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49"/>
  </p:handoutMasterIdLst>
  <p:sldIdLst>
    <p:sldId id="256" r:id="rId2"/>
    <p:sldId id="298" r:id="rId3"/>
    <p:sldId id="258" r:id="rId4"/>
    <p:sldId id="292" r:id="rId5"/>
    <p:sldId id="267" r:id="rId6"/>
    <p:sldId id="268" r:id="rId7"/>
    <p:sldId id="269" r:id="rId8"/>
    <p:sldId id="270" r:id="rId9"/>
    <p:sldId id="271" r:id="rId10"/>
    <p:sldId id="275" r:id="rId11"/>
    <p:sldId id="276" r:id="rId12"/>
    <p:sldId id="260" r:id="rId13"/>
    <p:sldId id="316" r:id="rId14"/>
    <p:sldId id="299" r:id="rId15"/>
    <p:sldId id="293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6" r:id="rId25"/>
    <p:sldId id="296" r:id="rId26"/>
    <p:sldId id="290" r:id="rId27"/>
    <p:sldId id="294" r:id="rId28"/>
    <p:sldId id="291" r:id="rId29"/>
    <p:sldId id="289" r:id="rId30"/>
    <p:sldId id="261" r:id="rId31"/>
    <p:sldId id="297" r:id="rId32"/>
    <p:sldId id="310" r:id="rId33"/>
    <p:sldId id="311" r:id="rId34"/>
    <p:sldId id="312" r:id="rId35"/>
    <p:sldId id="295" r:id="rId36"/>
    <p:sldId id="308" r:id="rId37"/>
    <p:sldId id="265" r:id="rId38"/>
    <p:sldId id="307" r:id="rId39"/>
    <p:sldId id="314" r:id="rId40"/>
    <p:sldId id="315" r:id="rId41"/>
    <p:sldId id="302" r:id="rId42"/>
    <p:sldId id="306" r:id="rId43"/>
    <p:sldId id="300" r:id="rId44"/>
    <p:sldId id="266" r:id="rId45"/>
    <p:sldId id="313" r:id="rId46"/>
    <p:sldId id="303" r:id="rId47"/>
    <p:sldId id="304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3579" autoAdjust="0"/>
  </p:normalViewPr>
  <p:slideViewPr>
    <p:cSldViewPr snapToGrid="0" snapToObjects="1">
      <p:cViewPr varScale="1">
        <p:scale>
          <a:sx n="117" d="100"/>
          <a:sy n="117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3A489-B573-E444-8A64-6C03C1AA9C90}" type="datetimeFigureOut">
              <a:rPr lang="en-US" smtClean="0"/>
              <a:t>9/1/15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5A1F8-F4E7-C645-B33B-314477D6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1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140127EB-A7EB-5440-A1C8-38E47892A47F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DADA62C-D3AB-D048-AFBB-D093C6E97B6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27EB-A7EB-5440-A1C8-38E47892A47F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A62C-D3AB-D048-AFBB-D093C6E97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27EB-A7EB-5440-A1C8-38E47892A47F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A62C-D3AB-D048-AFBB-D093C6E97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27EB-A7EB-5440-A1C8-38E47892A47F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A62C-D3AB-D048-AFBB-D093C6E97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27EB-A7EB-5440-A1C8-38E47892A47F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A62C-D3AB-D048-AFBB-D093C6E97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27EB-A7EB-5440-A1C8-38E47892A47F}" type="datetimeFigureOut">
              <a:rPr lang="en-US" smtClean="0"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A62C-D3AB-D048-AFBB-D093C6E97B6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27EB-A7EB-5440-A1C8-38E47892A47F}" type="datetimeFigureOut">
              <a:rPr lang="en-US" smtClean="0"/>
              <a:t>9/1/15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A62C-D3AB-D048-AFBB-D093C6E97B6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27EB-A7EB-5440-A1C8-38E47892A47F}" type="datetimeFigureOut">
              <a:rPr lang="en-US" smtClean="0"/>
              <a:t>9/1/15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A62C-D3AB-D048-AFBB-D093C6E97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27EB-A7EB-5440-A1C8-38E47892A47F}" type="datetimeFigureOut">
              <a:rPr lang="en-US" smtClean="0"/>
              <a:t>9/1/15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A62C-D3AB-D048-AFBB-D093C6E97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27EB-A7EB-5440-A1C8-38E47892A47F}" type="datetimeFigureOut">
              <a:rPr lang="en-US" smtClean="0"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A62C-D3AB-D048-AFBB-D093C6E97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27EB-A7EB-5440-A1C8-38E47892A47F}" type="datetimeFigureOut">
              <a:rPr lang="en-US" smtClean="0"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A62C-D3AB-D048-AFBB-D093C6E97B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40127EB-A7EB-5440-A1C8-38E47892A47F}" type="datetimeFigureOut">
              <a:rPr lang="en-US" smtClean="0"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DADA62C-D3AB-D048-AFBB-D093C6E97B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280392" y="2882410"/>
            <a:ext cx="4847038" cy="2736595"/>
          </a:xfrm>
        </p:spPr>
        <p:txBody>
          <a:bodyPr/>
          <a:lstStyle/>
          <a:p>
            <a:r>
              <a:rPr lang="en-US" sz="4000" dirty="0" smtClean="0"/>
              <a:t>“Beneath the Surface: Changing Religious Preferences &amp; Practices”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1515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F_15.05.05_RLS2_switchingRatios310px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135"/>
          <a:stretch/>
        </p:blipFill>
        <p:spPr>
          <a:xfrm>
            <a:off x="1780225" y="184545"/>
            <a:ext cx="5619953" cy="6144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494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RLSpromo_featureImage6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20" y="1126967"/>
            <a:ext cx="8549828" cy="4268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555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Youth &amp; Young Adults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6887" y="2223985"/>
            <a:ext cx="8724900" cy="4140200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3200" b="1" u="sng" dirty="0" smtClean="0">
                <a:solidFill>
                  <a:schemeClr val="accent3"/>
                </a:solidFill>
                <a:cs typeface="Tw Cen MT"/>
              </a:rPr>
              <a:t>Youth (teens)</a:t>
            </a:r>
          </a:p>
          <a:p>
            <a:pPr marL="118872" indent="0" algn="ctr">
              <a:buNone/>
            </a:pPr>
            <a:r>
              <a:rPr lang="en-US" dirty="0" smtClean="0">
                <a:cs typeface="Tw Cen MT"/>
              </a:rPr>
              <a:t>Abiders	</a:t>
            </a:r>
            <a:r>
              <a:rPr lang="en-US" dirty="0" smtClean="0">
                <a:cs typeface="Tw Cen MT"/>
              </a:rPr>
              <a:t>	Adapters </a:t>
            </a:r>
            <a:r>
              <a:rPr lang="en-US" dirty="0" smtClean="0">
                <a:cs typeface="Tw Cen MT"/>
              </a:rPr>
              <a:t>	  </a:t>
            </a:r>
            <a:r>
              <a:rPr lang="en-US" dirty="0" smtClean="0">
                <a:cs typeface="Tw Cen MT"/>
              </a:rPr>
              <a:t>	</a:t>
            </a:r>
            <a:r>
              <a:rPr lang="en-US" dirty="0" smtClean="0">
                <a:cs typeface="Tw Cen MT"/>
              </a:rPr>
              <a:t>Assenters	</a:t>
            </a:r>
            <a:r>
              <a:rPr lang="en-US" dirty="0" smtClean="0">
                <a:cs typeface="Tw Cen MT"/>
              </a:rPr>
              <a:t>	Avoiders </a:t>
            </a:r>
            <a:r>
              <a:rPr lang="en-US" dirty="0" smtClean="0">
                <a:cs typeface="Tw Cen MT"/>
              </a:rPr>
              <a:t>	    </a:t>
            </a:r>
            <a:r>
              <a:rPr lang="en-US" dirty="0" smtClean="0">
                <a:cs typeface="Tw Cen MT"/>
              </a:rPr>
              <a:t>Atheists</a:t>
            </a:r>
          </a:p>
          <a:p>
            <a:pPr marL="118872" indent="0" algn="ctr">
              <a:buNone/>
            </a:pPr>
            <a:r>
              <a:rPr lang="en-US" b="1" dirty="0" smtClean="0">
                <a:solidFill>
                  <a:schemeClr val="accent3"/>
                </a:solidFill>
                <a:cs typeface="Tw Cen MT"/>
              </a:rPr>
              <a:t>20</a:t>
            </a:r>
            <a:r>
              <a:rPr lang="en-US" b="1" dirty="0" smtClean="0">
                <a:solidFill>
                  <a:schemeClr val="accent3"/>
                </a:solidFill>
                <a:cs typeface="Tw Cen MT"/>
              </a:rPr>
              <a:t>%			20</a:t>
            </a:r>
            <a:r>
              <a:rPr lang="en-US" b="1" dirty="0" smtClean="0">
                <a:solidFill>
                  <a:schemeClr val="accent3"/>
                </a:solidFill>
                <a:cs typeface="Tw Cen MT"/>
              </a:rPr>
              <a:t>%	</a:t>
            </a:r>
            <a:r>
              <a:rPr lang="en-US" b="1" dirty="0" smtClean="0">
                <a:solidFill>
                  <a:schemeClr val="accent3"/>
                </a:solidFill>
                <a:cs typeface="Tw Cen MT"/>
              </a:rPr>
              <a:t>	</a:t>
            </a:r>
            <a:r>
              <a:rPr lang="en-US" b="1" dirty="0" smtClean="0">
                <a:solidFill>
                  <a:schemeClr val="accent3"/>
                </a:solidFill>
                <a:cs typeface="Tw Cen MT"/>
              </a:rPr>
              <a:t>	31%		</a:t>
            </a:r>
            <a:r>
              <a:rPr lang="en-US" b="1" dirty="0" smtClean="0">
                <a:solidFill>
                  <a:schemeClr val="accent3"/>
                </a:solidFill>
                <a:cs typeface="Tw Cen MT"/>
              </a:rPr>
              <a:t>	24</a:t>
            </a:r>
            <a:r>
              <a:rPr lang="en-US" b="1" dirty="0" smtClean="0">
                <a:solidFill>
                  <a:schemeClr val="accent3"/>
                </a:solidFill>
                <a:cs typeface="Tw Cen MT"/>
              </a:rPr>
              <a:t>%	</a:t>
            </a:r>
            <a:r>
              <a:rPr lang="en-US" b="1" dirty="0" smtClean="0">
                <a:solidFill>
                  <a:schemeClr val="accent3"/>
                </a:solidFill>
                <a:cs typeface="Tw Cen MT"/>
              </a:rPr>
              <a:t>	</a:t>
            </a:r>
            <a:r>
              <a:rPr lang="en-US" b="1" dirty="0" smtClean="0">
                <a:solidFill>
                  <a:schemeClr val="accent3"/>
                </a:solidFill>
                <a:cs typeface="Tw Cen MT"/>
              </a:rPr>
              <a:t>	5%</a:t>
            </a:r>
          </a:p>
          <a:p>
            <a:pPr marL="118872" indent="0" algn="ctr">
              <a:buNone/>
            </a:pPr>
            <a:endParaRPr lang="en-US" b="1" dirty="0">
              <a:solidFill>
                <a:schemeClr val="accent5"/>
              </a:solidFill>
              <a:cs typeface="Tw Cen MT"/>
            </a:endParaRPr>
          </a:p>
          <a:p>
            <a:pPr marL="118872" indent="0" algn="ctr">
              <a:buNone/>
            </a:pPr>
            <a:r>
              <a:rPr lang="en-US" sz="3200" b="1" u="sng" dirty="0" smtClean="0">
                <a:solidFill>
                  <a:schemeClr val="accent6"/>
                </a:solidFill>
                <a:cs typeface="Tw Cen MT"/>
              </a:rPr>
              <a:t>Emerging Adults (20s)</a:t>
            </a:r>
            <a:endParaRPr lang="en-US" sz="3200" b="1" u="sng" dirty="0">
              <a:solidFill>
                <a:schemeClr val="accent6"/>
              </a:solidFill>
              <a:cs typeface="Tw Cen MT"/>
            </a:endParaRPr>
          </a:p>
          <a:p>
            <a:pPr marL="118872" indent="0">
              <a:buNone/>
            </a:pPr>
            <a:r>
              <a:rPr lang="en-US" sz="1800" b="1" dirty="0" smtClean="0">
                <a:cs typeface="Tw Cen MT"/>
              </a:rPr>
              <a:t>Committed           Selected        </a:t>
            </a:r>
            <a:r>
              <a:rPr lang="en-US" sz="1800" b="1" dirty="0" smtClean="0">
                <a:cs typeface="Tw Cen MT"/>
              </a:rPr>
              <a:t>   Spiritually    	Religiously    	Religiously 	Irreligious  </a:t>
            </a:r>
            <a:r>
              <a:rPr lang="en-US" sz="1800" b="1" dirty="0" smtClean="0">
                <a:cs typeface="Tw Cen MT"/>
              </a:rPr>
              <a:t>Traditionalists     Adherents     </a:t>
            </a:r>
            <a:r>
              <a:rPr lang="en-US" sz="1800" b="1" dirty="0" smtClean="0">
                <a:cs typeface="Tw Cen MT"/>
              </a:rPr>
              <a:t>   Open        </a:t>
            </a:r>
            <a:r>
              <a:rPr lang="en-US" sz="1800" b="1" dirty="0" smtClean="0">
                <a:cs typeface="Tw Cen MT"/>
              </a:rPr>
              <a:t>	</a:t>
            </a:r>
            <a:r>
              <a:rPr lang="en-US" sz="1800" b="1" dirty="0" smtClean="0">
                <a:cs typeface="Tw Cen MT"/>
              </a:rPr>
              <a:t>	Indifferent	Disconnected</a:t>
            </a:r>
            <a:r>
              <a:rPr lang="en-US" sz="1800" b="1" dirty="0">
                <a:cs typeface="Tw Cen MT"/>
              </a:rPr>
              <a:t>	</a:t>
            </a:r>
            <a:endParaRPr lang="en-US" sz="1800" b="1" dirty="0" smtClean="0">
              <a:cs typeface="Tw Cen MT"/>
            </a:endParaRPr>
          </a:p>
          <a:p>
            <a:pPr marL="118872" indent="0">
              <a:buNone/>
            </a:pPr>
            <a:r>
              <a:rPr lang="en-US" b="1" dirty="0" smtClean="0">
                <a:solidFill>
                  <a:schemeClr val="accent6"/>
                </a:solidFill>
                <a:cs typeface="Tw Cen MT"/>
              </a:rPr>
              <a:t>15%			30% 	      15% 		25% 	        5%            </a:t>
            </a:r>
            <a:r>
              <a:rPr lang="en-US" b="1" dirty="0" smtClean="0">
                <a:solidFill>
                  <a:schemeClr val="accent6"/>
                </a:solidFill>
                <a:cs typeface="Tw Cen MT"/>
              </a:rPr>
              <a:t>  10</a:t>
            </a:r>
            <a:r>
              <a:rPr lang="en-US" b="1" dirty="0" smtClean="0">
                <a:solidFill>
                  <a:schemeClr val="accent6"/>
                </a:solidFill>
                <a:cs typeface="Tw Cen MT"/>
              </a:rPr>
              <a:t>%</a:t>
            </a:r>
            <a:endParaRPr lang="en-US" b="1" dirty="0">
              <a:solidFill>
                <a:schemeClr val="accent6"/>
              </a:solidFill>
              <a:cs typeface="Tw Cen M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01600"/>
            <a:ext cx="1414871" cy="1921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Sou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62748" y="101600"/>
            <a:ext cx="1270000" cy="1940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192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Types of SBNR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2788" y="1879237"/>
            <a:ext cx="6871230" cy="4644955"/>
          </a:xfrm>
        </p:spPr>
        <p:txBody>
          <a:bodyPr>
            <a:noAutofit/>
          </a:bodyPr>
          <a:lstStyle/>
          <a:p>
            <a:pPr marL="457200" lvl="0" indent="-457200">
              <a:buClr>
                <a:schemeClr val="accent3"/>
              </a:buClr>
              <a:buSzPct val="100000"/>
              <a:buFont typeface="Wingdings" charset="2"/>
              <a:buChar char=""/>
            </a:pPr>
            <a:r>
              <a:rPr lang="en-US" sz="2000" b="1" i="1" dirty="0">
                <a:solidFill>
                  <a:srgbClr val="000000"/>
                </a:solidFill>
              </a:rPr>
              <a:t>Dissenters</a:t>
            </a:r>
            <a:r>
              <a:rPr lang="en-US" sz="2000" dirty="0">
                <a:solidFill>
                  <a:srgbClr val="000000"/>
                </a:solidFill>
              </a:rPr>
              <a:t> are people who largely stay away from institutional </a:t>
            </a:r>
            <a:r>
              <a:rPr lang="en-US" sz="2000" dirty="0" smtClean="0">
                <a:solidFill>
                  <a:srgbClr val="000000"/>
                </a:solidFill>
              </a:rPr>
              <a:t>religion (“protesting </a:t>
            </a:r>
            <a:r>
              <a:rPr lang="en-US" sz="2000" dirty="0">
                <a:solidFill>
                  <a:srgbClr val="000000"/>
                </a:solidFill>
              </a:rPr>
              <a:t>dissenters” </a:t>
            </a:r>
            <a:r>
              <a:rPr lang="en-US" sz="2000" dirty="0" smtClean="0">
                <a:solidFill>
                  <a:srgbClr val="000000"/>
                </a:solidFill>
              </a:rPr>
              <a:t>or “</a:t>
            </a:r>
            <a:r>
              <a:rPr lang="en-US" sz="2000" dirty="0">
                <a:solidFill>
                  <a:srgbClr val="000000"/>
                </a:solidFill>
              </a:rPr>
              <a:t>drifted </a:t>
            </a:r>
            <a:r>
              <a:rPr lang="en-US" sz="2000" dirty="0" smtClean="0">
                <a:solidFill>
                  <a:srgbClr val="000000"/>
                </a:solidFill>
              </a:rPr>
              <a:t>dissenters”) </a:t>
            </a:r>
          </a:p>
          <a:p>
            <a:pPr marL="457200" lvl="0" indent="-457200">
              <a:buClr>
                <a:schemeClr val="accent3"/>
              </a:buClr>
              <a:buSzPct val="100000"/>
              <a:buFont typeface="Wingdings" charset="2"/>
              <a:buChar char=""/>
            </a:pPr>
            <a:r>
              <a:rPr lang="en-US" sz="2000" b="1" i="1" dirty="0" smtClean="0">
                <a:solidFill>
                  <a:srgbClr val="000000"/>
                </a:solidFill>
              </a:rPr>
              <a:t>Casuals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are people whose religious or spiritual practices are primarily </a:t>
            </a:r>
            <a:r>
              <a:rPr lang="en-US" sz="2000" dirty="0" smtClean="0">
                <a:solidFill>
                  <a:srgbClr val="000000"/>
                </a:solidFill>
              </a:rPr>
              <a:t>functional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(makes me feel better).</a:t>
            </a:r>
            <a:endParaRPr lang="en-US" sz="2000" dirty="0">
              <a:solidFill>
                <a:srgbClr val="000000"/>
              </a:solidFill>
            </a:endParaRPr>
          </a:p>
          <a:p>
            <a:pPr marL="457200" lvl="0" indent="-457200">
              <a:buClr>
                <a:schemeClr val="accent3"/>
              </a:buClr>
              <a:buSzPct val="100000"/>
              <a:buFont typeface="Wingdings" charset="2"/>
              <a:buChar char=""/>
            </a:pPr>
            <a:r>
              <a:rPr lang="en-US" sz="2000" b="1" i="1" dirty="0">
                <a:solidFill>
                  <a:srgbClr val="000000"/>
                </a:solidFill>
              </a:rPr>
              <a:t>Explorers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are like spiritual tourists who enjoy the journey but do not plan to settle </a:t>
            </a:r>
            <a:r>
              <a:rPr lang="en-US" sz="2000" dirty="0" smtClean="0">
                <a:solidFill>
                  <a:srgbClr val="000000"/>
                </a:solidFill>
              </a:rPr>
              <a:t>anywhere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(theological hybrids). </a:t>
            </a:r>
            <a:endParaRPr lang="en-US" sz="2000" dirty="0">
              <a:solidFill>
                <a:srgbClr val="000000"/>
              </a:solidFill>
            </a:endParaRPr>
          </a:p>
          <a:p>
            <a:pPr marL="457200" lvl="0" indent="-457200">
              <a:buClr>
                <a:schemeClr val="accent3"/>
              </a:buClr>
              <a:buSzPct val="100000"/>
              <a:buFont typeface="Wingdings" charset="2"/>
              <a:buChar char=""/>
            </a:pPr>
            <a:r>
              <a:rPr lang="en-US" sz="2000" b="1" i="1" dirty="0">
                <a:solidFill>
                  <a:srgbClr val="000000"/>
                </a:solidFill>
              </a:rPr>
              <a:t>Seekers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are searching for a spiritual </a:t>
            </a:r>
            <a:r>
              <a:rPr lang="en-US" sz="2000" dirty="0" smtClean="0">
                <a:solidFill>
                  <a:srgbClr val="000000"/>
                </a:solidFill>
              </a:rPr>
              <a:t>home (reclaiming an earlier </a:t>
            </a:r>
            <a:r>
              <a:rPr lang="en-US" sz="2000" dirty="0">
                <a:solidFill>
                  <a:srgbClr val="000000"/>
                </a:solidFill>
              </a:rPr>
              <a:t>religious </a:t>
            </a:r>
            <a:r>
              <a:rPr lang="en-US" sz="2000" dirty="0" smtClean="0">
                <a:solidFill>
                  <a:srgbClr val="000000"/>
                </a:solidFill>
              </a:rPr>
              <a:t>identities or moving </a:t>
            </a:r>
            <a:r>
              <a:rPr lang="en-US" sz="2000" dirty="0">
                <a:solidFill>
                  <a:srgbClr val="000000"/>
                </a:solidFill>
              </a:rPr>
              <a:t>on to something </a:t>
            </a:r>
            <a:r>
              <a:rPr lang="en-US" sz="2000" dirty="0" smtClean="0">
                <a:solidFill>
                  <a:srgbClr val="000000"/>
                </a:solidFill>
              </a:rPr>
              <a:t>new). </a:t>
            </a:r>
            <a:endParaRPr lang="en-US" sz="2000" dirty="0">
              <a:solidFill>
                <a:srgbClr val="000000"/>
              </a:solidFill>
            </a:endParaRPr>
          </a:p>
          <a:p>
            <a:pPr marL="457200" lvl="0" indent="-457200">
              <a:buClr>
                <a:schemeClr val="accent3"/>
              </a:buClr>
              <a:buSzPct val="100000"/>
              <a:buFont typeface="Wingdings" charset="2"/>
              <a:buChar char=""/>
            </a:pPr>
            <a:r>
              <a:rPr lang="en-US" sz="2000" b="1" i="1" dirty="0">
                <a:solidFill>
                  <a:srgbClr val="000000"/>
                </a:solidFill>
              </a:rPr>
              <a:t>Immigrants</a:t>
            </a:r>
            <a:r>
              <a:rPr lang="en-US" sz="2000" dirty="0">
                <a:solidFill>
                  <a:srgbClr val="000000"/>
                </a:solidFill>
              </a:rPr>
              <a:t> have moved to a new spiritual “land” and are trying to adjust to this new identity and </a:t>
            </a:r>
            <a:r>
              <a:rPr lang="en-US" sz="2000" dirty="0" smtClean="0">
                <a:solidFill>
                  <a:srgbClr val="000000"/>
                </a:solidFill>
              </a:rPr>
              <a:t>community (tension between commitment</a:t>
            </a:r>
            <a:r>
              <a:rPr lang="en-US" sz="2000" dirty="0">
                <a:solidFill>
                  <a:srgbClr val="000000"/>
                </a:solidFill>
              </a:rPr>
              <a:t>, constancy, and group </a:t>
            </a:r>
            <a:r>
              <a:rPr lang="en-US" sz="2000" dirty="0" smtClean="0">
                <a:solidFill>
                  <a:srgbClr val="000000"/>
                </a:solidFill>
              </a:rPr>
              <a:t>loyalty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– and SBNR </a:t>
            </a:r>
            <a:r>
              <a:rPr lang="en-US" sz="2000" dirty="0">
                <a:solidFill>
                  <a:srgbClr val="000000"/>
                </a:solidFill>
              </a:rPr>
              <a:t>ethos </a:t>
            </a:r>
            <a:r>
              <a:rPr lang="en-US" sz="2000" dirty="0" smtClean="0">
                <a:solidFill>
                  <a:srgbClr val="000000"/>
                </a:solidFill>
              </a:rPr>
              <a:t>of independence</a:t>
            </a:r>
            <a:r>
              <a:rPr lang="en-US" sz="2000" dirty="0">
                <a:solidFill>
                  <a:srgbClr val="000000"/>
                </a:solidFill>
              </a:rPr>
              <a:t>, freedom, non-dogmatism, and an open and questing attitude). 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Picture 3" descr="97801999310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45" y="52666"/>
            <a:ext cx="1501895" cy="219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73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Catholic Family Study (CARA, 2015)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290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i="1" dirty="0">
                <a:solidFill>
                  <a:srgbClr val="000000"/>
                </a:solidFill>
              </a:rPr>
              <a:t>Do any of your children currently attend</a:t>
            </a:r>
            <a:r>
              <a:rPr lang="en-US" sz="2800" i="1" dirty="0" smtClean="0">
                <a:solidFill>
                  <a:srgbClr val="000000"/>
                </a:solidFill>
              </a:rPr>
              <a:t>…</a:t>
            </a:r>
            <a:endParaRPr lang="en-US" sz="28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A Catholic elementary or middle </a:t>
            </a:r>
            <a:r>
              <a:rPr lang="en-US" sz="2800" dirty="0" smtClean="0">
                <a:solidFill>
                  <a:srgbClr val="000000"/>
                </a:solidFill>
              </a:rPr>
              <a:t>school: 8</a:t>
            </a:r>
            <a:r>
              <a:rPr lang="en-US" sz="2800" dirty="0">
                <a:solidFill>
                  <a:srgbClr val="000000"/>
                </a:solidFill>
              </a:rPr>
              <a:t>% 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A Catholic high </a:t>
            </a:r>
            <a:r>
              <a:rPr lang="en-US" sz="2800" dirty="0" smtClean="0">
                <a:solidFill>
                  <a:srgbClr val="000000"/>
                </a:solidFill>
              </a:rPr>
              <a:t>school: 3%</a:t>
            </a:r>
            <a:endParaRPr lang="en-US" sz="2800" dirty="0">
              <a:solidFill>
                <a:srgbClr val="000000"/>
              </a:solidFill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A parish-based Catholic religious education </a:t>
            </a:r>
            <a:r>
              <a:rPr lang="en-US" sz="2800" dirty="0" smtClean="0">
                <a:solidFill>
                  <a:srgbClr val="000000"/>
                </a:solidFill>
              </a:rPr>
              <a:t>program: 21%</a:t>
            </a:r>
            <a:endParaRPr lang="en-US" sz="2800" dirty="0">
              <a:solidFill>
                <a:srgbClr val="000000"/>
              </a:solidFill>
            </a:endParaRPr>
          </a:p>
          <a:p>
            <a:pPr marL="457200" indent="-457200">
              <a:buClr>
                <a:schemeClr val="accent3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A youth ministry </a:t>
            </a:r>
            <a:r>
              <a:rPr lang="en-US" sz="2800" dirty="0" smtClean="0">
                <a:solidFill>
                  <a:srgbClr val="000000"/>
                </a:solidFill>
              </a:rPr>
              <a:t>program: 5% </a:t>
            </a:r>
            <a:r>
              <a:rPr lang="en-US" sz="2800" dirty="0">
                <a:solidFill>
                  <a:srgbClr val="000000"/>
                </a:solidFill>
              </a:rPr>
              <a:t>	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None of the </a:t>
            </a:r>
            <a:r>
              <a:rPr lang="en-US" sz="2800" dirty="0" smtClean="0">
                <a:solidFill>
                  <a:srgbClr val="000000"/>
                </a:solidFill>
              </a:rPr>
              <a:t>above: 68%</a:t>
            </a:r>
            <a:endParaRPr lang="en-US" sz="2800" dirty="0">
              <a:solidFill>
                <a:srgbClr val="000000"/>
              </a:solidFill>
            </a:endParaRPr>
          </a:p>
          <a:p>
            <a:pPr marL="457200" indent="-457200">
              <a:buClr>
                <a:schemeClr val="accent3"/>
              </a:buClr>
              <a:buFont typeface="Wingdings" charset="2"/>
              <a:buChar char=""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overs.fw_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747" y="0"/>
            <a:ext cx="6406278" cy="658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8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e's Quantitative Charts_Page_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183" y="510211"/>
            <a:ext cx="6089394" cy="5632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454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e's Quantitative Charts_Page_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3903" y="358232"/>
            <a:ext cx="4855406" cy="6013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684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e's Quantitative Charts_Page_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1078" y="452043"/>
            <a:ext cx="5318962" cy="5895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771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e's Quantitative Charts_Page_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2009" y="651333"/>
            <a:ext cx="6344760" cy="5438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9624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What the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Research Tells </a:t>
            </a:r>
            <a:r>
              <a:rPr lang="en-US" sz="7200" dirty="0" smtClean="0"/>
              <a:t>Us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2729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e's Quantitative Charts_Page_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944" y="749033"/>
            <a:ext cx="7784038" cy="5036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383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e's Quantitative Charts_Page_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503" y="879301"/>
            <a:ext cx="7600224" cy="5080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165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e's Quantitative Charts_Page_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083" y="249677"/>
            <a:ext cx="7240299" cy="6279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482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e's Quantitative Charts_Page_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127" y="651332"/>
            <a:ext cx="7538996" cy="4982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582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e's Quantitative Charts_Page_9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501" y="271388"/>
            <a:ext cx="7164315" cy="6054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895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Analysis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9064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</a:t>
            </a:r>
            <a:br>
              <a:rPr lang="en-US" dirty="0" smtClean="0"/>
            </a:br>
            <a:r>
              <a:rPr lang="en-US" dirty="0" smtClean="0"/>
              <a:t>Generational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257837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5"/>
              </a:buClr>
              <a:buFont typeface="Wingdings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Younger generations more unaffiliated and less involved in faith communities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Older generations more affiliated and more involved and supportive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Generational transition: as younger generations replace the older generations there will be fewer engaged and more unaffiliated </a:t>
            </a:r>
          </a:p>
        </p:txBody>
      </p:sp>
    </p:spTree>
    <p:extLst>
      <p:ext uri="{BB962C8B-B14F-4D97-AF65-F5344CB8AC3E}">
        <p14:creationId xmlns:p14="http://schemas.microsoft.com/office/powerpoint/2010/main" val="264999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</a:t>
            </a:r>
            <a:br>
              <a:rPr lang="en-US" dirty="0" smtClean="0"/>
            </a:br>
            <a:r>
              <a:rPr lang="en-US" dirty="0" smtClean="0"/>
              <a:t>Importance of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453237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5"/>
              </a:buClr>
              <a:buFont typeface="Wingdings" charset="2"/>
              <a:buChar char="Ø"/>
            </a:pPr>
            <a:r>
              <a:rPr lang="en-US" sz="2600" dirty="0" smtClean="0">
                <a:solidFill>
                  <a:srgbClr val="000000"/>
                </a:solidFill>
              </a:rPr>
              <a:t>40% of the “no religion in particular” say it is “very” or “somewhat” important in their lives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Ø"/>
            </a:pPr>
            <a:r>
              <a:rPr lang="en-US" sz="2600" dirty="0" smtClean="0">
                <a:solidFill>
                  <a:srgbClr val="000000"/>
                </a:solidFill>
              </a:rPr>
              <a:t>The overwhelming majority of religiously unaffiliated believe in God 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Ø"/>
            </a:pPr>
            <a:r>
              <a:rPr lang="en-US" sz="2600" dirty="0" smtClean="0">
                <a:solidFill>
                  <a:srgbClr val="000000"/>
                </a:solidFill>
              </a:rPr>
              <a:t>Less about people “losing their religion” than dissatisfaction with available institutional options</a:t>
            </a:r>
          </a:p>
          <a:p>
            <a:pPr marL="457200" indent="-457200">
              <a:buClr>
                <a:schemeClr val="accent5"/>
              </a:buClr>
              <a:buFont typeface="Wingdings" charset="2"/>
              <a:buChar char="Ø"/>
            </a:pPr>
            <a:r>
              <a:rPr lang="en-US" sz="2600" dirty="0" smtClean="0">
                <a:solidFill>
                  <a:srgbClr val="000000"/>
                </a:solidFill>
              </a:rPr>
              <a:t>Young generations seem allergic to large-scale institutions that demand not only spiritual allegiance but financial commitment. None of these things are “religion” for these people.</a:t>
            </a: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3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</a:t>
            </a:r>
            <a:br>
              <a:rPr lang="en-US" dirty="0" smtClean="0"/>
            </a:br>
            <a:r>
              <a:rPr lang="en-US" dirty="0" smtClean="0"/>
              <a:t>Importance of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7"/>
            <a:ext cx="7467600" cy="4388103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3"/>
              </a:buClr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Corporate, mega-church dominated models of religious &amp; spiritual activity are starting to be replaced by smaller, more locally oriented church communities, and by larger churches that attract the masses for a spiritual or musical performance, and a sense of belonging to something much larger than themselves. </a:t>
            </a:r>
          </a:p>
          <a:p>
            <a:pPr marL="457200" indent="-457200">
              <a:buClr>
                <a:schemeClr val="accent3"/>
              </a:buClr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Young people are looking for intimacy and personal connections, deep spiritual experiences, service to others, and the opportunity to create their own community. </a:t>
            </a:r>
          </a:p>
          <a:p>
            <a:pPr>
              <a:buFont typeface="Wingdings" charset="2"/>
              <a:buChar char="²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br>
              <a:rPr lang="en-US" dirty="0" smtClean="0"/>
            </a:br>
            <a:r>
              <a:rPr lang="en-US" dirty="0" smtClean="0"/>
              <a:t>Importance of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160137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Religion is not going away anytime soon, regardless of how people may identify themselves. But business as usual among existing religious institutions will not stem the losses we are seeing. </a:t>
            </a:r>
          </a:p>
          <a:p>
            <a:pPr marL="0" indent="0" algn="ctr">
              <a:buNone/>
            </a:pPr>
            <a:r>
              <a:rPr lang="en-US" dirty="0" smtClean="0"/>
              <a:t>(Richard Flory, USC)</a:t>
            </a:r>
          </a:p>
          <a:p>
            <a:pPr marL="0" indent="0" algn="ctr">
              <a:buNone/>
            </a:pPr>
            <a:r>
              <a:rPr lang="en-US" dirty="0" smtClean="0"/>
              <a:t>(http</a:t>
            </a:r>
            <a:r>
              <a:rPr lang="en-US" dirty="0"/>
              <a:t>://</a:t>
            </a:r>
            <a:r>
              <a:rPr lang="en-US" dirty="0" err="1"/>
              <a:t>religiondispatches.org</a:t>
            </a:r>
            <a:r>
              <a:rPr lang="en-US" dirty="0"/>
              <a:t>/u-s-</a:t>
            </a:r>
            <a:r>
              <a:rPr lang="en-US" dirty="0" err="1"/>
              <a:t>christianity</a:t>
            </a:r>
            <a:r>
              <a:rPr lang="en-US" dirty="0"/>
              <a:t>-is-dead-long-live-u-s-</a:t>
            </a:r>
            <a:r>
              <a:rPr lang="en-US" dirty="0" err="1" smtClean="0"/>
              <a:t>christianity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274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75" y="311916"/>
            <a:ext cx="7656202" cy="6185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44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06256"/>
            <a:ext cx="8041440" cy="1586137"/>
          </a:xfrm>
        </p:spPr>
        <p:txBody>
          <a:bodyPr>
            <a:noAutofit/>
          </a:bodyPr>
          <a:lstStyle/>
          <a:p>
            <a:r>
              <a:rPr lang="en-US" dirty="0" smtClean="0"/>
              <a:t>Analysis</a:t>
            </a:r>
            <a:br>
              <a:rPr lang="en-US" dirty="0" smtClean="0"/>
            </a:br>
            <a:r>
              <a:rPr lang="en-US" dirty="0" smtClean="0"/>
              <a:t>Religious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48580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Clr>
                <a:schemeClr val="accent3"/>
              </a:buClr>
              <a:buFont typeface="Wingdings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Value &amp; religious transmission is a family affair (research by </a:t>
            </a:r>
            <a:r>
              <a:rPr lang="en-US" sz="3200" dirty="0" err="1" smtClean="0">
                <a:solidFill>
                  <a:srgbClr val="000000"/>
                </a:solidFill>
              </a:rPr>
              <a:t>Bengston</a:t>
            </a:r>
            <a:r>
              <a:rPr lang="en-US" sz="3200" dirty="0" smtClean="0">
                <a:solidFill>
                  <a:srgbClr val="000000"/>
                </a:solidFill>
              </a:rPr>
              <a:t> &amp; Smith)</a:t>
            </a:r>
          </a:p>
          <a:p>
            <a:pPr marL="457200" indent="-457200">
              <a:buClr>
                <a:schemeClr val="accent3"/>
              </a:buClr>
              <a:buFont typeface="Wingdings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Families can transmit a particular religious faith tradition or not</a:t>
            </a:r>
          </a:p>
          <a:p>
            <a:pPr marL="457200" indent="-457200">
              <a:buClr>
                <a:schemeClr val="accent3"/>
              </a:buClr>
              <a:buFont typeface="Wingdings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Declining levels of family religious transmission and faith practice at home are a result of non-affiliation</a:t>
            </a:r>
          </a:p>
          <a:p>
            <a:pPr marL="1051560" lvl="2" indent="-457200">
              <a:buClr>
                <a:schemeClr val="accent3"/>
              </a:buClr>
              <a:buFont typeface="Wingdings" charset="2"/>
              <a:buChar char="Ø"/>
            </a:pPr>
            <a:r>
              <a:rPr lang="en-US" sz="2800" dirty="0" smtClean="0">
                <a:solidFill>
                  <a:srgbClr val="000000"/>
                </a:solidFill>
              </a:rPr>
              <a:t>1</a:t>
            </a:r>
            <a:r>
              <a:rPr lang="en-US" sz="2800" baseline="30000" dirty="0" smtClean="0">
                <a:solidFill>
                  <a:srgbClr val="000000"/>
                </a:solidFill>
              </a:rPr>
              <a:t>st </a:t>
            </a:r>
            <a:r>
              <a:rPr lang="en-US" sz="2800" dirty="0" smtClean="0">
                <a:solidFill>
                  <a:srgbClr val="000000"/>
                </a:solidFill>
              </a:rPr>
              <a:t>generation &amp; 2</a:t>
            </a:r>
            <a:r>
              <a:rPr lang="en-US" sz="2800" baseline="30000" dirty="0" smtClean="0">
                <a:solidFill>
                  <a:srgbClr val="000000"/>
                </a:solidFill>
              </a:rPr>
              <a:t>nd</a:t>
            </a:r>
            <a:r>
              <a:rPr lang="en-US" sz="2800" dirty="0" smtClean="0">
                <a:solidFill>
                  <a:srgbClr val="000000"/>
                </a:solidFill>
              </a:rPr>
              <a:t> generation</a:t>
            </a:r>
          </a:p>
          <a:p>
            <a:pPr marL="457200" indent="-457200">
              <a:buClr>
                <a:schemeClr val="accent3"/>
              </a:buClr>
              <a:buFont typeface="Wingdings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If the pattern continues, expect higher levels of non-affiliation and lower levels of church involvement in younger families</a:t>
            </a:r>
          </a:p>
          <a:p>
            <a:pPr marL="457200" indent="-457200">
              <a:buClr>
                <a:schemeClr val="accent3"/>
              </a:buClr>
              <a:buFont typeface="Wingdings" charset="2"/>
              <a:buChar char="Ø"/>
            </a:pPr>
            <a:endParaRPr lang="en-US" sz="3200" dirty="0" smtClean="0">
              <a:solidFill>
                <a:srgbClr val="000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981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280" y="607837"/>
            <a:ext cx="8041439" cy="2496853"/>
          </a:xfrm>
        </p:spPr>
        <p:txBody>
          <a:bodyPr/>
          <a:lstStyle/>
          <a:p>
            <a:r>
              <a:rPr lang="en-US" sz="7200" dirty="0" smtClean="0"/>
              <a:t>Suggested Directions</a:t>
            </a:r>
            <a:endParaRPr lang="en-US" sz="7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248754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Family: Starting Early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Missional Outreach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Missional Pathways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Design for Spiritual Diversity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2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65163"/>
            <a:ext cx="8041440" cy="1442674"/>
          </a:xfrm>
        </p:spPr>
        <p:txBody>
          <a:bodyPr/>
          <a:lstStyle/>
          <a:p>
            <a:r>
              <a:rPr lang="en-US" dirty="0" smtClean="0"/>
              <a:t>Directions</a:t>
            </a:r>
            <a:br>
              <a:rPr lang="en-US" dirty="0" smtClean="0"/>
            </a:br>
            <a:r>
              <a:rPr lang="en-US" dirty="0" smtClean="0"/>
              <a:t>Engaging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376" y="1693467"/>
            <a:ext cx="8608033" cy="481986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i="1" dirty="0">
                <a:solidFill>
                  <a:srgbClr val="000000"/>
                </a:solidFill>
              </a:rPr>
              <a:t>Working what </a:t>
            </a:r>
            <a:r>
              <a:rPr lang="en-US" b="1" i="1" dirty="0" smtClean="0">
                <a:solidFill>
                  <a:srgbClr val="000000"/>
                </a:solidFill>
              </a:rPr>
              <a:t>matters</a:t>
            </a: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In </a:t>
            </a:r>
            <a:r>
              <a:rPr lang="en-US" b="1" i="1" dirty="0">
                <a:solidFill>
                  <a:srgbClr val="000000"/>
                </a:solidFill>
              </a:rPr>
              <a:t>context</a:t>
            </a:r>
            <a:r>
              <a:rPr lang="en-US" b="1" i="1" dirty="0" smtClean="0">
                <a:solidFill>
                  <a:srgbClr val="000000"/>
                </a:solidFill>
              </a:rPr>
              <a:t>…	          In </a:t>
            </a:r>
            <a:r>
              <a:rPr lang="en-US" b="1" i="1" dirty="0">
                <a:solidFill>
                  <a:srgbClr val="000000"/>
                </a:solidFill>
              </a:rPr>
              <a:t>language and actions</a:t>
            </a:r>
            <a:r>
              <a:rPr lang="en-US" b="1" i="1" dirty="0" smtClean="0">
                <a:solidFill>
                  <a:srgbClr val="000000"/>
                </a:solidFill>
              </a:rPr>
              <a:t>…          That </a:t>
            </a:r>
            <a:r>
              <a:rPr lang="en-US" b="1" i="1" dirty="0">
                <a:solidFill>
                  <a:srgbClr val="000000"/>
                </a:solidFill>
              </a:rPr>
              <a:t>give life.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300" b="1" dirty="0" smtClean="0">
              <a:solidFill>
                <a:srgbClr val="000000"/>
              </a:solidFill>
            </a:endParaRPr>
          </a:p>
          <a:p>
            <a:pPr>
              <a:buClr>
                <a:schemeClr val="accent3"/>
              </a:buClr>
              <a:buSzPct val="100000"/>
              <a:buFont typeface="Wingdings" charset="2"/>
              <a:buChar char="§"/>
            </a:pPr>
            <a:r>
              <a:rPr lang="en-US" b="1" dirty="0" smtClean="0">
                <a:solidFill>
                  <a:schemeClr val="accent3"/>
                </a:solidFill>
              </a:rPr>
              <a:t>Identity</a:t>
            </a:r>
            <a:r>
              <a:rPr lang="en-US" b="1" dirty="0" smtClean="0">
                <a:solidFill>
                  <a:srgbClr val="000000"/>
                </a:solidFill>
              </a:rPr>
              <a:t>: </a:t>
            </a:r>
            <a:r>
              <a:rPr lang="en-US" i="1" dirty="0" smtClean="0">
                <a:solidFill>
                  <a:srgbClr val="000000"/>
                </a:solidFill>
              </a:rPr>
              <a:t>Who </a:t>
            </a:r>
            <a:r>
              <a:rPr lang="en-US" i="1" dirty="0">
                <a:solidFill>
                  <a:srgbClr val="000000"/>
                </a:solidFill>
              </a:rPr>
              <a:t>am I? </a:t>
            </a:r>
            <a:r>
              <a:rPr lang="en-US" i="1" dirty="0" smtClean="0">
                <a:solidFill>
                  <a:srgbClr val="000000"/>
                </a:solidFill>
              </a:rPr>
              <a:t>What’s </a:t>
            </a:r>
            <a:r>
              <a:rPr lang="en-US" i="1" dirty="0">
                <a:solidFill>
                  <a:srgbClr val="000000"/>
                </a:solidFill>
              </a:rPr>
              <a:t>like to be me? How do I live well with myself?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chemeClr val="accent3"/>
              </a:buClr>
              <a:buSzPct val="100000"/>
              <a:buFont typeface="Wingdings" charset="2"/>
              <a:buChar char="§"/>
            </a:pPr>
            <a:r>
              <a:rPr lang="en-US" b="1" dirty="0" smtClean="0">
                <a:solidFill>
                  <a:schemeClr val="accent3"/>
                </a:solidFill>
              </a:rPr>
              <a:t>Belonging</a:t>
            </a:r>
            <a:r>
              <a:rPr lang="en-US" b="1" dirty="0" smtClean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Who </a:t>
            </a:r>
            <a:r>
              <a:rPr lang="en-US" i="1" dirty="0">
                <a:solidFill>
                  <a:srgbClr val="000000"/>
                </a:solidFill>
              </a:rPr>
              <a:t>else works life with me? Where do I fit in? How do I be with others who matter? Can I trust anyone?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chemeClr val="accent3"/>
              </a:buClr>
              <a:buSzPct val="100000"/>
              <a:buFont typeface="Wingdings" charset="2"/>
              <a:buChar char="§"/>
            </a:pPr>
            <a:r>
              <a:rPr lang="en-US" b="1" dirty="0" smtClean="0">
                <a:solidFill>
                  <a:schemeClr val="accent3"/>
                </a:solidFill>
              </a:rPr>
              <a:t>Meaning</a:t>
            </a:r>
            <a:r>
              <a:rPr lang="en-US" b="1" dirty="0" smtClean="0">
                <a:solidFill>
                  <a:srgbClr val="000000"/>
                </a:solidFill>
              </a:rPr>
              <a:t>: </a:t>
            </a:r>
            <a:r>
              <a:rPr lang="en-US" i="1" dirty="0" smtClean="0">
                <a:solidFill>
                  <a:srgbClr val="000000"/>
                </a:solidFill>
              </a:rPr>
              <a:t>What’s </a:t>
            </a:r>
            <a:r>
              <a:rPr lang="en-US" i="1" dirty="0">
                <a:solidFill>
                  <a:srgbClr val="000000"/>
                </a:solidFill>
              </a:rPr>
              <a:t>going on? What matters to me…to those I care about…at all? Why am I here? Does life ever make sense?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chemeClr val="accent3"/>
              </a:buClr>
              <a:buSzPct val="100000"/>
              <a:buFont typeface="Wingdings" charset="2"/>
              <a:buChar char="§"/>
            </a:pPr>
            <a:r>
              <a:rPr lang="en-US" b="1" dirty="0" smtClean="0">
                <a:solidFill>
                  <a:srgbClr val="C32D2E"/>
                </a:solidFill>
              </a:rPr>
              <a:t>Brokenness</a:t>
            </a:r>
            <a:r>
              <a:rPr lang="en-US" b="1" dirty="0" smtClean="0">
                <a:solidFill>
                  <a:srgbClr val="000000"/>
                </a:solidFill>
              </a:rPr>
              <a:t>: </a:t>
            </a:r>
            <a:r>
              <a:rPr lang="en-US" i="1" dirty="0" smtClean="0">
                <a:solidFill>
                  <a:srgbClr val="000000"/>
                </a:solidFill>
              </a:rPr>
              <a:t>How </a:t>
            </a:r>
            <a:r>
              <a:rPr lang="en-US" i="1" dirty="0">
                <a:solidFill>
                  <a:srgbClr val="000000"/>
                </a:solidFill>
              </a:rPr>
              <a:t>do I live with life’s messiness? What works? How do endure pain? How do I focus in the 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chemeClr val="accent3"/>
              </a:buClr>
              <a:buSzPct val="100000"/>
              <a:buFont typeface="Wingdings" charset="2"/>
              <a:buChar char="§"/>
            </a:pPr>
            <a:r>
              <a:rPr lang="en-US" b="1" dirty="0" smtClean="0">
                <a:solidFill>
                  <a:srgbClr val="C32D2E"/>
                </a:solidFill>
              </a:rPr>
              <a:t>Stress</a:t>
            </a:r>
            <a:r>
              <a:rPr lang="en-US" b="1" dirty="0" smtClean="0">
                <a:solidFill>
                  <a:srgbClr val="000000"/>
                </a:solidFill>
              </a:rPr>
              <a:t>: </a:t>
            </a:r>
            <a:r>
              <a:rPr lang="en-US" i="1" dirty="0" smtClean="0">
                <a:solidFill>
                  <a:srgbClr val="000000"/>
                </a:solidFill>
              </a:rPr>
              <a:t>Why </a:t>
            </a:r>
            <a:r>
              <a:rPr lang="en-US" i="1" dirty="0">
                <a:solidFill>
                  <a:srgbClr val="000000"/>
                </a:solidFill>
              </a:rPr>
              <a:t>am I so busy out</a:t>
            </a:r>
            <a:r>
              <a:rPr lang="en-US" i="1" dirty="0" smtClean="0">
                <a:solidFill>
                  <a:srgbClr val="000000"/>
                </a:solidFill>
              </a:rPr>
              <a:t>? </a:t>
            </a:r>
            <a:r>
              <a:rPr lang="en-US" i="1" dirty="0">
                <a:solidFill>
                  <a:srgbClr val="000000"/>
                </a:solidFill>
              </a:rPr>
              <a:t>What should I do? What shouldn’t I do</a:t>
            </a:r>
            <a:r>
              <a:rPr lang="en-US" i="1" dirty="0" smtClean="0">
                <a:solidFill>
                  <a:srgbClr val="000000"/>
                </a:solidFill>
              </a:rPr>
              <a:t>? </a:t>
            </a:r>
            <a:r>
              <a:rPr lang="en-US" i="1" dirty="0">
                <a:solidFill>
                  <a:srgbClr val="000000"/>
                </a:solidFill>
              </a:rPr>
              <a:t>Will I ever not be overwhelmed?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chemeClr val="accent3"/>
              </a:buClr>
              <a:buSzPct val="100000"/>
              <a:buFont typeface="Wingdings" charset="2"/>
              <a:buChar char="§"/>
            </a:pPr>
            <a:r>
              <a:rPr lang="en-US" b="1" dirty="0" smtClean="0">
                <a:solidFill>
                  <a:srgbClr val="C32D2E"/>
                </a:solidFill>
              </a:rPr>
              <a:t>Hope</a:t>
            </a:r>
            <a:r>
              <a:rPr lang="en-US" b="1" dirty="0" smtClean="0">
                <a:solidFill>
                  <a:srgbClr val="000000"/>
                </a:solidFill>
              </a:rPr>
              <a:t>: </a:t>
            </a:r>
            <a:r>
              <a:rPr lang="en-US" i="1" dirty="0" smtClean="0">
                <a:solidFill>
                  <a:srgbClr val="000000"/>
                </a:solidFill>
              </a:rPr>
              <a:t>Is </a:t>
            </a:r>
            <a:r>
              <a:rPr lang="en-US" i="1" dirty="0">
                <a:solidFill>
                  <a:srgbClr val="000000"/>
                </a:solidFill>
              </a:rPr>
              <a:t>there good future? Whose promises can I count on? </a:t>
            </a:r>
            <a:r>
              <a:rPr lang="en-US" i="1" dirty="0" smtClean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should I put my trust?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89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br>
              <a:rPr lang="en-US" dirty="0" smtClean="0"/>
            </a:br>
            <a:r>
              <a:rPr lang="en-US" dirty="0" smtClean="0"/>
              <a:t>Christianity as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507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Becoming </a:t>
            </a:r>
            <a:r>
              <a:rPr lang="en-US" b="1" dirty="0">
                <a:solidFill>
                  <a:schemeClr val="accent3"/>
                </a:solidFill>
              </a:rPr>
              <a:t>a Faith Community in Mission</a:t>
            </a:r>
            <a:r>
              <a:rPr lang="en-US" b="1" dirty="0" smtClean="0">
                <a:solidFill>
                  <a:schemeClr val="accent3"/>
                </a:solidFill>
              </a:rPr>
              <a:t>:</a:t>
            </a:r>
            <a:endParaRPr lang="en-US" dirty="0">
              <a:solidFill>
                <a:schemeClr val="accent3"/>
              </a:solidFill>
            </a:endParaRPr>
          </a:p>
          <a:p>
            <a:pPr marL="329184" lvl="1" indent="0">
              <a:buNone/>
            </a:pPr>
            <a:r>
              <a:rPr lang="en-US" i="1" dirty="0"/>
              <a:t>Cultivating a community of faith where God is at the center of conversation and action…and where God shapes the focus and work of the people...whose concern focuses on the world God loves</a:t>
            </a:r>
            <a:r>
              <a:rPr lang="en-US" i="1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By practicing…</a:t>
            </a:r>
            <a:r>
              <a:rPr lang="en-US" i="1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Dwelling in the Word:</a:t>
            </a:r>
            <a:endParaRPr lang="en-US" dirty="0">
              <a:solidFill>
                <a:schemeClr val="accent3"/>
              </a:solidFill>
            </a:endParaRPr>
          </a:p>
          <a:p>
            <a:pPr marL="329184" lvl="1" indent="0">
              <a:buNone/>
            </a:pPr>
            <a:r>
              <a:rPr lang="en-US" i="1" dirty="0"/>
              <a:t>Immersing oneself in the Word so that it shapes imagination, intentions and actions</a:t>
            </a:r>
            <a:r>
              <a:rPr lang="en-US" i="1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Dwelling in the World:</a:t>
            </a:r>
            <a:endParaRPr lang="en-US" dirty="0">
              <a:solidFill>
                <a:schemeClr val="accent3"/>
              </a:solidFill>
            </a:endParaRPr>
          </a:p>
          <a:p>
            <a:pPr marL="329184" lvl="1" indent="0">
              <a:buNone/>
            </a:pPr>
            <a:r>
              <a:rPr lang="en-US" i="1" dirty="0"/>
              <a:t>Becoming alert to, observant of and connected with the people in the world where God send us</a:t>
            </a:r>
            <a:r>
              <a:rPr lang="en-US" i="1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89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br>
              <a:rPr lang="en-US" dirty="0" smtClean="0"/>
            </a:br>
            <a:r>
              <a:rPr lang="en-US" dirty="0" smtClean="0"/>
              <a:t>Christianity as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507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32D2E"/>
                </a:solidFill>
              </a:rPr>
              <a:t>Hospitality</a:t>
            </a:r>
            <a:r>
              <a:rPr lang="en-US" b="1" dirty="0">
                <a:solidFill>
                  <a:srgbClr val="C32D2E"/>
                </a:solidFill>
              </a:rPr>
              <a:t>:</a:t>
            </a:r>
            <a:endParaRPr lang="en-US" dirty="0">
              <a:solidFill>
                <a:srgbClr val="C32D2E"/>
              </a:solidFill>
            </a:endParaRPr>
          </a:p>
          <a:p>
            <a:pPr marL="329184" lvl="1" indent="0">
              <a:buNone/>
            </a:pPr>
            <a:r>
              <a:rPr lang="en-US" i="1" dirty="0"/>
              <a:t>Creating a welcoming and generative community within God’s mission in the world.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C32D2E"/>
                </a:solidFill>
              </a:rPr>
              <a:t>Spiritual </a:t>
            </a:r>
            <a:r>
              <a:rPr lang="en-US" b="1" dirty="0">
                <a:solidFill>
                  <a:srgbClr val="C32D2E"/>
                </a:solidFill>
              </a:rPr>
              <a:t>Formation and Discernment:</a:t>
            </a:r>
            <a:endParaRPr lang="en-US" dirty="0">
              <a:solidFill>
                <a:srgbClr val="C32D2E"/>
              </a:solidFill>
            </a:endParaRPr>
          </a:p>
          <a:p>
            <a:pPr marL="329184" lvl="1" indent="0">
              <a:buNone/>
            </a:pPr>
            <a:r>
              <a:rPr lang="en-US" i="1" dirty="0"/>
              <a:t>Following and facilitating the Holy Spirit’s work in the formation of faith, community and mission.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C32D2E"/>
                </a:solidFill>
              </a:rPr>
              <a:t>Announcing </a:t>
            </a:r>
            <a:r>
              <a:rPr lang="en-US" b="1" dirty="0">
                <a:solidFill>
                  <a:srgbClr val="C32D2E"/>
                </a:solidFill>
              </a:rPr>
              <a:t>the Reign of God:</a:t>
            </a:r>
            <a:endParaRPr lang="en-US" dirty="0">
              <a:solidFill>
                <a:srgbClr val="C32D2E"/>
              </a:solidFill>
            </a:endParaRPr>
          </a:p>
          <a:p>
            <a:pPr marL="329184" lvl="1" indent="0">
              <a:buNone/>
            </a:pPr>
            <a:r>
              <a:rPr lang="en-US" i="1" dirty="0"/>
              <a:t>Recognizing and bearing witness to God’s presence and work in the world most especially in  the life Jesus.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C32D2E"/>
                </a:solidFill>
              </a:rPr>
              <a:t>Focused </a:t>
            </a:r>
            <a:r>
              <a:rPr lang="en-US" b="1" dirty="0">
                <a:solidFill>
                  <a:srgbClr val="C32D2E"/>
                </a:solidFill>
              </a:rPr>
              <a:t>Missional Action:</a:t>
            </a:r>
            <a:endParaRPr lang="en-US" dirty="0">
              <a:solidFill>
                <a:srgbClr val="C32D2E"/>
              </a:solidFill>
            </a:endParaRPr>
          </a:p>
          <a:p>
            <a:pPr marL="329184" lvl="1" indent="0">
              <a:buNone/>
            </a:pPr>
            <a:r>
              <a:rPr lang="en-US" i="1" dirty="0"/>
              <a:t>Discerning and focusing attention and action on that which is central to mission in our time and context.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84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Directions</a:t>
            </a:r>
            <a:br>
              <a:rPr lang="en-US" dirty="0" smtClean="0"/>
            </a:br>
            <a:r>
              <a:rPr lang="en-US" dirty="0" smtClean="0"/>
              <a:t>Family Faith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398959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sz="3200" dirty="0" smtClean="0"/>
              <a:t>Starting </a:t>
            </a:r>
            <a:r>
              <a:rPr lang="en-US" sz="3200" b="1" i="1" dirty="0" smtClean="0"/>
              <a:t>early</a:t>
            </a:r>
            <a:r>
              <a:rPr lang="en-US" sz="3200" dirty="0" smtClean="0"/>
              <a:t> to e</a:t>
            </a:r>
            <a:r>
              <a:rPr lang="en-US" sz="3200" dirty="0" smtClean="0"/>
              <a:t>quipping </a:t>
            </a:r>
            <a:r>
              <a:rPr lang="en-US" sz="3200" dirty="0" smtClean="0"/>
              <a:t>families to become centers of learning, faith growth, and faith practice. . . </a:t>
            </a:r>
          </a:p>
          <a:p>
            <a:pPr marL="457200" indent="-457200">
              <a:buClr>
                <a:schemeClr val="accent3"/>
              </a:buClr>
              <a:buSzPct val="100000"/>
              <a:buFont typeface="Wingdings" charset="2"/>
              <a:buChar char="ü"/>
            </a:pPr>
            <a:r>
              <a:rPr lang="en-US" sz="3200" b="1" dirty="0" smtClean="0"/>
              <a:t>Family Faith</a:t>
            </a:r>
            <a:r>
              <a:rPr lang="en-US" sz="3200" dirty="0" smtClean="0"/>
              <a:t>: nurturing family faith at home through faith practices</a:t>
            </a:r>
          </a:p>
          <a:p>
            <a:pPr marL="457200" indent="-457200">
              <a:buClr>
                <a:schemeClr val="accent3"/>
              </a:buClr>
              <a:buSzPct val="100000"/>
              <a:buFont typeface="Wingdings" charset="2"/>
              <a:buChar char="ü"/>
            </a:pPr>
            <a:r>
              <a:rPr lang="en-US" sz="3200" b="1" dirty="0" smtClean="0"/>
              <a:t>Parents</a:t>
            </a:r>
            <a:r>
              <a:rPr lang="en-US" sz="3200" dirty="0" smtClean="0"/>
              <a:t>: Developing parental faith, and skills </a:t>
            </a:r>
            <a:r>
              <a:rPr lang="en-US" sz="3200" dirty="0"/>
              <a:t>for effective parenting &amp; </a:t>
            </a:r>
            <a:r>
              <a:rPr lang="en-US" sz="3200" dirty="0" smtClean="0"/>
              <a:t>nurturing faith growth</a:t>
            </a:r>
            <a:endParaRPr lang="en-US" sz="3200" dirty="0"/>
          </a:p>
          <a:p>
            <a:pPr marL="457200" indent="-457200">
              <a:buClr>
                <a:schemeClr val="accent3"/>
              </a:buClr>
              <a:buSzPct val="100000"/>
              <a:buFont typeface="Wingdings" charset="2"/>
              <a:buChar char="ü"/>
            </a:pPr>
            <a:r>
              <a:rPr lang="en-US" sz="3200" b="1" dirty="0" smtClean="0"/>
              <a:t>Family Strengths</a:t>
            </a:r>
            <a:r>
              <a:rPr lang="en-US" sz="3200" dirty="0" smtClean="0"/>
              <a:t>: Building </a:t>
            </a:r>
            <a:r>
              <a:rPr lang="en-US" sz="3200" dirty="0"/>
              <a:t>strong families by developing family </a:t>
            </a:r>
            <a:r>
              <a:rPr lang="en-US" sz="3200" dirty="0" smtClean="0"/>
              <a:t>assets</a:t>
            </a:r>
          </a:p>
          <a:p>
            <a:pPr lvl="2">
              <a:buClr>
                <a:schemeClr val="accent3"/>
              </a:buClr>
              <a:buSzPct val="100000"/>
              <a:buFont typeface="Wingdings" charset="2"/>
              <a:buChar char="§"/>
            </a:pPr>
            <a:r>
              <a:rPr lang="en-US" sz="2800" dirty="0" smtClean="0"/>
              <a:t>nurturing </a:t>
            </a:r>
            <a:r>
              <a:rPr lang="en-US" sz="2800" dirty="0"/>
              <a:t>relationships, establishing routines, maintaining expectations, adapting to challenges, and connecting to the </a:t>
            </a:r>
            <a:r>
              <a:rPr lang="en-US" sz="2800" dirty="0" smtClean="0"/>
              <a:t>community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427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br>
              <a:rPr lang="en-US" dirty="0" smtClean="0"/>
            </a:br>
            <a:r>
              <a:rPr lang="en-US" dirty="0" smtClean="0"/>
              <a:t>Developmental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507515"/>
          </a:xfrm>
        </p:spPr>
        <p:txBody>
          <a:bodyPr>
            <a:normAutofit/>
          </a:bodyPr>
          <a:lstStyle/>
          <a:p>
            <a:pPr marL="548640" indent="-548640">
              <a:lnSpc>
                <a:spcPct val="110000"/>
              </a:lnSpc>
              <a:buClr>
                <a:schemeClr val="accent3"/>
              </a:buClr>
              <a:buSzPct val="100000"/>
              <a:buFont typeface="+mj-ea"/>
              <a:buAutoNum type="circleNumDbPlain"/>
            </a:pPr>
            <a:r>
              <a:rPr lang="en-US" b="1" dirty="0">
                <a:solidFill>
                  <a:srgbClr val="000000"/>
                </a:solidFill>
              </a:rPr>
              <a:t>Express Care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i="1" dirty="0" smtClean="0">
                <a:solidFill>
                  <a:srgbClr val="000000"/>
                </a:solidFill>
              </a:rPr>
              <a:t>Show </a:t>
            </a:r>
            <a:r>
              <a:rPr lang="en-US" i="1" dirty="0">
                <a:solidFill>
                  <a:srgbClr val="000000"/>
                </a:solidFill>
              </a:rPr>
              <a:t>that you like me and want the best for me.</a:t>
            </a:r>
            <a:endParaRPr lang="en-US" dirty="0">
              <a:solidFill>
                <a:srgbClr val="000000"/>
              </a:solidFill>
            </a:endParaRPr>
          </a:p>
          <a:p>
            <a:pPr marL="548640" indent="-548640">
              <a:lnSpc>
                <a:spcPct val="110000"/>
              </a:lnSpc>
              <a:buClr>
                <a:schemeClr val="accent3"/>
              </a:buClr>
              <a:buSzPct val="100000"/>
              <a:buFont typeface="+mj-ea"/>
              <a:buAutoNum type="circleNumDbPlain"/>
            </a:pPr>
            <a:r>
              <a:rPr lang="en-US" b="1" dirty="0" smtClean="0">
                <a:solidFill>
                  <a:srgbClr val="000000"/>
                </a:solidFill>
              </a:rPr>
              <a:t>Challenge </a:t>
            </a:r>
            <a:r>
              <a:rPr lang="en-US" b="1" dirty="0">
                <a:solidFill>
                  <a:srgbClr val="000000"/>
                </a:solidFill>
              </a:rPr>
              <a:t>Growth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i="1" dirty="0" smtClean="0">
                <a:solidFill>
                  <a:srgbClr val="000000"/>
                </a:solidFill>
              </a:rPr>
              <a:t>Insist </a:t>
            </a:r>
            <a:r>
              <a:rPr lang="en-US" i="1" dirty="0">
                <a:solidFill>
                  <a:srgbClr val="000000"/>
                </a:solidFill>
              </a:rPr>
              <a:t>that I tray to continuously improve</a:t>
            </a:r>
            <a:endParaRPr lang="en-US" dirty="0">
              <a:solidFill>
                <a:srgbClr val="000000"/>
              </a:solidFill>
            </a:endParaRPr>
          </a:p>
          <a:p>
            <a:pPr marL="548640" indent="-548640">
              <a:lnSpc>
                <a:spcPct val="110000"/>
              </a:lnSpc>
              <a:buClr>
                <a:schemeClr val="accent3"/>
              </a:buClr>
              <a:buSzPct val="100000"/>
              <a:buFont typeface="+mj-ea"/>
              <a:buAutoNum type="circleNumDbPlain"/>
            </a:pPr>
            <a:r>
              <a:rPr lang="en-US" b="1" dirty="0" smtClean="0">
                <a:solidFill>
                  <a:srgbClr val="000000"/>
                </a:solidFill>
              </a:rPr>
              <a:t>Provide </a:t>
            </a:r>
            <a:r>
              <a:rPr lang="en-US" b="1" dirty="0">
                <a:solidFill>
                  <a:srgbClr val="000000"/>
                </a:solidFill>
              </a:rPr>
              <a:t>Support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i="1" dirty="0" smtClean="0">
                <a:solidFill>
                  <a:srgbClr val="000000"/>
                </a:solidFill>
              </a:rPr>
              <a:t>Help </a:t>
            </a:r>
            <a:r>
              <a:rPr lang="en-US" i="1" dirty="0">
                <a:solidFill>
                  <a:srgbClr val="000000"/>
                </a:solidFill>
              </a:rPr>
              <a:t>me complete tasks and achieve goals</a:t>
            </a:r>
            <a:endParaRPr lang="en-US" dirty="0">
              <a:solidFill>
                <a:srgbClr val="000000"/>
              </a:solidFill>
            </a:endParaRPr>
          </a:p>
          <a:p>
            <a:pPr marL="548640" indent="-548640">
              <a:lnSpc>
                <a:spcPct val="110000"/>
              </a:lnSpc>
              <a:buClr>
                <a:schemeClr val="accent3"/>
              </a:buClr>
              <a:buSzPct val="100000"/>
              <a:buFont typeface="+mj-ea"/>
              <a:buAutoNum type="circleNumDbPlain"/>
            </a:pPr>
            <a:r>
              <a:rPr lang="en-US" b="1" dirty="0" smtClean="0">
                <a:solidFill>
                  <a:srgbClr val="000000"/>
                </a:solidFill>
              </a:rPr>
              <a:t>Share </a:t>
            </a:r>
            <a:r>
              <a:rPr lang="en-US" b="1" dirty="0">
                <a:solidFill>
                  <a:srgbClr val="000000"/>
                </a:solidFill>
              </a:rPr>
              <a:t>Power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i="1" dirty="0" smtClean="0">
                <a:solidFill>
                  <a:srgbClr val="000000"/>
                </a:solidFill>
              </a:rPr>
              <a:t>Hear </a:t>
            </a:r>
            <a:r>
              <a:rPr lang="en-US" i="1" dirty="0">
                <a:solidFill>
                  <a:srgbClr val="000000"/>
                </a:solidFill>
              </a:rPr>
              <a:t>my voice and let me share in making decisions</a:t>
            </a:r>
            <a:endParaRPr lang="en-US" dirty="0">
              <a:solidFill>
                <a:srgbClr val="000000"/>
              </a:solidFill>
            </a:endParaRPr>
          </a:p>
          <a:p>
            <a:pPr marL="548640" indent="-548640">
              <a:lnSpc>
                <a:spcPct val="110000"/>
              </a:lnSpc>
              <a:buClr>
                <a:schemeClr val="accent3"/>
              </a:buClr>
              <a:buSzPct val="100000"/>
              <a:buFont typeface="+mj-ea"/>
              <a:buAutoNum type="circleNumDbPlain"/>
            </a:pPr>
            <a:r>
              <a:rPr lang="en-US" b="1" dirty="0" smtClean="0">
                <a:solidFill>
                  <a:srgbClr val="000000"/>
                </a:solidFill>
              </a:rPr>
              <a:t>Expand </a:t>
            </a:r>
            <a:r>
              <a:rPr lang="en-US" b="1" dirty="0">
                <a:solidFill>
                  <a:srgbClr val="000000"/>
                </a:solidFill>
              </a:rPr>
              <a:t>Possibilities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i="1" dirty="0" smtClean="0">
                <a:solidFill>
                  <a:srgbClr val="000000"/>
                </a:solidFill>
              </a:rPr>
              <a:t>Expand </a:t>
            </a:r>
            <a:r>
              <a:rPr lang="en-US" i="1" dirty="0">
                <a:solidFill>
                  <a:srgbClr val="000000"/>
                </a:solidFill>
              </a:rPr>
              <a:t>my horizon and connect me to opportunities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63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br>
              <a:rPr lang="en-US" dirty="0" smtClean="0"/>
            </a:br>
            <a:r>
              <a:rPr lang="en-US" dirty="0" smtClean="0"/>
              <a:t>Missional </a:t>
            </a:r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4966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 smtClean="0">
                <a:solidFill>
                  <a:srgbClr val="000000"/>
                </a:solidFill>
              </a:rPr>
              <a:t>Missional </a:t>
            </a:r>
            <a:r>
              <a:rPr lang="en-US" sz="3300" dirty="0">
                <a:solidFill>
                  <a:srgbClr val="000000"/>
                </a:solidFill>
              </a:rPr>
              <a:t>faith formation expands and extends the church’s presence through outreach, connection, relationship building, and engagement with people where they live—moving faith formation out into the community. </a:t>
            </a:r>
            <a:endParaRPr lang="en-US" sz="3300" dirty="0" smtClean="0">
              <a:solidFill>
                <a:srgbClr val="000000"/>
              </a:solidFill>
            </a:endParaRPr>
          </a:p>
          <a:p>
            <a:pPr marL="457200" lvl="1" indent="-457200">
              <a:buClr>
                <a:schemeClr val="accent3"/>
              </a:buClr>
              <a:buFont typeface="Wingdings" charset="2"/>
              <a:buChar char="ü"/>
            </a:pPr>
            <a:r>
              <a:rPr lang="en-US" sz="2800" dirty="0" smtClean="0">
                <a:solidFill>
                  <a:srgbClr val="000000"/>
                </a:solidFill>
              </a:rPr>
              <a:t>Moving worship and faith formation into the community</a:t>
            </a:r>
          </a:p>
          <a:p>
            <a:pPr marL="457200" lvl="1" indent="-457200">
              <a:buClr>
                <a:schemeClr val="accent3"/>
              </a:buClr>
              <a:buFont typeface="Wingdings" charset="2"/>
              <a:buChar char="ü"/>
            </a:pPr>
            <a:r>
              <a:rPr lang="en-US" sz="2800" dirty="0" smtClean="0">
                <a:solidFill>
                  <a:srgbClr val="000000"/>
                </a:solidFill>
              </a:rPr>
              <a:t>Opening programs to everyone – VBS</a:t>
            </a:r>
          </a:p>
          <a:p>
            <a:pPr marL="457200" lvl="1" indent="-457200">
              <a:buClr>
                <a:schemeClr val="accent3"/>
              </a:buClr>
              <a:buFont typeface="Wingdings" charset="2"/>
              <a:buChar char="ü"/>
            </a:pPr>
            <a:r>
              <a:rPr lang="en-US" sz="2800" dirty="0" smtClean="0">
                <a:solidFill>
                  <a:srgbClr val="000000"/>
                </a:solidFill>
              </a:rPr>
              <a:t>Life skills: parenting, careers, training, mentoring</a:t>
            </a:r>
          </a:p>
          <a:p>
            <a:pPr marL="457200" lvl="1" indent="-457200">
              <a:buClr>
                <a:schemeClr val="accent3"/>
              </a:buClr>
              <a:buFont typeface="Wingdings" charset="2"/>
              <a:buChar char="ü"/>
            </a:pPr>
            <a:r>
              <a:rPr lang="en-US" sz="2800" dirty="0" smtClean="0">
                <a:solidFill>
                  <a:srgbClr val="000000"/>
                </a:solidFill>
              </a:rPr>
              <a:t>Small group programs on a variety of topics</a:t>
            </a:r>
          </a:p>
          <a:p>
            <a:pPr marL="457200" lvl="1" indent="-457200">
              <a:buClr>
                <a:schemeClr val="accent3"/>
              </a:buClr>
              <a:buFont typeface="Wingdings" charset="2"/>
              <a:buChar char="ü"/>
            </a:pPr>
            <a:r>
              <a:rPr lang="en-US" sz="2800" dirty="0" smtClean="0">
                <a:solidFill>
                  <a:srgbClr val="000000"/>
                </a:solidFill>
              </a:rPr>
              <a:t>Community-wide service </a:t>
            </a:r>
          </a:p>
          <a:p>
            <a:pPr marL="457200" lvl="1" indent="-457200">
              <a:buClr>
                <a:schemeClr val="accent3"/>
              </a:buClr>
              <a:buFont typeface="Wingdings" charset="2"/>
              <a:buChar char="ü"/>
            </a:pPr>
            <a:r>
              <a:rPr lang="en-US" sz="2800" dirty="0" smtClean="0">
                <a:solidFill>
                  <a:srgbClr val="000000"/>
                </a:solidFill>
              </a:rPr>
              <a:t>Community events: arts, music, theater</a:t>
            </a:r>
          </a:p>
        </p:txBody>
      </p:sp>
    </p:spTree>
    <p:extLst>
      <p:ext uri="{BB962C8B-B14F-4D97-AF65-F5344CB8AC3E}">
        <p14:creationId xmlns:p14="http://schemas.microsoft.com/office/powerpoint/2010/main" val="369236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01 at 4.29.17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257" y="303955"/>
            <a:ext cx="7240300" cy="6178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78949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9-02 at 5.39.00 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825" y="792460"/>
            <a:ext cx="8798416" cy="5026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915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ls-bann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54" y="358233"/>
            <a:ext cx="8457482" cy="220246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7654" y="2500970"/>
            <a:ext cx="8457482" cy="2795695"/>
          </a:xfrm>
        </p:spPr>
        <p:txBody>
          <a:bodyPr/>
          <a:lstStyle/>
          <a:p>
            <a:r>
              <a:rPr lang="en-US" sz="3600" dirty="0"/>
              <a:t>America’s Changing Religious Landscape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i="1" dirty="0"/>
              <a:t>Christians Decline Sharply as Share of Population; Unaffiliated and Other Faiths Continue to </a:t>
            </a:r>
            <a:r>
              <a:rPr lang="en-US" sz="2400" i="1" dirty="0" smtClean="0"/>
              <a:t>Grow</a:t>
            </a:r>
            <a:br>
              <a:rPr lang="en-US" sz="2400" i="1" dirty="0" smtClean="0"/>
            </a:b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dirty="0" smtClean="0"/>
              <a:t>Pew Research Center, May 12, 2015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594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02 at 6.00.32 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516" y="238826"/>
            <a:ext cx="7305431" cy="6182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7139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9 at 6.42.20 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5280" y="234025"/>
            <a:ext cx="6686606" cy="6179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3500" y="784761"/>
            <a:ext cx="21617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+mj-lt"/>
                <a:cs typeface="Tw Cen MT"/>
              </a:rPr>
              <a:t>St. </a:t>
            </a:r>
            <a:r>
              <a:rPr lang="en-US" sz="3600" dirty="0" smtClean="0">
                <a:solidFill>
                  <a:srgbClr val="000000"/>
                </a:solidFill>
                <a:latin typeface="+mj-lt"/>
                <a:cs typeface="Tw Cen MT"/>
              </a:rPr>
              <a:t>Mark’s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+mj-lt"/>
                <a:cs typeface="Tw Cen MT"/>
              </a:rPr>
              <a:t>Daily Devotion </a:t>
            </a:r>
            <a:endParaRPr lang="en-US" sz="3600" dirty="0">
              <a:solidFill>
                <a:srgbClr val="000000"/>
              </a:solidFill>
              <a:latin typeface="+mj-l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72990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360571"/>
            <a:ext cx="8041440" cy="1442674"/>
          </a:xfrm>
        </p:spPr>
        <p:txBody>
          <a:bodyPr/>
          <a:lstStyle/>
          <a:p>
            <a:r>
              <a:rPr lang="en-US" dirty="0" smtClean="0"/>
              <a:t>Directions</a:t>
            </a:r>
            <a:br>
              <a:rPr lang="en-US" dirty="0" smtClean="0"/>
            </a:br>
            <a:r>
              <a:rPr lang="en-US" dirty="0" smtClean="0"/>
              <a:t>Missional Outreach</a:t>
            </a:r>
            <a:endParaRPr lang="en-US" dirty="0"/>
          </a:p>
        </p:txBody>
      </p:sp>
      <p:pic>
        <p:nvPicPr>
          <p:cNvPr id="4" name="Picture 3" descr="51UposROIzL._SY344_BO1,204,203,200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262" y="1966082"/>
            <a:ext cx="3093682" cy="4613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47996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Missional Outreach</a:t>
            </a:r>
            <a:br>
              <a:rPr lang="en-US" dirty="0" smtClean="0"/>
            </a:br>
            <a:r>
              <a:rPr lang="en-US" dirty="0" smtClean="0"/>
              <a:t>Invitation &amp; Mentoring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56507" y="2080801"/>
            <a:ext cx="5210411" cy="4345690"/>
          </a:xfrm>
        </p:spPr>
        <p:txBody>
          <a:bodyPr>
            <a:noAutofit/>
          </a:bodyPr>
          <a:lstStyle/>
          <a:p>
            <a:pPr marL="0" lvl="0" indent="0" hangingPunct="0">
              <a:buNone/>
            </a:pPr>
            <a:r>
              <a:rPr lang="en-US" sz="2600" dirty="0" smtClean="0"/>
              <a:t>Step </a:t>
            </a:r>
            <a:r>
              <a:rPr lang="en-US" sz="2600" dirty="0" smtClean="0"/>
              <a:t>1. Prepare church </a:t>
            </a:r>
            <a:r>
              <a:rPr lang="en-US" sz="2600" dirty="0"/>
              <a:t>l</a:t>
            </a:r>
            <a:r>
              <a:rPr lang="en-US" sz="2600" dirty="0" smtClean="0"/>
              <a:t>eaders</a:t>
            </a:r>
          </a:p>
          <a:p>
            <a:pPr marL="0" lvl="0" indent="0" hangingPunct="0">
              <a:buNone/>
            </a:pPr>
            <a:endParaRPr lang="en-US" sz="1200" dirty="0" smtClean="0"/>
          </a:p>
          <a:p>
            <a:pPr marL="0" lvl="0" indent="0" hangingPunct="0">
              <a:buNone/>
            </a:pPr>
            <a:r>
              <a:rPr lang="en-US" sz="2600" dirty="0" smtClean="0"/>
              <a:t>Step </a:t>
            </a:r>
            <a:r>
              <a:rPr lang="en-US" sz="2600" dirty="0" smtClean="0"/>
              <a:t>2: 40-day preparation for community </a:t>
            </a:r>
            <a:r>
              <a:rPr lang="en-US" sz="2600" dirty="0"/>
              <a:t>m</a:t>
            </a:r>
            <a:r>
              <a:rPr lang="en-US" sz="2600" dirty="0" smtClean="0"/>
              <a:t>embers (study, prayer, worship, small groups)</a:t>
            </a:r>
          </a:p>
          <a:p>
            <a:pPr marL="0" lvl="0" indent="0" hangingPunct="0">
              <a:buNone/>
            </a:pPr>
            <a:endParaRPr lang="en-US" sz="1200" dirty="0" smtClean="0"/>
          </a:p>
          <a:p>
            <a:pPr marL="0" lvl="0" indent="0" hangingPunct="0">
              <a:buNone/>
            </a:pPr>
            <a:r>
              <a:rPr lang="en-US" sz="2600" dirty="0" smtClean="0"/>
              <a:t>Step 3: Invitation to one person &amp; four-week small group experience with “taste &amp; see” church experiences </a:t>
            </a:r>
            <a:endParaRPr lang="en-US" sz="2600" dirty="0" smtClean="0"/>
          </a:p>
        </p:txBody>
      </p:sp>
      <p:pic>
        <p:nvPicPr>
          <p:cNvPr id="5" name="Content Placeholder 4" descr="unbinding_the_gospel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"/>
          <a:stretch/>
        </p:blipFill>
        <p:spPr>
          <a:xfrm>
            <a:off x="968829" y="2291748"/>
            <a:ext cx="2027157" cy="29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2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br>
              <a:rPr lang="en-US" dirty="0" smtClean="0"/>
            </a:br>
            <a:r>
              <a:rPr lang="en-US" dirty="0" smtClean="0"/>
              <a:t>Missional </a:t>
            </a:r>
            <a:r>
              <a:rPr lang="en-US" dirty="0" smtClean="0"/>
              <a:t>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Missional </a:t>
            </a:r>
            <a:r>
              <a:rPr lang="en-US" sz="3200" dirty="0"/>
              <a:t>faith formation provides pathways for people to consider or reconsider the Christian faith, to encounter Jesus and the Good News, and to live as disciples in a supportive faith community. </a:t>
            </a:r>
          </a:p>
        </p:txBody>
      </p:sp>
    </p:spTree>
    <p:extLst>
      <p:ext uri="{BB962C8B-B14F-4D97-AF65-F5344CB8AC3E}">
        <p14:creationId xmlns:p14="http://schemas.microsoft.com/office/powerpoint/2010/main" val="302525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02 at 5.40.00 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231" y="379946"/>
            <a:ext cx="8589770" cy="582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998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18 at 8.50.09 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262" y="455178"/>
            <a:ext cx="8335345" cy="5281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555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br>
              <a:rPr lang="en-US" dirty="0" smtClean="0"/>
            </a:br>
            <a:r>
              <a:rPr lang="en-US" dirty="0" smtClean="0"/>
              <a:t>Design for Spiritual Diversity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Clr>
                <a:schemeClr val="accent3"/>
              </a:buClr>
              <a:buSzPct val="100000"/>
              <a:buFont typeface="Wingdings" charset="2"/>
              <a:buChar char="ü"/>
            </a:pPr>
            <a:r>
              <a:rPr lang="en-US" sz="3200" dirty="0" smtClean="0">
                <a:solidFill>
                  <a:schemeClr val="tx1"/>
                </a:solidFill>
              </a:rPr>
              <a:t>Rituals/Milestones Preparation </a:t>
            </a:r>
          </a:p>
          <a:p>
            <a:pPr marL="786384" lvl="1" indent="-457200">
              <a:buClr>
                <a:schemeClr val="accent3"/>
              </a:buClr>
              <a:buSzPct val="100000"/>
              <a:buFont typeface="Wingdings" charset="2"/>
              <a:buChar char="ü"/>
            </a:pPr>
            <a:r>
              <a:rPr lang="en-US" sz="3000" dirty="0" smtClean="0">
                <a:solidFill>
                  <a:schemeClr val="tx1"/>
                </a:solidFill>
              </a:rPr>
              <a:t>Marriage</a:t>
            </a:r>
          </a:p>
          <a:p>
            <a:pPr marL="786384" lvl="1" indent="-457200">
              <a:buClr>
                <a:schemeClr val="accent3"/>
              </a:buClr>
              <a:buSzPct val="100000"/>
              <a:buFont typeface="Wingdings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Baptism</a:t>
            </a:r>
          </a:p>
          <a:p>
            <a:pPr marL="786384" lvl="1" indent="-457200">
              <a:buClr>
                <a:schemeClr val="accent3"/>
              </a:buClr>
              <a:buSzPct val="100000"/>
              <a:buFont typeface="Wingdings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First Communion</a:t>
            </a:r>
          </a:p>
          <a:p>
            <a:pPr marL="786384" lvl="1" indent="-457200">
              <a:buClr>
                <a:schemeClr val="accent3"/>
              </a:buClr>
              <a:buSzPct val="100000"/>
              <a:buFont typeface="Wingdings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Confirmation Funerals</a:t>
            </a:r>
          </a:p>
          <a:p>
            <a:pPr marL="457200" indent="-457200">
              <a:buClr>
                <a:schemeClr val="accent3"/>
              </a:buClr>
              <a:buSzPct val="100000"/>
              <a:buFont typeface="Wingdings" charset="2"/>
              <a:buChar char="ü"/>
            </a:pPr>
            <a:r>
              <a:rPr lang="en-US" sz="3200" dirty="0" smtClean="0">
                <a:solidFill>
                  <a:schemeClr val="tx1"/>
                </a:solidFill>
              </a:rPr>
              <a:t>Educational Programming</a:t>
            </a:r>
          </a:p>
          <a:p>
            <a:pPr marL="457200" indent="-457200">
              <a:buClr>
                <a:schemeClr val="accent3"/>
              </a:buClr>
              <a:buSzPct val="100000"/>
              <a:buFont typeface="Wingdings" charset="2"/>
              <a:buChar char="ü"/>
            </a:pPr>
            <a:r>
              <a:rPr lang="en-US" sz="3200" dirty="0" smtClean="0">
                <a:solidFill>
                  <a:schemeClr val="tx1"/>
                </a:solidFill>
              </a:rPr>
              <a:t>Vacation Bible School</a:t>
            </a:r>
          </a:p>
          <a:p>
            <a:pPr marL="457200" indent="-457200">
              <a:buClr>
                <a:schemeClr val="accent3"/>
              </a:buClr>
              <a:buSzPct val="100000"/>
              <a:buFont typeface="Wingdings" charset="2"/>
              <a:buChar char="ü"/>
            </a:pPr>
            <a:r>
              <a:rPr lang="en-US" sz="3200" dirty="0" smtClean="0">
                <a:solidFill>
                  <a:schemeClr val="tx1"/>
                </a:solidFill>
              </a:rPr>
              <a:t>Worship Experiences</a:t>
            </a:r>
          </a:p>
        </p:txBody>
      </p:sp>
    </p:spTree>
    <p:extLst>
      <p:ext uri="{BB962C8B-B14F-4D97-AF65-F5344CB8AC3E}">
        <p14:creationId xmlns:p14="http://schemas.microsoft.com/office/powerpoint/2010/main" val="45367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F_15.05.05_RLS2_1_310px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712"/>
          <a:stretch/>
        </p:blipFill>
        <p:spPr>
          <a:xfrm>
            <a:off x="2487719" y="197812"/>
            <a:ext cx="4177266" cy="6369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328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_15.05.12_RL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73" y="571746"/>
            <a:ext cx="8303414" cy="5539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429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_15.05.12_RL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429" y="332165"/>
            <a:ext cx="6328478" cy="5777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519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_15.05.12_RLS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06" y="565378"/>
            <a:ext cx="6895865" cy="5648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607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F_15.05.05_RLS2_unaffiliated200px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66" y="255467"/>
            <a:ext cx="2752633" cy="3944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PF_15.05.05_RLS2_catholic200px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596" y="2574051"/>
            <a:ext cx="2713255" cy="3874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PF_15.05.05_RLS2_mainline200px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977" y="1569173"/>
            <a:ext cx="2702309" cy="4140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6709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Custom 8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1095</TotalTime>
  <Words>1073</Words>
  <Application>Microsoft Macintosh PowerPoint</Application>
  <PresentationFormat>On-screen Show (4:3)</PresentationFormat>
  <Paragraphs>120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Sketchbook</vt:lpstr>
      <vt:lpstr>“Beneath the Surface: Changing Religious Preferences &amp; Practices”</vt:lpstr>
      <vt:lpstr>What the  Research Tells Us</vt:lpstr>
      <vt:lpstr>PowerPoint Presentation</vt:lpstr>
      <vt:lpstr>America’s Changing Religious Landscape Christians Decline Sharply as Share of Population; Unaffiliated and Other Faiths Continue to Grow  Pew Research Center, May 12,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Youth &amp; Young Adults</vt:lpstr>
      <vt:lpstr> Types of SBNR People</vt:lpstr>
      <vt:lpstr>The Catholic Family Study (CARA, 2015)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</vt:lpstr>
      <vt:lpstr>Analysis:  Generational Transition</vt:lpstr>
      <vt:lpstr>Analysis:  Importance of Religion</vt:lpstr>
      <vt:lpstr>Analysis: Importance of Religion</vt:lpstr>
      <vt:lpstr>Analysis Importance of Religion</vt:lpstr>
      <vt:lpstr>Analysis Religious Transmission</vt:lpstr>
      <vt:lpstr>Suggested Directions</vt:lpstr>
      <vt:lpstr>Directions Engaging Reality</vt:lpstr>
      <vt:lpstr>Directions Christianity as Mission</vt:lpstr>
      <vt:lpstr>Directions Christianity as Mission</vt:lpstr>
      <vt:lpstr>Directions Family Faith Formation</vt:lpstr>
      <vt:lpstr>Directions Developmental Relationships</vt:lpstr>
      <vt:lpstr>Directions Missional Outreach</vt:lpstr>
      <vt:lpstr>PowerPoint Presentation</vt:lpstr>
      <vt:lpstr>PowerPoint Presentation</vt:lpstr>
      <vt:lpstr>PowerPoint Presentation</vt:lpstr>
      <vt:lpstr>PowerPoint Presentation</vt:lpstr>
      <vt:lpstr>Directions Missional Outreach</vt:lpstr>
      <vt:lpstr>Missional Outreach Invitation &amp; Mentoring</vt:lpstr>
      <vt:lpstr>Directions Missional Pathways</vt:lpstr>
      <vt:lpstr>PowerPoint Presentation</vt:lpstr>
      <vt:lpstr>PowerPoint Presentation</vt:lpstr>
      <vt:lpstr>Directions Design for Spiritual Diversity </vt:lpstr>
    </vt:vector>
  </TitlesOfParts>
  <Company>Lifelong Faith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Roberto</dc:creator>
  <cp:lastModifiedBy>John Roberto</cp:lastModifiedBy>
  <cp:revision>93</cp:revision>
  <cp:lastPrinted>2015-08-19T18:52:35Z</cp:lastPrinted>
  <dcterms:created xsi:type="dcterms:W3CDTF">2015-08-10T17:19:19Z</dcterms:created>
  <dcterms:modified xsi:type="dcterms:W3CDTF">2015-09-02T10:33:01Z</dcterms:modified>
</cp:coreProperties>
</file>