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Lst>
  <p:notesMasterIdLst>
    <p:notesMasterId r:id="rId21"/>
  </p:notesMasterIdLst>
  <p:sldIdLst>
    <p:sldId id="256" r:id="rId3"/>
    <p:sldId id="276" r:id="rId4"/>
    <p:sldId id="277" r:id="rId5"/>
    <p:sldId id="258" r:id="rId6"/>
    <p:sldId id="268" r:id="rId7"/>
    <p:sldId id="267" r:id="rId8"/>
    <p:sldId id="272" r:id="rId9"/>
    <p:sldId id="273" r:id="rId10"/>
    <p:sldId id="274" r:id="rId11"/>
    <p:sldId id="269" r:id="rId12"/>
    <p:sldId id="260" r:id="rId13"/>
    <p:sldId id="265" r:id="rId14"/>
    <p:sldId id="261" r:id="rId15"/>
    <p:sldId id="270" r:id="rId16"/>
    <p:sldId id="262" r:id="rId17"/>
    <p:sldId id="263" r:id="rId18"/>
    <p:sldId id="279"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51511" autoAdjust="0"/>
  </p:normalViewPr>
  <p:slideViewPr>
    <p:cSldViewPr snapToGrid="0">
      <p:cViewPr varScale="1">
        <p:scale>
          <a:sx n="50" d="100"/>
          <a:sy n="50" d="100"/>
        </p:scale>
        <p:origin x="2046"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47138-4F59-4946-97E9-603B0E78808D}" type="datetimeFigureOut">
              <a:rPr lang="en-US" smtClean="0"/>
              <a:t>10/16/2014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57EFD-951C-4913-B4A0-6278AEABF2AB}" type="slidenum">
              <a:rPr lang="en-US" smtClean="0"/>
              <a:t>‹#›</a:t>
            </a:fld>
            <a:endParaRPr lang="en-US"/>
          </a:p>
        </p:txBody>
      </p:sp>
    </p:spTree>
    <p:extLst>
      <p:ext uri="{BB962C8B-B14F-4D97-AF65-F5344CB8AC3E}">
        <p14:creationId xmlns:p14="http://schemas.microsoft.com/office/powerpoint/2010/main" val="342255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 website,</a:t>
            </a:r>
            <a:r>
              <a:rPr lang="en-US" baseline="0" dirty="0" smtClean="0"/>
              <a:t> family.</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1</a:t>
            </a:fld>
            <a:endParaRPr lang="en-US"/>
          </a:p>
        </p:txBody>
      </p:sp>
    </p:spTree>
    <p:extLst>
      <p:ext uri="{BB962C8B-B14F-4D97-AF65-F5344CB8AC3E}">
        <p14:creationId xmlns:p14="http://schemas.microsoft.com/office/powerpoint/2010/main" val="336267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entire</a:t>
            </a:r>
            <a:r>
              <a:rPr lang="en-US" baseline="0" dirty="0" smtClean="0"/>
              <a:t> diagram is a symbol of an intergenerational small group.</a:t>
            </a:r>
          </a:p>
          <a:p>
            <a:pPr marL="171450" indent="-171450">
              <a:buFont typeface="Arial" panose="020B0604020202020204" pitchFamily="34" charset="0"/>
              <a:buChar char="•"/>
            </a:pPr>
            <a:r>
              <a:rPr lang="en-US" baseline="0" dirty="0" smtClean="0"/>
              <a:t>Blue circles represent families (various kinds of families), not necessarily households.</a:t>
            </a:r>
          </a:p>
          <a:p>
            <a:pPr marL="171450" indent="-171450">
              <a:buFont typeface="Arial" panose="020B0604020202020204" pitchFamily="34" charset="0"/>
              <a:buChar char="•"/>
            </a:pPr>
            <a:r>
              <a:rPr lang="en-US" baseline="0" dirty="0" smtClean="0"/>
              <a:t>The orange lines represent the relational connections in families. The thicker the line, the more significant is the relationship in terms of what we know about family stability.</a:t>
            </a:r>
            <a:endParaRPr lang="en-US" dirty="0" smtClean="0"/>
          </a:p>
          <a:p>
            <a:pPr marL="171450" indent="-171450">
              <a:buFont typeface="Arial" panose="020B0604020202020204" pitchFamily="34" charset="0"/>
              <a:buChar char="•"/>
            </a:pPr>
            <a:r>
              <a:rPr lang="en-US" dirty="0" smtClean="0"/>
              <a:t>The thickness of the relational connection lines show priority of relationship.</a:t>
            </a:r>
          </a:p>
          <a:p>
            <a:pPr marL="171450" indent="-171450">
              <a:buFont typeface="Arial" panose="020B0604020202020204" pitchFamily="34" charset="0"/>
              <a:buChar char="•"/>
            </a:pPr>
            <a:r>
              <a:rPr lang="en-US" dirty="0" smtClean="0"/>
              <a:t>The diagram represents the complexity of family realities today and the need for not only us to understand different</a:t>
            </a:r>
            <a:r>
              <a:rPr lang="en-US" baseline="0" dirty="0" smtClean="0"/>
              <a:t> kinds of families but to use family groupings in ministry as a way to help families appreciate and love families that are different from their own.</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11</a:t>
            </a:fld>
            <a:endParaRPr lang="en-US"/>
          </a:p>
        </p:txBody>
      </p:sp>
    </p:spTree>
    <p:extLst>
      <p:ext uri="{BB962C8B-B14F-4D97-AF65-F5344CB8AC3E}">
        <p14:creationId xmlns:p14="http://schemas.microsoft.com/office/powerpoint/2010/main" val="173998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happen if you doubled this</a:t>
            </a:r>
            <a:r>
              <a:rPr lang="en-US" baseline="0" dirty="0" smtClean="0"/>
              <a:t> group to maximize the benefits of the peer experience within a diverse intergenerational context?</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12</a:t>
            </a:fld>
            <a:endParaRPr lang="en-US"/>
          </a:p>
        </p:txBody>
      </p:sp>
    </p:spTree>
    <p:extLst>
      <p:ext uri="{BB962C8B-B14F-4D97-AF65-F5344CB8AC3E}">
        <p14:creationId xmlns:p14="http://schemas.microsoft.com/office/powerpoint/2010/main" val="369814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take a look at these</a:t>
            </a:r>
            <a:r>
              <a:rPr lang="en-US" baseline="0" dirty="0" smtClean="0"/>
              <a:t> questions quietly for a moment and jot down any thoughts that you might want to share later in your small groups.</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13</a:t>
            </a:fld>
            <a:endParaRPr lang="en-US"/>
          </a:p>
        </p:txBody>
      </p:sp>
    </p:spTree>
    <p:extLst>
      <p:ext uri="{BB962C8B-B14F-4D97-AF65-F5344CB8AC3E}">
        <p14:creationId xmlns:p14="http://schemas.microsoft.com/office/powerpoint/2010/main" val="296054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p:txBody>
          <a:bodyPr/>
          <a:lstStyle/>
          <a:p>
            <a:pPr>
              <a:defRPr/>
            </a:pPr>
            <a:r>
              <a:rPr lang="en-US" altLang="en-US" dirty="0" smtClean="0">
                <a:latin typeface="Arial" panose="020B0604020202020204" pitchFamily="34" charset="0"/>
                <a:cs typeface="Arial" panose="020B0604020202020204" pitchFamily="34" charset="0"/>
              </a:rPr>
              <a:t>Depending upon who you talk to, there are anywhere from 150-400 words in the English language that represent distinct values.</a:t>
            </a:r>
          </a:p>
          <a:p>
            <a:endParaRPr lang="en-US" baseline="0" dirty="0" smtClean="0"/>
          </a:p>
          <a:p>
            <a:r>
              <a:rPr lang="en-US" baseline="0" dirty="0" smtClean="0"/>
              <a:t>Look at this very small sampling to get us all on the same page in terms of what we are talking about when we say values.</a:t>
            </a:r>
          </a:p>
          <a:p>
            <a:endParaRPr lang="en-US" baseline="0" dirty="0" smtClean="0"/>
          </a:p>
          <a:p>
            <a:r>
              <a:rPr lang="en-US" baseline="0" dirty="0" smtClean="0"/>
              <a:t>Pick one that is very important to you and apply it in your own mind as I develop the theoretical concept that values drive commitment.</a:t>
            </a:r>
            <a:endParaRPr lang="en-US" dirty="0" smtClean="0"/>
          </a:p>
          <a:p>
            <a:pPr>
              <a:defRPr/>
            </a:pPr>
            <a:endParaRPr lang="en-US" altLang="en-US" dirty="0" smtClean="0">
              <a:latin typeface="Arial" panose="020B0604020202020204" pitchFamily="34" charset="0"/>
              <a:cs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OPTIONAL DISCUSSION</a:t>
            </a:r>
          </a:p>
          <a:p>
            <a:pPr>
              <a:defRPr/>
            </a:pPr>
            <a:r>
              <a:rPr lang="en-US" altLang="en-US" dirty="0" smtClean="0">
                <a:latin typeface="Arial" panose="020B0604020202020204" pitchFamily="34" charset="0"/>
                <a:cs typeface="Arial" panose="020B0604020202020204" pitchFamily="34" charset="0"/>
              </a:rPr>
              <a:t>Select one that is very important to you.</a:t>
            </a:r>
          </a:p>
          <a:p>
            <a:pPr>
              <a:defRPr/>
            </a:pPr>
            <a:r>
              <a:rPr lang="en-US" altLang="en-US" dirty="0" smtClean="0">
                <a:latin typeface="Arial" panose="020B0604020202020204" pitchFamily="34" charset="0"/>
                <a:cs typeface="Arial" panose="020B0604020202020204" pitchFamily="34" charset="0"/>
              </a:rPr>
              <a:t>Pair up with one other person. Describe what your value is and why it is important.</a:t>
            </a:r>
          </a:p>
          <a:p>
            <a:pPr>
              <a:defRPr/>
            </a:pPr>
            <a:r>
              <a:rPr lang="en-US" altLang="en-US" dirty="0" smtClean="0">
                <a:latin typeface="Arial" panose="020B0604020202020204" pitchFamily="34" charset="0"/>
                <a:cs typeface="Arial" panose="020B0604020202020204" pitchFamily="34" charset="0"/>
              </a:rPr>
              <a:t>Rules for talker:</a:t>
            </a:r>
          </a:p>
          <a:p>
            <a:pPr marL="228600" indent="-228600">
              <a:buFontTx/>
              <a:buAutoNum type="arabicPeriod"/>
              <a:defRPr/>
            </a:pPr>
            <a:r>
              <a:rPr lang="en-US" altLang="en-US" dirty="0" smtClean="0">
                <a:latin typeface="Arial" panose="020B0604020202020204" pitchFamily="34" charset="0"/>
                <a:cs typeface="Arial" panose="020B0604020202020204" pitchFamily="34" charset="0"/>
              </a:rPr>
              <a:t>Describe what the value is</a:t>
            </a:r>
          </a:p>
          <a:p>
            <a:pPr marL="228600" indent="-228600">
              <a:buFontTx/>
              <a:buAutoNum type="arabicPeriod"/>
              <a:defRPr/>
            </a:pPr>
            <a:r>
              <a:rPr lang="en-US" altLang="en-US" dirty="0" smtClean="0">
                <a:latin typeface="Arial" panose="020B0604020202020204" pitchFamily="34" charset="0"/>
                <a:cs typeface="Arial" panose="020B0604020202020204" pitchFamily="34" charset="0"/>
              </a:rPr>
              <a:t>Describe why it is important to you</a:t>
            </a:r>
          </a:p>
          <a:p>
            <a:pPr marL="228600" indent="-228600">
              <a:buFontTx/>
              <a:buAutoNum type="arabicPeriod"/>
              <a:defRPr/>
            </a:pPr>
            <a:r>
              <a:rPr lang="en-US" altLang="en-US" dirty="0" smtClean="0">
                <a:latin typeface="Arial" panose="020B0604020202020204" pitchFamily="34" charset="0"/>
                <a:cs typeface="Arial" panose="020B0604020202020204" pitchFamily="34" charset="0"/>
              </a:rPr>
              <a:t>Describe how you would like to see this value nurtured by</a:t>
            </a:r>
            <a:r>
              <a:rPr lang="en-US" altLang="en-US" baseline="0" dirty="0" smtClean="0">
                <a:latin typeface="Arial" panose="020B0604020202020204" pitchFamily="34" charset="0"/>
                <a:cs typeface="Arial" panose="020B0604020202020204" pitchFamily="34" charset="0"/>
              </a:rPr>
              <a:t> your organization</a:t>
            </a:r>
            <a:endParaRPr lang="en-US" altLang="en-US"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Rules for Listener:</a:t>
            </a:r>
          </a:p>
          <a:p>
            <a:pPr marL="228600" indent="-228600">
              <a:buFont typeface="+mj-lt"/>
              <a:buAutoNum type="arabicPeriod"/>
              <a:defRPr/>
            </a:pPr>
            <a:r>
              <a:rPr lang="en-US" altLang="en-US" dirty="0" smtClean="0">
                <a:latin typeface="Arial" panose="020B0604020202020204" pitchFamily="34" charset="0"/>
                <a:cs typeface="Arial" panose="020B0604020202020204" pitchFamily="34" charset="0"/>
              </a:rPr>
              <a:t>No judgmental remarks</a:t>
            </a:r>
          </a:p>
          <a:p>
            <a:pPr marL="228600" indent="-228600">
              <a:buFont typeface="+mj-lt"/>
              <a:buAutoNum type="arabicPeriod"/>
              <a:defRPr/>
            </a:pPr>
            <a:r>
              <a:rPr lang="en-US" altLang="en-US" dirty="0" smtClean="0">
                <a:latin typeface="Arial" panose="020B0604020202020204" pitchFamily="34" charset="0"/>
                <a:cs typeface="Arial" panose="020B0604020202020204" pitchFamily="34" charset="0"/>
              </a:rPr>
              <a:t>Only ask clarifying questions</a:t>
            </a:r>
          </a:p>
          <a:p>
            <a:pPr marL="228600" indent="-228600">
              <a:buFont typeface="+mj-lt"/>
              <a:buAutoNum type="arabicPeriod"/>
              <a:defRPr/>
            </a:pPr>
            <a:r>
              <a:rPr lang="en-US" altLang="en-US" dirty="0" smtClean="0">
                <a:latin typeface="Arial" panose="020B0604020202020204" pitchFamily="34" charset="0"/>
                <a:cs typeface="Arial" panose="020B0604020202020204" pitchFamily="34" charset="0"/>
              </a:rPr>
              <a:t>Signal when you think you understand</a:t>
            </a:r>
          </a:p>
          <a:p>
            <a:pPr marL="228600" indent="-228600">
              <a:buFont typeface="+mj-lt"/>
              <a:buAutoNum type="arabicPeriod"/>
              <a:defRPr/>
            </a:pPr>
            <a:r>
              <a:rPr lang="en-US" altLang="en-US" dirty="0" smtClean="0">
                <a:latin typeface="Arial" panose="020B0604020202020204" pitchFamily="34" charset="0"/>
                <a:cs typeface="Arial" panose="020B0604020202020204" pitchFamily="34" charset="0"/>
              </a:rPr>
              <a:t>Feedback to your </a:t>
            </a:r>
            <a:r>
              <a:rPr lang="en-US" altLang="en-US" dirty="0" err="1" smtClean="0">
                <a:latin typeface="Arial" panose="020B0604020202020204" pitchFamily="34" charset="0"/>
                <a:cs typeface="Arial" panose="020B0604020202020204" pitchFamily="34" charset="0"/>
              </a:rPr>
              <a:t>parter</a:t>
            </a:r>
            <a:r>
              <a:rPr lang="en-US" altLang="en-US" dirty="0" smtClean="0">
                <a:latin typeface="Arial" panose="020B0604020202020204" pitchFamily="34" charset="0"/>
                <a:cs typeface="Arial" panose="020B0604020202020204" pitchFamily="34" charset="0"/>
              </a:rPr>
              <a:t> in summary form what you understand</a:t>
            </a: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CFE831-A965-4F17-8432-9D47A1BCFF2B}" type="slidenum">
              <a:rPr lang="en-US" altLang="en-US" smtClean="0"/>
              <a:pPr/>
              <a:t>15</a:t>
            </a:fld>
            <a:endParaRPr lang="en-US" altLang="en-US" smtClean="0"/>
          </a:p>
        </p:txBody>
      </p:sp>
    </p:spTree>
    <p:extLst>
      <p:ext uri="{BB962C8B-B14F-4D97-AF65-F5344CB8AC3E}">
        <p14:creationId xmlns:p14="http://schemas.microsoft.com/office/powerpoint/2010/main" val="242474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people report being more clear about organizational</a:t>
            </a:r>
            <a:r>
              <a:rPr lang="en-US" baseline="0" dirty="0" smtClean="0"/>
              <a:t> values, their reported commitment to the organization (scale of 1-7) does not increase or decrease in a statistically significant way.</a:t>
            </a:r>
          </a:p>
          <a:p>
            <a:endParaRPr lang="en-US" baseline="0" dirty="0" smtClean="0"/>
          </a:p>
          <a:p>
            <a:r>
              <a:rPr lang="en-US" baseline="0" dirty="0" smtClean="0"/>
              <a:t>As people report being more clear about their personal values, their reported level of commitment to the organization increases dramatically. </a:t>
            </a:r>
          </a:p>
          <a:p>
            <a:endParaRPr lang="en-US" baseline="0" dirty="0" smtClean="0"/>
          </a:p>
          <a:p>
            <a:r>
              <a:rPr lang="en-US" baseline="0" dirty="0" smtClean="0"/>
              <a:t>See pages 35-38 in The Truth about Leadership (</a:t>
            </a:r>
            <a:r>
              <a:rPr lang="en-US" baseline="0" dirty="0" err="1" smtClean="0"/>
              <a:t>Kouzes</a:t>
            </a:r>
            <a:r>
              <a:rPr lang="en-US" baseline="0" dirty="0" smtClean="0"/>
              <a:t> and Posner)</a:t>
            </a:r>
            <a:endParaRPr lang="en-US" dirty="0"/>
          </a:p>
        </p:txBody>
      </p:sp>
      <p:sp>
        <p:nvSpPr>
          <p:cNvPr id="4" name="Slide Number Placeholder 3"/>
          <p:cNvSpPr>
            <a:spLocks noGrp="1"/>
          </p:cNvSpPr>
          <p:nvPr>
            <p:ph type="sldNum" sz="quarter" idx="10"/>
          </p:nvPr>
        </p:nvSpPr>
        <p:spPr/>
        <p:txBody>
          <a:bodyPr/>
          <a:lstStyle/>
          <a:p>
            <a:fld id="{BE2E7D8B-5852-4CE3-888E-B2430F5402DA}" type="slidenum">
              <a:rPr lang="en-US" smtClean="0"/>
              <a:t>16</a:t>
            </a:fld>
            <a:endParaRPr lang="en-US"/>
          </a:p>
        </p:txBody>
      </p:sp>
    </p:spTree>
    <p:extLst>
      <p:ext uri="{BB962C8B-B14F-4D97-AF65-F5344CB8AC3E}">
        <p14:creationId xmlns:p14="http://schemas.microsoft.com/office/powerpoint/2010/main" val="49899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your programs from the ground</a:t>
            </a:r>
            <a:r>
              <a:rPr lang="en-US" baseline="0" dirty="0" smtClean="0"/>
              <a:t> up. Start with their values, not the church’s values, and draw lines of meaning from what they value to what the church values.</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18</a:t>
            </a:fld>
            <a:endParaRPr lang="en-US"/>
          </a:p>
        </p:txBody>
      </p:sp>
    </p:spTree>
    <p:extLst>
      <p:ext uri="{BB962C8B-B14F-4D97-AF65-F5344CB8AC3E}">
        <p14:creationId xmlns:p14="http://schemas.microsoft.com/office/powerpoint/2010/main" val="15179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in church administration when this dropped onto my desk.</a:t>
            </a:r>
          </a:p>
          <a:p>
            <a:endParaRPr lang="en-US" dirty="0" smtClean="0"/>
          </a:p>
          <a:p>
            <a:r>
              <a:rPr lang="en-US" sz="1200" kern="1200" dirty="0" smtClean="0">
                <a:solidFill>
                  <a:schemeClr val="tx1"/>
                </a:solidFill>
                <a:effectLst/>
                <a:latin typeface="+mn-lt"/>
                <a:ea typeface="+mn-ea"/>
                <a:cs typeface="+mn-cs"/>
              </a:rPr>
              <a:t>“Adolescents need to experience the faith at home and participate in the Lord’s mission with their families.”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church should be a place where young people are welcomed, grow in Jesus Christ, and minister side by side with the adults of the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“Young people are more likely to gain a sense of identity in the community if they are regarded as full-fledged members.”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“Ministry with adolescents recognizes that the family has the primary responsibility for the faith formation of young people and that the church community shares in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“Ministry with adolescents recognizes the importance of the intergenerational faith community in sharing faith and promoting healthy growth in adolescents…. Age specific programs can be transformed into intergenerational programming and new intergenerational programs that incorporate young people can be developed.”</a:t>
            </a:r>
          </a:p>
          <a:p>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2</a:t>
            </a:fld>
            <a:endParaRPr lang="en-US"/>
          </a:p>
        </p:txBody>
      </p:sp>
    </p:spTree>
    <p:extLst>
      <p:ext uri="{BB962C8B-B14F-4D97-AF65-F5344CB8AC3E}">
        <p14:creationId xmlns:p14="http://schemas.microsoft.com/office/powerpoint/2010/main" val="169008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Pilot</a:t>
            </a:r>
            <a:r>
              <a:rPr lang="en-US" baseline="0" dirty="0" smtClean="0"/>
              <a:t> in 1997</a:t>
            </a:r>
          </a:p>
          <a:p>
            <a:r>
              <a:rPr lang="en-US" baseline="0" dirty="0" smtClean="0"/>
              <a:t>Led to 7 new groups in 1998 – 40 families</a:t>
            </a:r>
          </a:p>
          <a:p>
            <a:endParaRPr lang="en-US" baseline="0" dirty="0" smtClean="0"/>
          </a:p>
          <a:p>
            <a:r>
              <a:rPr lang="en-US" baseline="0" dirty="0" smtClean="0"/>
              <a:t>Developed DCC in 1999</a:t>
            </a:r>
          </a:p>
          <a:p>
            <a:endParaRPr lang="en-US" baseline="0" dirty="0" smtClean="0"/>
          </a:p>
          <a:p>
            <a:r>
              <a:rPr lang="en-US" baseline="0" dirty="0" smtClean="0"/>
              <a:t>2003 GOF – That was the death nail for classroom faith formation at St. Michael and they’ve never turned back.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Spent the last ten years experimenting with numerous other ways to experience intergenerational Christian community, which brings us to today. Today, I’m thrilled and extremely hopeful to have so many dedicated intergenerational practitioners and supporters in one place with one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Hot off the presses diocesan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number one faith formation priority = Family faith 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dead last faith formation priority = Catholic schools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really believe the time is ripe for a transformation in the way churches practice ministry. Age segregation has created more problems than it has solved and we need a new model for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Let’s do this!</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3</a:t>
            </a:fld>
            <a:endParaRPr lang="en-US"/>
          </a:p>
        </p:txBody>
      </p:sp>
    </p:spTree>
    <p:extLst>
      <p:ext uri="{BB962C8B-B14F-4D97-AF65-F5344CB8AC3E}">
        <p14:creationId xmlns:p14="http://schemas.microsoft.com/office/powerpoint/2010/main" val="354837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doing consulting and extensive ministry training for a 1200 household Catholic church in Austintown, Ohio. One of the identified needs at this church was the need to engage more youth in worship ministries. Their worship ministries fall into the following categories:</a:t>
            </a:r>
          </a:p>
          <a:p>
            <a:r>
              <a:rPr lang="en-US" sz="1200" kern="1200" dirty="0" smtClean="0">
                <a:solidFill>
                  <a:schemeClr val="tx1"/>
                </a:solidFill>
                <a:effectLst/>
                <a:latin typeface="+mn-lt"/>
                <a:ea typeface="+mn-ea"/>
                <a:cs typeface="+mn-cs"/>
              </a:rPr>
              <a:t>Music ministry</a:t>
            </a:r>
          </a:p>
          <a:p>
            <a:r>
              <a:rPr lang="en-US" sz="1200" kern="1200" dirty="0" smtClean="0">
                <a:solidFill>
                  <a:schemeClr val="tx1"/>
                </a:solidFill>
                <a:effectLst/>
                <a:latin typeface="+mn-lt"/>
                <a:ea typeface="+mn-ea"/>
                <a:cs typeface="+mn-cs"/>
              </a:rPr>
              <a:t>Lector</a:t>
            </a:r>
          </a:p>
          <a:p>
            <a:r>
              <a:rPr lang="en-US" sz="1200" kern="1200" dirty="0" smtClean="0">
                <a:solidFill>
                  <a:schemeClr val="tx1"/>
                </a:solidFill>
                <a:effectLst/>
                <a:latin typeface="+mn-lt"/>
                <a:ea typeface="+mn-ea"/>
                <a:cs typeface="+mn-cs"/>
              </a:rPr>
              <a:t>Eucharistic Minister</a:t>
            </a:r>
          </a:p>
          <a:p>
            <a:r>
              <a:rPr lang="en-US" sz="1200" kern="1200" dirty="0" smtClean="0">
                <a:solidFill>
                  <a:schemeClr val="tx1"/>
                </a:solidFill>
                <a:effectLst/>
                <a:latin typeface="+mn-lt"/>
                <a:ea typeface="+mn-ea"/>
                <a:cs typeface="+mn-cs"/>
              </a:rPr>
              <a:t>Usher</a:t>
            </a:r>
          </a:p>
          <a:p>
            <a:r>
              <a:rPr lang="en-US" sz="1200" kern="1200" dirty="0" smtClean="0">
                <a:solidFill>
                  <a:schemeClr val="tx1"/>
                </a:solidFill>
                <a:effectLst/>
                <a:latin typeface="+mn-lt"/>
                <a:ea typeface="+mn-ea"/>
                <a:cs typeface="+mn-cs"/>
              </a:rPr>
              <a:t>Greeter</a:t>
            </a:r>
          </a:p>
          <a:p>
            <a:r>
              <a:rPr lang="en-US" sz="1200" kern="1200" dirty="0" smtClean="0">
                <a:solidFill>
                  <a:schemeClr val="tx1"/>
                </a:solidFill>
                <a:effectLst/>
                <a:latin typeface="+mn-lt"/>
                <a:ea typeface="+mn-ea"/>
                <a:cs typeface="+mn-cs"/>
              </a:rPr>
              <a:t>Altar Server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church already had children ministering as altar servers, but there were not children or teens in any of the other ministry areas except for one 15-year-old girl who was a greeter.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these ministry areas did all of their training separately from each other.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new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initial training for all worship ministers of every age is done together. We developed a one-hour session in which we accomplish three things:</a:t>
            </a:r>
          </a:p>
          <a:p>
            <a:pPr lvl="0"/>
            <a:r>
              <a:rPr lang="en-US" sz="1200" kern="1200" dirty="0" smtClean="0">
                <a:solidFill>
                  <a:schemeClr val="tx1"/>
                </a:solidFill>
                <a:effectLst/>
                <a:latin typeface="+mn-lt"/>
                <a:ea typeface="+mn-ea"/>
                <a:cs typeface="+mn-cs"/>
              </a:rPr>
              <a:t>introduce ministers and their dreams for worship to each other,</a:t>
            </a:r>
          </a:p>
          <a:p>
            <a:pPr lvl="0"/>
            <a:r>
              <a:rPr lang="en-US" sz="1200" kern="1200" dirty="0" smtClean="0">
                <a:solidFill>
                  <a:schemeClr val="tx1"/>
                </a:solidFill>
                <a:effectLst/>
                <a:latin typeface="+mn-lt"/>
                <a:ea typeface="+mn-ea"/>
                <a:cs typeface="+mn-cs"/>
              </a:rPr>
              <a:t>introduce the ministries,</a:t>
            </a:r>
          </a:p>
          <a:p>
            <a:pPr lvl="0"/>
            <a:r>
              <a:rPr lang="en-US" sz="1200" kern="1200" dirty="0" smtClean="0">
                <a:solidFill>
                  <a:schemeClr val="tx1"/>
                </a:solidFill>
                <a:effectLst/>
                <a:latin typeface="+mn-lt"/>
                <a:ea typeface="+mn-ea"/>
                <a:cs typeface="+mn-cs"/>
              </a:rPr>
              <a:t>and introduce the meaning of worship leadership.</a:t>
            </a:r>
          </a:p>
          <a:p>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4</a:t>
            </a:fld>
            <a:endParaRPr lang="en-US"/>
          </a:p>
        </p:txBody>
      </p:sp>
    </p:spTree>
    <p:extLst>
      <p:ext uri="{BB962C8B-B14F-4D97-AF65-F5344CB8AC3E}">
        <p14:creationId xmlns:p14="http://schemas.microsoft.com/office/powerpoint/2010/main" val="114546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mutual benefits that the generations offer to each other developmentally and spiritually as the generations teach each other and learn from each other. </a:t>
            </a:r>
            <a:endParaRPr lang="en-US" dirty="0"/>
          </a:p>
        </p:txBody>
      </p:sp>
      <p:sp>
        <p:nvSpPr>
          <p:cNvPr id="4" name="Slide Number Placeholder 3"/>
          <p:cNvSpPr>
            <a:spLocks noGrp="1"/>
          </p:cNvSpPr>
          <p:nvPr>
            <p:ph type="sldNum" sz="quarter" idx="10"/>
          </p:nvPr>
        </p:nvSpPr>
        <p:spPr/>
        <p:txBody>
          <a:bodyPr/>
          <a:lstStyle/>
          <a:p>
            <a:fld id="{3C757EFD-951C-4913-B4A0-6278AEABF2AB}" type="slidenum">
              <a:rPr lang="en-US" smtClean="0"/>
              <a:t>5</a:t>
            </a:fld>
            <a:endParaRPr lang="en-US"/>
          </a:p>
        </p:txBody>
      </p:sp>
    </p:spTree>
    <p:extLst>
      <p:ext uri="{BB962C8B-B14F-4D97-AF65-F5344CB8AC3E}">
        <p14:creationId xmlns:p14="http://schemas.microsoft.com/office/powerpoint/2010/main" val="426752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individualism</a:t>
            </a:r>
            <a:r>
              <a:rPr lang="en-US" baseline="0" dirty="0" smtClean="0"/>
              <a:t> blocks us from appreciating the original intention of this Bible passage.</a:t>
            </a:r>
          </a:p>
          <a:p>
            <a:r>
              <a:rPr lang="en-US" baseline="0" dirty="0" smtClean="0"/>
              <a:t>-1</a:t>
            </a:r>
            <a:r>
              <a:rPr lang="en-US" baseline="30000" dirty="0" smtClean="0"/>
              <a:t>st</a:t>
            </a:r>
            <a:r>
              <a:rPr lang="en-US" baseline="0" dirty="0" smtClean="0"/>
              <a:t> century mindset is always communal. You are nothing without the context of your community.</a:t>
            </a:r>
            <a:endParaRPr lang="en-US" dirty="0" smtClean="0"/>
          </a:p>
          <a:p>
            <a:r>
              <a:rPr lang="en-US" dirty="0" smtClean="0"/>
              <a:t>-John </a:t>
            </a:r>
            <a:r>
              <a:rPr lang="en-US" dirty="0" err="1" smtClean="0"/>
              <a:t>Pilch</a:t>
            </a:r>
            <a:r>
              <a:rPr lang="en-US" dirty="0" smtClean="0"/>
              <a:t>, Cultural World of Jesus, Cycle B, pg. 57</a:t>
            </a:r>
          </a:p>
          <a:p>
            <a:r>
              <a:rPr lang="en-US" dirty="0" smtClean="0"/>
              <a:t>-You cannot be a full human</a:t>
            </a:r>
            <a:r>
              <a:rPr lang="en-US" baseline="0" dirty="0" smtClean="0"/>
              <a:t> </a:t>
            </a:r>
            <a:r>
              <a:rPr lang="en-US" dirty="0" smtClean="0"/>
              <a:t>self apart from</a:t>
            </a:r>
            <a:r>
              <a:rPr lang="en-US" baseline="0" dirty="0" smtClean="0"/>
              <a:t> a diverse experience of community.</a:t>
            </a:r>
          </a:p>
          <a:p>
            <a:r>
              <a:rPr lang="en-US" baseline="0" dirty="0" smtClean="0"/>
              <a:t>-The image of God is not complete without everyone.</a:t>
            </a:r>
          </a:p>
          <a:p>
            <a:r>
              <a:rPr lang="en-US" baseline="0" dirty="0" smtClean="0"/>
              <a:t>-Participation helps you find yourself.</a:t>
            </a:r>
          </a:p>
          <a:p>
            <a:r>
              <a:rPr lang="en-US" baseline="0" dirty="0" smtClean="0"/>
              <a:t>-Youth Min Research 5/1 ratio of non-parent adult/teen</a:t>
            </a:r>
            <a:endParaRPr lang="en-US" dirty="0"/>
          </a:p>
        </p:txBody>
      </p:sp>
      <p:sp>
        <p:nvSpPr>
          <p:cNvPr id="4" name="Slide Number Placeholder 3"/>
          <p:cNvSpPr>
            <a:spLocks noGrp="1"/>
          </p:cNvSpPr>
          <p:nvPr>
            <p:ph type="sldNum" sz="quarter" idx="10"/>
          </p:nvPr>
        </p:nvSpPr>
        <p:spPr/>
        <p:txBody>
          <a:bodyPr/>
          <a:lstStyle/>
          <a:p>
            <a:fld id="{C5017514-8C0A-406C-88F9-68561DD2A971}" type="slidenum">
              <a:rPr lang="en-US" smtClean="0"/>
              <a:t>6</a:t>
            </a:fld>
            <a:endParaRPr lang="en-US"/>
          </a:p>
        </p:txBody>
      </p:sp>
    </p:spTree>
    <p:extLst>
      <p:ext uri="{BB962C8B-B14F-4D97-AF65-F5344CB8AC3E}">
        <p14:creationId xmlns:p14="http://schemas.microsoft.com/office/powerpoint/2010/main" val="278758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Mistake: We began separating people into their developmental stages to help them become</a:t>
            </a:r>
            <a:r>
              <a:rPr lang="en-US" baseline="0" dirty="0" smtClean="0"/>
              <a:t> expert in the stage of life they were experiencing. None of these theorists envisioned this age-segregated result.</a:t>
            </a:r>
          </a:p>
          <a:p>
            <a:endParaRPr lang="en-US" baseline="0" dirty="0" smtClean="0"/>
          </a:p>
          <a:p>
            <a:r>
              <a:rPr lang="en-US" baseline="0" dirty="0" smtClean="0"/>
              <a:t>In churches there are a number of things that drive us to separate the generations:</a:t>
            </a:r>
          </a:p>
          <a:p>
            <a:pPr marL="228600" indent="-228600">
              <a:buAutoNum type="arabicPeriod"/>
            </a:pPr>
            <a:r>
              <a:rPr lang="en-US" baseline="0" dirty="0" smtClean="0"/>
              <a:t>Misuse of developmental theory</a:t>
            </a:r>
          </a:p>
          <a:p>
            <a:pPr marL="228600" indent="-228600">
              <a:buAutoNum type="arabicPeriod"/>
            </a:pPr>
            <a:r>
              <a:rPr lang="en-US" baseline="0" dirty="0" smtClean="0"/>
              <a:t>Copying schools</a:t>
            </a:r>
          </a:p>
          <a:p>
            <a:pPr marL="228600" indent="-228600">
              <a:buAutoNum type="arabicPeriod"/>
            </a:pPr>
            <a:r>
              <a:rPr lang="en-US" baseline="0" dirty="0" smtClean="0"/>
              <a:t>Individualism</a:t>
            </a:r>
          </a:p>
          <a:p>
            <a:pPr marL="228600" indent="-228600">
              <a:buAutoNum type="arabicPeriod"/>
            </a:pPr>
            <a:r>
              <a:rPr lang="en-US" baseline="0" dirty="0" smtClean="0"/>
              <a:t>Church Growth strategies (separate the age groups… they’ll have more fun and join your church)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F4AAB9-3FD2-47CE-943A-602C045F8D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5745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FOR ADULTS: That’s not what the theorists intended (Erikson’s concept of </a:t>
            </a:r>
            <a:r>
              <a:rPr lang="en-US" sz="1800" baseline="0" dirty="0" err="1" smtClean="0"/>
              <a:t>generativity</a:t>
            </a:r>
            <a:r>
              <a:rPr lang="en-US" sz="1800" baseline="0" dirty="0" smtClean="0"/>
              <a:t> is a core life task that calls for attention to the generations behind you as a dynamic for healthy adult development.</a:t>
            </a:r>
          </a:p>
          <a:p>
            <a:endParaRPr lang="en-US" sz="1800" baseline="0" dirty="0" smtClean="0"/>
          </a:p>
          <a:p>
            <a:r>
              <a:rPr lang="en-US" sz="1800" baseline="0" dirty="0" smtClean="0"/>
              <a:t>Robert Kegan, Harvard Psychologist, coined the term “Holding Environment” People should be held comfortably enough in their developmental stage so as to experience the fullness of it, but not comfortably enough that they want to stay there forever.</a:t>
            </a:r>
          </a:p>
          <a:p>
            <a:r>
              <a:rPr lang="en-US" sz="1800" baseline="0" dirty="0" smtClean="0"/>
              <a:t>When persons of a generation are regularly in the presence of persons of the next generations, the presence of the elders both comforts and nudges.</a:t>
            </a:r>
          </a:p>
          <a:p>
            <a:r>
              <a:rPr lang="en-US" sz="1800" baseline="0" dirty="0" smtClean="0"/>
              <a:t>Consistent with Piaget’s idea the cognitive development is both natural and spurred on by social interaction.</a:t>
            </a:r>
          </a:p>
          <a:p>
            <a:endParaRPr lang="en-US" sz="1800" baseline="0" dirty="0" smtClean="0"/>
          </a:p>
          <a:p>
            <a:r>
              <a:rPr lang="en-US" sz="1800" baseline="0" dirty="0" smtClean="0"/>
              <a:t>HOLLY ALLEN: Children from churches that intentionally promote intergenerational relationships express a deeper prayer life than children from churches that separate the children from adults for programming. They refer to God more often in conversation. They refer to prayer as meaningful more often in conversation. They describe God in relationship terms rather than exclusively in knowledge terms.</a:t>
            </a:r>
          </a:p>
          <a:p>
            <a:endParaRPr lang="en-US" sz="1800" baseline="0" dirty="0" smtClean="0"/>
          </a:p>
          <a:p>
            <a:r>
              <a:rPr lang="en-US" sz="1800" baseline="0" dirty="0" smtClean="0"/>
              <a:t>The National Study, The Spirit &amp; Culture of Youth Ministry, listed the top characteristic of the best youth ministry programs as intergenerational. A strong youth group came in second. Kids who go to college from intentionally intergenerational churches do better in all of the major social and faith indicators than do kids from churches that kept them separated for programming.</a:t>
            </a:r>
          </a:p>
          <a:p>
            <a:endParaRPr lang="en-US" sz="1800" baseline="0" dirty="0" smtClean="0"/>
          </a:p>
          <a:p>
            <a:r>
              <a:rPr lang="en-US" sz="1800" baseline="0" dirty="0" smtClean="0"/>
              <a:t>FOR EVERYONE: Young people who develop personal relationships with at least five adults from church feel very connected to their church and they show more respect for older people while older people become more comfortable with teens and children. (Tell the story of Susan, “I don’t do children!” pre-Appalachia.</a:t>
            </a:r>
          </a:p>
        </p:txBody>
      </p:sp>
      <p:sp>
        <p:nvSpPr>
          <p:cNvPr id="4" name="Slide Number Placeholder 3"/>
          <p:cNvSpPr>
            <a:spLocks noGrp="1"/>
          </p:cNvSpPr>
          <p:nvPr>
            <p:ph type="sldNum" sz="quarter" idx="10"/>
          </p:nvPr>
        </p:nvSpPr>
        <p:spPr/>
        <p:txBody>
          <a:bodyPr/>
          <a:lstStyle/>
          <a:p>
            <a:fld id="{1DF4AAB9-3FD2-47CE-943A-602C045F8D1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291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need to be in the presence of children to capture</a:t>
            </a:r>
            <a:r>
              <a:rPr lang="en-US" baseline="0" dirty="0" smtClean="0"/>
              <a:t> a glimpse of what </a:t>
            </a:r>
            <a:r>
              <a:rPr lang="en-US" baseline="0" smtClean="0"/>
              <a:t>kingdom living is like.</a:t>
            </a:r>
            <a:endParaRPr lang="en-US"/>
          </a:p>
        </p:txBody>
      </p:sp>
      <p:sp>
        <p:nvSpPr>
          <p:cNvPr id="4" name="Slide Number Placeholder 3"/>
          <p:cNvSpPr>
            <a:spLocks noGrp="1"/>
          </p:cNvSpPr>
          <p:nvPr>
            <p:ph type="sldNum" sz="quarter" idx="10"/>
          </p:nvPr>
        </p:nvSpPr>
        <p:spPr/>
        <p:txBody>
          <a:bodyPr/>
          <a:lstStyle/>
          <a:p>
            <a:fld id="{3C757EFD-951C-4913-B4A0-6278AEABF2AB}" type="slidenum">
              <a:rPr lang="en-US" smtClean="0"/>
              <a:t>9</a:t>
            </a:fld>
            <a:endParaRPr lang="en-US"/>
          </a:p>
        </p:txBody>
      </p:sp>
    </p:spTree>
    <p:extLst>
      <p:ext uri="{BB962C8B-B14F-4D97-AF65-F5344CB8AC3E}">
        <p14:creationId xmlns:p14="http://schemas.microsoft.com/office/powerpoint/2010/main" val="413565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5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5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13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2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55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3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9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2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04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07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44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70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19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409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6815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48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140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352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1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36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4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88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63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1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87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6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28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9CCD51-08F6-458E-8407-0BC67DF5DC2E}"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6CBF43E-1C1B-4F39-AFC5-DD611F108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35131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3536952"/>
            <a:ext cx="9144000" cy="1420812"/>
          </a:xfrm>
        </p:spPr>
        <p:txBody>
          <a:bodyPr/>
          <a:lstStyle/>
          <a:p>
            <a:pPr algn="l"/>
            <a:r>
              <a:rPr lang="en-US" dirty="0" smtClean="0"/>
              <a:t>Jim Merhaut</a:t>
            </a:r>
            <a:endParaRPr lang="en-US" dirty="0"/>
          </a:p>
        </p:txBody>
      </p:sp>
      <p:sp>
        <p:nvSpPr>
          <p:cNvPr id="3" name="Subtitle 2"/>
          <p:cNvSpPr>
            <a:spLocks noGrp="1"/>
          </p:cNvSpPr>
          <p:nvPr>
            <p:ph type="subTitle" idx="1"/>
          </p:nvPr>
        </p:nvSpPr>
        <p:spPr>
          <a:xfrm>
            <a:off x="569854" y="5202238"/>
            <a:ext cx="9144000" cy="1655762"/>
          </a:xfrm>
        </p:spPr>
        <p:txBody>
          <a:bodyPr/>
          <a:lstStyle/>
          <a:p>
            <a:pPr algn="l"/>
            <a:r>
              <a:rPr lang="en-US" sz="3200" b="1" dirty="0" smtClean="0">
                <a:solidFill>
                  <a:schemeClr val="tx1"/>
                </a:solidFill>
              </a:rPr>
              <a:t>www.CoachingToConnect.com</a:t>
            </a:r>
          </a:p>
          <a:p>
            <a:pPr algn="l"/>
            <a:r>
              <a:rPr lang="en-US" sz="3200" b="1" dirty="0" smtClean="0">
                <a:solidFill>
                  <a:schemeClr val="tx1"/>
                </a:solidFill>
              </a:rPr>
              <a:t>www.JDEicherAndTheGoodnights.com</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79" y="342900"/>
            <a:ext cx="6303422" cy="21843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063" y="2583816"/>
            <a:ext cx="4508500" cy="2524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228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4</a:t>
            </a:r>
            <a:endParaRPr lang="en-US" dirty="0"/>
          </a:p>
        </p:txBody>
      </p:sp>
      <p:sp>
        <p:nvSpPr>
          <p:cNvPr id="3" name="Content Placeholder 2"/>
          <p:cNvSpPr>
            <a:spLocks noGrp="1"/>
          </p:cNvSpPr>
          <p:nvPr>
            <p:ph idx="1"/>
          </p:nvPr>
        </p:nvSpPr>
        <p:spPr/>
        <p:txBody>
          <a:bodyPr/>
          <a:lstStyle/>
          <a:p>
            <a:pPr marL="0" indent="0">
              <a:buNone/>
            </a:pPr>
            <a:r>
              <a:rPr lang="en-US" dirty="0" smtClean="0"/>
              <a:t>Envision the future</a:t>
            </a:r>
            <a:endParaRPr lang="en-US" dirty="0"/>
          </a:p>
        </p:txBody>
      </p:sp>
    </p:spTree>
    <p:extLst>
      <p:ext uri="{BB962C8B-B14F-4D97-AF65-F5344CB8AC3E}">
        <p14:creationId xmlns:p14="http://schemas.microsoft.com/office/powerpoint/2010/main" val="162393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5746" y="4906537"/>
            <a:ext cx="490654" cy="769441"/>
          </a:xfrm>
          <a:prstGeom prst="rect">
            <a:avLst/>
          </a:prstGeom>
          <a:noFill/>
        </p:spPr>
        <p:txBody>
          <a:bodyPr wrap="square" rtlCol="0">
            <a:spAutoFit/>
          </a:bodyPr>
          <a:lstStyle/>
          <a:p>
            <a:r>
              <a:rPr lang="en-US" sz="4400" dirty="0"/>
              <a:t>S</a:t>
            </a:r>
          </a:p>
        </p:txBody>
      </p:sp>
      <p:sp>
        <p:nvSpPr>
          <p:cNvPr id="3" name="TextBox 2"/>
          <p:cNvSpPr txBox="1"/>
          <p:nvPr/>
        </p:nvSpPr>
        <p:spPr>
          <a:xfrm>
            <a:off x="6475141" y="4906537"/>
            <a:ext cx="490654" cy="769441"/>
          </a:xfrm>
          <a:prstGeom prst="rect">
            <a:avLst/>
          </a:prstGeom>
          <a:noFill/>
        </p:spPr>
        <p:txBody>
          <a:bodyPr wrap="square" rtlCol="0">
            <a:spAutoFit/>
          </a:bodyPr>
          <a:lstStyle/>
          <a:p>
            <a:r>
              <a:rPr lang="en-US" sz="4400" dirty="0"/>
              <a:t>S</a:t>
            </a:r>
          </a:p>
        </p:txBody>
      </p:sp>
      <p:sp>
        <p:nvSpPr>
          <p:cNvPr id="4" name="TextBox 3"/>
          <p:cNvSpPr txBox="1"/>
          <p:nvPr/>
        </p:nvSpPr>
        <p:spPr>
          <a:xfrm>
            <a:off x="5794916" y="5560735"/>
            <a:ext cx="490654" cy="769441"/>
          </a:xfrm>
          <a:prstGeom prst="rect">
            <a:avLst/>
          </a:prstGeom>
          <a:noFill/>
        </p:spPr>
        <p:txBody>
          <a:bodyPr wrap="square" rtlCol="0">
            <a:spAutoFit/>
          </a:bodyPr>
          <a:lstStyle/>
          <a:p>
            <a:r>
              <a:rPr lang="en-US" sz="4400" dirty="0"/>
              <a:t>c</a:t>
            </a:r>
          </a:p>
        </p:txBody>
      </p:sp>
      <p:sp>
        <p:nvSpPr>
          <p:cNvPr id="5" name="TextBox 4"/>
          <p:cNvSpPr txBox="1"/>
          <p:nvPr/>
        </p:nvSpPr>
        <p:spPr>
          <a:xfrm>
            <a:off x="8589222" y="3003405"/>
            <a:ext cx="490654" cy="769441"/>
          </a:xfrm>
          <a:prstGeom prst="rect">
            <a:avLst/>
          </a:prstGeom>
          <a:noFill/>
        </p:spPr>
        <p:txBody>
          <a:bodyPr wrap="square" rtlCol="0">
            <a:spAutoFit/>
          </a:bodyPr>
          <a:lstStyle/>
          <a:p>
            <a:r>
              <a:rPr lang="en-US" sz="4400" dirty="0"/>
              <a:t>c</a:t>
            </a:r>
          </a:p>
        </p:txBody>
      </p:sp>
      <p:sp>
        <p:nvSpPr>
          <p:cNvPr id="6" name="TextBox 5"/>
          <p:cNvSpPr txBox="1"/>
          <p:nvPr/>
        </p:nvSpPr>
        <p:spPr>
          <a:xfrm>
            <a:off x="9437648" y="2181921"/>
            <a:ext cx="490654" cy="769441"/>
          </a:xfrm>
          <a:prstGeom prst="rect">
            <a:avLst/>
          </a:prstGeom>
          <a:noFill/>
        </p:spPr>
        <p:txBody>
          <a:bodyPr wrap="square" rtlCol="0">
            <a:spAutoFit/>
          </a:bodyPr>
          <a:lstStyle/>
          <a:p>
            <a:r>
              <a:rPr lang="en-US" sz="4400" dirty="0"/>
              <a:t>S</a:t>
            </a:r>
          </a:p>
        </p:txBody>
      </p:sp>
      <p:sp>
        <p:nvSpPr>
          <p:cNvPr id="7" name="TextBox 6"/>
          <p:cNvSpPr txBox="1"/>
          <p:nvPr/>
        </p:nvSpPr>
        <p:spPr>
          <a:xfrm>
            <a:off x="7772399" y="2193073"/>
            <a:ext cx="490654" cy="769441"/>
          </a:xfrm>
          <a:prstGeom prst="rect">
            <a:avLst/>
          </a:prstGeom>
          <a:noFill/>
        </p:spPr>
        <p:txBody>
          <a:bodyPr wrap="square" rtlCol="0">
            <a:spAutoFit/>
          </a:bodyPr>
          <a:lstStyle/>
          <a:p>
            <a:r>
              <a:rPr lang="en-US" sz="4400" dirty="0"/>
              <a:t>S</a:t>
            </a:r>
          </a:p>
        </p:txBody>
      </p:sp>
      <p:sp>
        <p:nvSpPr>
          <p:cNvPr id="8" name="TextBox 7"/>
          <p:cNvSpPr txBox="1"/>
          <p:nvPr/>
        </p:nvSpPr>
        <p:spPr>
          <a:xfrm>
            <a:off x="2021165" y="2193073"/>
            <a:ext cx="490654" cy="769441"/>
          </a:xfrm>
          <a:prstGeom prst="rect">
            <a:avLst/>
          </a:prstGeom>
          <a:noFill/>
        </p:spPr>
        <p:txBody>
          <a:bodyPr wrap="square" rtlCol="0">
            <a:spAutoFit/>
          </a:bodyPr>
          <a:lstStyle/>
          <a:p>
            <a:r>
              <a:rPr lang="en-US" sz="4400" dirty="0" smtClean="0"/>
              <a:t>P</a:t>
            </a:r>
            <a:endParaRPr lang="en-US" sz="4400" dirty="0"/>
          </a:p>
        </p:txBody>
      </p:sp>
      <p:sp>
        <p:nvSpPr>
          <p:cNvPr id="9" name="TextBox 8"/>
          <p:cNvSpPr txBox="1"/>
          <p:nvPr/>
        </p:nvSpPr>
        <p:spPr>
          <a:xfrm>
            <a:off x="2021165" y="2883633"/>
            <a:ext cx="490654" cy="769441"/>
          </a:xfrm>
          <a:prstGeom prst="rect">
            <a:avLst/>
          </a:prstGeom>
          <a:noFill/>
        </p:spPr>
        <p:txBody>
          <a:bodyPr wrap="square" rtlCol="0">
            <a:spAutoFit/>
          </a:bodyPr>
          <a:lstStyle/>
          <a:p>
            <a:r>
              <a:rPr lang="en-US" sz="4400" dirty="0"/>
              <a:t>c</a:t>
            </a:r>
          </a:p>
        </p:txBody>
      </p:sp>
      <p:cxnSp>
        <p:nvCxnSpPr>
          <p:cNvPr id="11" name="Straight Connector 10"/>
          <p:cNvCxnSpPr/>
          <p:nvPr/>
        </p:nvCxnSpPr>
        <p:spPr>
          <a:xfrm>
            <a:off x="5486400" y="5280108"/>
            <a:ext cx="988741"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8285355" y="2600095"/>
            <a:ext cx="249044"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9188604" y="2594519"/>
            <a:ext cx="249044"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8450764" y="2455129"/>
            <a:ext cx="211873" cy="27878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9082666" y="2441191"/>
            <a:ext cx="211873" cy="27878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8592943" y="2580581"/>
            <a:ext cx="605880" cy="11152"/>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9198823" y="4778326"/>
            <a:ext cx="2932771" cy="20313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u="sng" dirty="0" smtClean="0"/>
              <a:t>Key:</a:t>
            </a:r>
          </a:p>
          <a:p>
            <a:r>
              <a:rPr lang="en-US" dirty="0" smtClean="0"/>
              <a:t>S = spouse</a:t>
            </a:r>
          </a:p>
          <a:p>
            <a:r>
              <a:rPr lang="en-US" dirty="0" smtClean="0"/>
              <a:t>P = parent &amp; no living spouse</a:t>
            </a:r>
          </a:p>
          <a:p>
            <a:r>
              <a:rPr lang="en-US" dirty="0" smtClean="0"/>
              <a:t>SA = single adult</a:t>
            </a:r>
          </a:p>
          <a:p>
            <a:r>
              <a:rPr lang="en-US" dirty="0" smtClean="0"/>
              <a:t>F = friend or extended family</a:t>
            </a:r>
          </a:p>
          <a:p>
            <a:r>
              <a:rPr lang="en-US" dirty="0" smtClean="0"/>
              <a:t>C = child</a:t>
            </a:r>
          </a:p>
          <a:p>
            <a:endParaRPr lang="en-US" dirty="0"/>
          </a:p>
        </p:txBody>
      </p:sp>
      <p:sp>
        <p:nvSpPr>
          <p:cNvPr id="23" name="TextBox 22"/>
          <p:cNvSpPr txBox="1"/>
          <p:nvPr/>
        </p:nvSpPr>
        <p:spPr>
          <a:xfrm>
            <a:off x="3201823" y="2215374"/>
            <a:ext cx="490654" cy="769441"/>
          </a:xfrm>
          <a:prstGeom prst="rect">
            <a:avLst/>
          </a:prstGeom>
          <a:noFill/>
        </p:spPr>
        <p:txBody>
          <a:bodyPr wrap="square" rtlCol="0">
            <a:spAutoFit/>
          </a:bodyPr>
          <a:lstStyle/>
          <a:p>
            <a:r>
              <a:rPr lang="en-US" sz="4400" dirty="0"/>
              <a:t>F</a:t>
            </a:r>
          </a:p>
        </p:txBody>
      </p:sp>
      <p:sp>
        <p:nvSpPr>
          <p:cNvPr id="24" name="TextBox 23"/>
          <p:cNvSpPr txBox="1"/>
          <p:nvPr/>
        </p:nvSpPr>
        <p:spPr>
          <a:xfrm>
            <a:off x="4880748" y="672796"/>
            <a:ext cx="799171" cy="769441"/>
          </a:xfrm>
          <a:prstGeom prst="rect">
            <a:avLst/>
          </a:prstGeom>
          <a:noFill/>
        </p:spPr>
        <p:txBody>
          <a:bodyPr wrap="square" rtlCol="0">
            <a:spAutoFit/>
          </a:bodyPr>
          <a:lstStyle/>
          <a:p>
            <a:r>
              <a:rPr lang="en-US" sz="4400" dirty="0" smtClean="0"/>
              <a:t>SA</a:t>
            </a:r>
            <a:endParaRPr lang="en-US" sz="4400" dirty="0"/>
          </a:p>
        </p:txBody>
      </p:sp>
      <p:sp>
        <p:nvSpPr>
          <p:cNvPr id="26" name="TextBox 25"/>
          <p:cNvSpPr txBox="1"/>
          <p:nvPr/>
        </p:nvSpPr>
        <p:spPr>
          <a:xfrm>
            <a:off x="6361304" y="672795"/>
            <a:ext cx="490654" cy="769441"/>
          </a:xfrm>
          <a:prstGeom prst="rect">
            <a:avLst/>
          </a:prstGeom>
          <a:noFill/>
        </p:spPr>
        <p:txBody>
          <a:bodyPr wrap="square" rtlCol="0">
            <a:spAutoFit/>
          </a:bodyPr>
          <a:lstStyle/>
          <a:p>
            <a:r>
              <a:rPr lang="en-US" sz="4400" dirty="0"/>
              <a:t>F</a:t>
            </a:r>
          </a:p>
        </p:txBody>
      </p:sp>
      <p:cxnSp>
        <p:nvCxnSpPr>
          <p:cNvPr id="28" name="Straight Connector 27"/>
          <p:cNvCxnSpPr/>
          <p:nvPr/>
        </p:nvCxnSpPr>
        <p:spPr>
          <a:xfrm>
            <a:off x="5329354" y="5489183"/>
            <a:ext cx="503664" cy="30480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H="1">
            <a:off x="6128523" y="5489183"/>
            <a:ext cx="465563" cy="30480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H="1">
            <a:off x="9017619" y="2794784"/>
            <a:ext cx="489257" cy="46975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8092529" y="2822658"/>
            <a:ext cx="570108" cy="44188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9" name="Straight Connector 38"/>
          <p:cNvCxnSpPr>
            <a:endCxn id="23" idx="1"/>
          </p:cNvCxnSpPr>
          <p:nvPr/>
        </p:nvCxnSpPr>
        <p:spPr>
          <a:xfrm>
            <a:off x="2382210" y="2593770"/>
            <a:ext cx="819613" cy="632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2219300" y="2796373"/>
            <a:ext cx="3716" cy="37502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5486399" y="5356131"/>
            <a:ext cx="988741"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a:off x="5552608" y="1060545"/>
            <a:ext cx="838200" cy="20916"/>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47" name="Oval 46"/>
          <p:cNvSpPr/>
          <p:nvPr/>
        </p:nvSpPr>
        <p:spPr>
          <a:xfrm>
            <a:off x="4851243" y="233365"/>
            <a:ext cx="2018371" cy="1903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825363" y="1782338"/>
            <a:ext cx="2018371" cy="1903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71583" y="4537612"/>
            <a:ext cx="2018371" cy="1903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95286" y="1879930"/>
            <a:ext cx="2018371" cy="19031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H="1">
            <a:off x="2406522" y="2815273"/>
            <a:ext cx="824344" cy="482685"/>
          </a:xfrm>
          <a:prstGeom prst="line">
            <a:avLst/>
          </a:prstGeom>
          <a:ln w="9525"/>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flipV="1">
            <a:off x="3627285" y="1442237"/>
            <a:ext cx="1168895" cy="694269"/>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731618" y="3540391"/>
            <a:ext cx="1430604" cy="1226317"/>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555850" y="3685479"/>
            <a:ext cx="1494717" cy="1221058"/>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863337" y="1442236"/>
            <a:ext cx="1154389" cy="644320"/>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3963463" y="3105523"/>
            <a:ext cx="3714840" cy="17603"/>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5860429" y="2203424"/>
            <a:ext cx="9751" cy="2272051"/>
          </a:xfrm>
          <a:prstGeom prst="straightConnector1">
            <a:avLst/>
          </a:prstGeom>
          <a:ln w="28575">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62128" y="1112929"/>
            <a:ext cx="838200" cy="20916"/>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093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459" t="424" r="17495" b="3340"/>
          <a:stretch/>
        </p:blipFill>
        <p:spPr>
          <a:xfrm>
            <a:off x="928687" y="414338"/>
            <a:ext cx="4760025" cy="3714749"/>
          </a:xfrm>
          <a:prstGeom prst="rect">
            <a:avLst/>
          </a:prstGeom>
          <a:ln>
            <a:noFill/>
          </a:ln>
        </p:spPr>
      </p:pic>
      <p:pic>
        <p:nvPicPr>
          <p:cNvPr id="5" name="Picture 4"/>
          <p:cNvPicPr>
            <a:picLocks noChangeAspect="1"/>
          </p:cNvPicPr>
          <p:nvPr/>
        </p:nvPicPr>
        <p:blipFill>
          <a:blip r:embed="rId4"/>
          <a:stretch>
            <a:fillRect/>
          </a:stretch>
        </p:blipFill>
        <p:spPr>
          <a:xfrm>
            <a:off x="5688712" y="1683860"/>
            <a:ext cx="4761389" cy="3718882"/>
          </a:xfrm>
          <a:prstGeom prst="rect">
            <a:avLst/>
          </a:prstGeom>
        </p:spPr>
      </p:pic>
      <p:cxnSp>
        <p:nvCxnSpPr>
          <p:cNvPr id="7" name="Straight Arrow Connector 6"/>
          <p:cNvCxnSpPr/>
          <p:nvPr/>
        </p:nvCxnSpPr>
        <p:spPr>
          <a:xfrm>
            <a:off x="2128838" y="1943100"/>
            <a:ext cx="3657598" cy="114300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3800475" y="685800"/>
            <a:ext cx="3743325" cy="125730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588696" y="2157416"/>
            <a:ext cx="3612454" cy="131444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964779" y="3771900"/>
            <a:ext cx="3579021" cy="125222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508349" y="4398012"/>
            <a:ext cx="5600700" cy="2308324"/>
          </a:xfrm>
          <a:prstGeom prst="rect">
            <a:avLst/>
          </a:prstGeom>
          <a:noFill/>
        </p:spPr>
        <p:txBody>
          <a:bodyPr wrap="square" rtlCol="0">
            <a:spAutoFit/>
          </a:bodyPr>
          <a:lstStyle/>
          <a:p>
            <a:r>
              <a:rPr lang="en-US" dirty="0" smtClean="0"/>
              <a:t>Grouping with common characteristics and diverse characteristics creates an effective holding environment (Kegan). The common characteristics between like-families makes the holding environment comfortable enough to encourage exploration. The diversity squeezes the holding environment and encourages each family type to think beyond itself and grow from the diverse perspectives that are shared in the group.</a:t>
            </a:r>
            <a:endParaRPr lang="en-US" dirty="0"/>
          </a:p>
        </p:txBody>
      </p:sp>
    </p:spTree>
    <p:extLst>
      <p:ext uri="{BB962C8B-B14F-4D97-AF65-F5344CB8AC3E}">
        <p14:creationId xmlns:p14="http://schemas.microsoft.com/office/powerpoint/2010/main" val="33228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46737" cy="914400"/>
          </a:xfrm>
        </p:spPr>
        <p:txBody>
          <a:bodyPr/>
          <a:lstStyle/>
          <a:p>
            <a:r>
              <a:rPr lang="en-US" dirty="0" smtClean="0"/>
              <a:t>Small and Diverse </a:t>
            </a:r>
            <a:r>
              <a:rPr lang="en-US" dirty="0" err="1" smtClean="0"/>
              <a:t>Igen</a:t>
            </a:r>
            <a:r>
              <a:rPr lang="en-US" dirty="0" smtClean="0"/>
              <a:t> Groups</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220862" y="1709498"/>
            <a:ext cx="6096851" cy="3429479"/>
          </a:xfrm>
        </p:spPr>
      </p:pic>
      <p:sp>
        <p:nvSpPr>
          <p:cNvPr id="4" name="Text Placeholder 3"/>
          <p:cNvSpPr>
            <a:spLocks noGrp="1"/>
          </p:cNvSpPr>
          <p:nvPr>
            <p:ph type="body" sz="half" idx="2"/>
          </p:nvPr>
        </p:nvSpPr>
        <p:spPr>
          <a:xfrm>
            <a:off x="839788" y="1600199"/>
            <a:ext cx="4489450" cy="4879977"/>
          </a:xfrm>
        </p:spPr>
        <p:txBody>
          <a:bodyPr>
            <a:normAutofit/>
          </a:bodyPr>
          <a:lstStyle/>
          <a:p>
            <a:pPr marL="285750" indent="-285750">
              <a:buFont typeface="Arial" panose="020B0604020202020204" pitchFamily="34" charset="0"/>
              <a:buChar char="•"/>
            </a:pPr>
            <a:r>
              <a:rPr lang="en-US" sz="2400" dirty="0" smtClean="0"/>
              <a:t>Why are diverse relationships important?</a:t>
            </a:r>
          </a:p>
          <a:p>
            <a:pPr marL="285750" indent="-285750">
              <a:buFont typeface="Arial" panose="020B0604020202020204" pitchFamily="34" charset="0"/>
              <a:buChar char="•"/>
            </a:pPr>
            <a:r>
              <a:rPr lang="en-US" sz="2400" dirty="0" smtClean="0"/>
              <a:t>What blocks the motivation to pursue diverse relationships?</a:t>
            </a:r>
          </a:p>
          <a:p>
            <a:pPr marL="285750" indent="-285750">
              <a:buFont typeface="Arial" panose="020B0604020202020204" pitchFamily="34" charset="0"/>
              <a:buChar char="•"/>
            </a:pPr>
            <a:r>
              <a:rPr lang="en-US" sz="2400" dirty="0" smtClean="0"/>
              <a:t>How can we facilitate diversity in our groupings?</a:t>
            </a:r>
          </a:p>
          <a:p>
            <a:pPr marL="285750" indent="-285750">
              <a:buFont typeface="Arial" panose="020B0604020202020204" pitchFamily="34" charset="0"/>
              <a:buChar char="•"/>
            </a:pPr>
            <a:r>
              <a:rPr lang="en-US" sz="2400" dirty="0" smtClean="0"/>
              <a:t>How can we think about family groups as microcosms for the church?</a:t>
            </a:r>
          </a:p>
          <a:p>
            <a:pPr marL="285750" indent="-285750">
              <a:buFont typeface="Arial" panose="020B0604020202020204" pitchFamily="34" charset="0"/>
              <a:buChar char="•"/>
            </a:pPr>
            <a:r>
              <a:rPr lang="en-US" sz="2400" dirty="0" smtClean="0"/>
              <a:t>Why is small beautiful?</a:t>
            </a:r>
          </a:p>
          <a:p>
            <a:pPr marL="285750" indent="-285750">
              <a:buFont typeface="Arial" panose="020B0604020202020204" pitchFamily="34" charset="0"/>
              <a:buChar char="•"/>
            </a:pPr>
            <a:r>
              <a:rPr lang="en-US" sz="2400" dirty="0" smtClean="0"/>
              <a:t>How can we facilitate the small group within a large church?</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52916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Reflection 5 - Strategies</a:t>
            </a:r>
            <a:endParaRPr lang="en-US" dirty="0"/>
          </a:p>
        </p:txBody>
      </p:sp>
      <p:sp>
        <p:nvSpPr>
          <p:cNvPr id="6" name="Content Placeholder 5"/>
          <p:cNvSpPr>
            <a:spLocks noGrp="1"/>
          </p:cNvSpPr>
          <p:nvPr>
            <p:ph idx="1"/>
          </p:nvPr>
        </p:nvSpPr>
        <p:spPr>
          <a:xfrm>
            <a:off x="838200" y="1825625"/>
            <a:ext cx="6276975" cy="4351338"/>
          </a:xfrm>
        </p:spPr>
        <p:txBody>
          <a:bodyPr>
            <a:normAutofit/>
          </a:bodyPr>
          <a:lstStyle/>
          <a:p>
            <a:pPr marL="0" indent="0">
              <a:buNone/>
            </a:pPr>
            <a:r>
              <a:rPr lang="en-US" dirty="0" smtClean="0"/>
              <a:t>Context for Strategies</a:t>
            </a:r>
          </a:p>
          <a:p>
            <a:pPr marL="0" indent="0">
              <a:buNone/>
            </a:pPr>
            <a:endParaRPr lang="en-US" dirty="0"/>
          </a:p>
          <a:p>
            <a:r>
              <a:rPr lang="en-US" dirty="0" smtClean="0"/>
              <a:t>Theory</a:t>
            </a:r>
            <a:r>
              <a:rPr lang="en-US" dirty="0"/>
              <a:t>: Values drive commitment – </a:t>
            </a:r>
            <a:r>
              <a:rPr lang="en-US" dirty="0" smtClean="0"/>
              <a:t>James Kouzes </a:t>
            </a:r>
            <a:r>
              <a:rPr lang="en-US" dirty="0"/>
              <a:t>and </a:t>
            </a:r>
            <a:r>
              <a:rPr lang="en-US" dirty="0" smtClean="0"/>
              <a:t>Barry Posner</a:t>
            </a:r>
            <a:endParaRPr lang="en-US" dirty="0"/>
          </a:p>
          <a:p>
            <a:r>
              <a:rPr lang="en-US" dirty="0"/>
              <a:t>Goal: To </a:t>
            </a:r>
            <a:r>
              <a:rPr lang="en-US" dirty="0" smtClean="0"/>
              <a:t>inspire </a:t>
            </a:r>
            <a:r>
              <a:rPr lang="en-US" dirty="0" err="1" smtClean="0"/>
              <a:t>intergenerationality</a:t>
            </a:r>
            <a:r>
              <a:rPr lang="en-US" dirty="0" smtClean="0"/>
              <a:t> in the body of Christ through the known values of each generation.</a:t>
            </a:r>
            <a:endParaRPr lang="en-US" dirty="0"/>
          </a:p>
          <a:p>
            <a:pPr marL="0" indent="0">
              <a:buNone/>
            </a:pPr>
            <a:endParaRPr lang="en-US" dirty="0"/>
          </a:p>
        </p:txBody>
      </p:sp>
    </p:spTree>
    <p:extLst>
      <p:ext uri="{BB962C8B-B14F-4D97-AF65-F5344CB8AC3E}">
        <p14:creationId xmlns:p14="http://schemas.microsoft.com/office/powerpoint/2010/main" val="918462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122238"/>
            <a:ext cx="10515600" cy="392113"/>
          </a:xfrm>
        </p:spPr>
        <p:txBody>
          <a:bodyPr>
            <a:normAutofit fontScale="90000"/>
          </a:bodyPr>
          <a:lstStyle/>
          <a:p>
            <a:pPr algn="ctr"/>
            <a:r>
              <a:rPr lang="en-US" altLang="en-US" sz="2800" b="1" dirty="0"/>
              <a:t>VALUES DRIVE COMMITMENT</a:t>
            </a:r>
          </a:p>
        </p:txBody>
      </p:sp>
      <p:sp>
        <p:nvSpPr>
          <p:cNvPr id="9219" name="Content Placeholder 2"/>
          <p:cNvSpPr>
            <a:spLocks noGrp="1"/>
          </p:cNvSpPr>
          <p:nvPr>
            <p:ph idx="1"/>
          </p:nvPr>
        </p:nvSpPr>
        <p:spPr>
          <a:xfrm>
            <a:off x="0" y="514351"/>
            <a:ext cx="12192000" cy="6115049"/>
          </a:xfrm>
        </p:spPr>
        <p:txBody>
          <a:bodyPr>
            <a:noAutofit/>
          </a:bodyPr>
          <a:lstStyle/>
          <a:p>
            <a:pPr marL="122238" indent="0" algn="ctr">
              <a:buNone/>
            </a:pPr>
            <a:r>
              <a:rPr lang="en-US" altLang="en-US" sz="3200" dirty="0"/>
              <a:t>acceptance - affection - attentiveness - balance - beauty - belonging - cautiousness - changing - character - clarity  commitment - community -</a:t>
            </a:r>
            <a:r>
              <a:rPr lang="en-US" altLang="en-US" sz="3200" dirty="0" smtClean="0"/>
              <a:t> competition -control </a:t>
            </a:r>
            <a:r>
              <a:rPr lang="en-US" altLang="en-US" sz="3200" dirty="0"/>
              <a:t>- courage - creativity - detachment - determination </a:t>
            </a:r>
            <a:r>
              <a:rPr lang="en-US" altLang="en-US" sz="3200" dirty="0" smtClean="0"/>
              <a:t>- </a:t>
            </a:r>
            <a:r>
              <a:rPr lang="en-US" altLang="en-US" sz="3200" dirty="0"/>
              <a:t>effectiveness - empowerment - enjoyment - entertainment - excellence - expertise - fairness - faith - family - fidelity - generosity - gentleness - happiness - health - honesty - hopefulness - hospitality - humility - imagination - investigation - joyfulness - justice - kindness  knowing - laughter - leading - learning - mastery - mindfulness - modeling - order - oversight - patience - peace - people - power - practicality - preparedness - quality - relationship - results - rigor - safety - simplicity - sincerity - teaching - teamwork - thankfulness - tranquility - trust - truth - unity - usefulness - vision - volunteering - wellness - winning - wonder - zeal</a:t>
            </a:r>
          </a:p>
        </p:txBody>
      </p:sp>
    </p:spTree>
    <p:extLst>
      <p:ext uri="{BB962C8B-B14F-4D97-AF65-F5344CB8AC3E}">
        <p14:creationId xmlns:p14="http://schemas.microsoft.com/office/powerpoint/2010/main" val="277987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65100"/>
            <a:ext cx="10515600" cy="720725"/>
          </a:xfrm>
        </p:spPr>
        <p:txBody>
          <a:bodyPr/>
          <a:lstStyle/>
          <a:p>
            <a:r>
              <a:rPr lang="en-US" sz="3600" dirty="0" smtClean="0"/>
              <a:t>VALUES </a:t>
            </a:r>
            <a:r>
              <a:rPr lang="en-US" sz="3600" dirty="0"/>
              <a:t>DRIVE COMMITMENT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4233220"/>
              </p:ext>
            </p:extLst>
          </p:nvPr>
        </p:nvGraphicFramePr>
        <p:xfrm>
          <a:off x="142876" y="1143001"/>
          <a:ext cx="12049124" cy="5714998"/>
        </p:xfrm>
        <a:graphic>
          <a:graphicData uri="http://schemas.openxmlformats.org/drawingml/2006/table">
            <a:tbl>
              <a:tblPr firstRow="1" bandRow="1">
                <a:tableStyleId>{2D5ABB26-0587-4C30-8999-92F81FD0307C}</a:tableStyleId>
              </a:tblPr>
              <a:tblGrid>
                <a:gridCol w="4629864"/>
                <a:gridCol w="1394694"/>
                <a:gridCol w="3012283"/>
                <a:gridCol w="3012283"/>
              </a:tblGrid>
              <a:tr h="1574552">
                <a:tc rowSpan="2">
                  <a:txBody>
                    <a:bodyPr/>
                    <a:lstStyle/>
                    <a:p>
                      <a:pPr algn="ctr"/>
                      <a:r>
                        <a:rPr lang="en-US" sz="3600" dirty="0" smtClean="0"/>
                        <a:t>Clarity of Organizational Values</a:t>
                      </a:r>
                      <a:endParaRPr lang="en-US" sz="3600" dirty="0"/>
                    </a:p>
                  </a:txBody>
                  <a:tcPr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3200" dirty="0" smtClean="0"/>
                        <a:t>High</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solidFill>
                            <a:schemeClr val="accent4">
                              <a:lumMod val="50000"/>
                            </a:schemeClr>
                          </a:solidFill>
                        </a:rPr>
                        <a:t>4.87</a:t>
                      </a:r>
                      <a:endParaRPr lang="en-US" sz="3200" b="1" dirty="0">
                        <a:solidFill>
                          <a:schemeClr val="accent4">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solidFill>
                            <a:schemeClr val="accent4">
                              <a:lumMod val="50000"/>
                            </a:schemeClr>
                          </a:solidFill>
                        </a:rPr>
                        <a:t>6.26</a:t>
                      </a:r>
                      <a:endParaRPr lang="en-US" sz="3200" b="1" dirty="0">
                        <a:solidFill>
                          <a:schemeClr val="accent4">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74552">
                <a:tc vMerge="1">
                  <a:txBody>
                    <a:bodyPr/>
                    <a:lstStyle/>
                    <a:p>
                      <a:endParaRPr lang="en-US"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3600" dirty="0" smtClean="0"/>
                        <a:t>Low</a:t>
                      </a:r>
                      <a:endParaRPr lang="en-US" sz="3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solidFill>
                            <a:schemeClr val="accent4">
                              <a:lumMod val="50000"/>
                            </a:schemeClr>
                          </a:solidFill>
                        </a:rPr>
                        <a:t>4.90</a:t>
                      </a:r>
                      <a:endParaRPr lang="en-US" sz="3200" b="1" dirty="0">
                        <a:solidFill>
                          <a:schemeClr val="accent4">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solidFill>
                            <a:schemeClr val="accent4">
                              <a:lumMod val="50000"/>
                            </a:schemeClr>
                          </a:solidFill>
                        </a:rPr>
                        <a:t>6.12</a:t>
                      </a:r>
                      <a:endParaRPr lang="en-US" sz="3200" b="1" dirty="0">
                        <a:solidFill>
                          <a:schemeClr val="accent4">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91342">
                <a:tc>
                  <a:txBody>
                    <a:bodyPr/>
                    <a:lstStyle/>
                    <a:p>
                      <a:endParaRPr lang="en-US" sz="2000"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2000" dirty="0"/>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3600" b="1" dirty="0" smtClean="0">
                          <a:solidFill>
                            <a:srgbClr val="92D050"/>
                          </a:solidFill>
                        </a:rPr>
                        <a:t>Low</a:t>
                      </a:r>
                      <a:endParaRPr lang="en-US" sz="3600" b="1" dirty="0">
                        <a:solidFill>
                          <a:srgbClr val="92D050"/>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3600" b="1" dirty="0" smtClean="0">
                          <a:solidFill>
                            <a:srgbClr val="92D050"/>
                          </a:solidFill>
                        </a:rPr>
                        <a:t>High</a:t>
                      </a:r>
                      <a:endParaRPr lang="en-US" sz="3600" b="1" dirty="0">
                        <a:solidFill>
                          <a:srgbClr val="92D050"/>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1574552">
                <a:tc>
                  <a:txBody>
                    <a:bodyPr/>
                    <a:lstStyle/>
                    <a:p>
                      <a:endParaRPr lang="en-US" sz="2000"/>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2000" dirty="0"/>
                    </a:p>
                  </a:txBody>
                  <a:tcPr>
                    <a:lnL>
                      <a:noFill/>
                    </a:lnL>
                    <a:lnR>
                      <a:noFill/>
                    </a:lnR>
                    <a:lnT>
                      <a:noFill/>
                    </a:lnT>
                    <a:lnB>
                      <a:noFill/>
                    </a:lnB>
                    <a:lnTlToBr w="12700" cmpd="sng">
                      <a:noFill/>
                      <a:prstDash val="solid"/>
                    </a:lnTlToBr>
                    <a:lnBlToTr w="12700" cmpd="sng">
                      <a:noFill/>
                      <a:prstDash val="solid"/>
                    </a:lnBlToTr>
                  </a:tcPr>
                </a:tc>
                <a:tc gridSpan="2">
                  <a:txBody>
                    <a:bodyPr/>
                    <a:lstStyle/>
                    <a:p>
                      <a:pPr algn="ctr"/>
                      <a:r>
                        <a:rPr lang="en-US" sz="3600" b="1" dirty="0" smtClean="0">
                          <a:solidFill>
                            <a:srgbClr val="92D050"/>
                          </a:solidFill>
                        </a:rPr>
                        <a:t>Clarity of Personal Values</a:t>
                      </a:r>
                      <a:endParaRPr lang="en-US" sz="3600" b="1" dirty="0">
                        <a:solidFill>
                          <a:srgbClr val="92D050"/>
                        </a:solidFill>
                      </a:endParaRPr>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175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Millennial Difference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When things get difficult in an organization (voluntary or employment) Baby Boomers stay and complain, Millennials just leave.</a:t>
            </a:r>
          </a:p>
          <a:p>
            <a:pPr marL="0" indent="0">
              <a:buNone/>
            </a:pPr>
            <a:endParaRPr lang="en-US" sz="3200" dirty="0"/>
          </a:p>
          <a:p>
            <a:pPr marL="0" indent="0">
              <a:buNone/>
            </a:pPr>
            <a:r>
              <a:rPr lang="en-US" sz="3200" dirty="0" smtClean="0"/>
              <a:t>Churches cannot afford to ignore the values of this upcoming generation.</a:t>
            </a:r>
            <a:endParaRPr lang="en-US" sz="3200" dirty="0"/>
          </a:p>
        </p:txBody>
      </p:sp>
    </p:spTree>
    <p:extLst>
      <p:ext uri="{BB962C8B-B14F-4D97-AF65-F5344CB8AC3E}">
        <p14:creationId xmlns:p14="http://schemas.microsoft.com/office/powerpoint/2010/main" val="237175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00618">
            <a:off x="5692347" y="1741591"/>
            <a:ext cx="6719153" cy="2692513"/>
          </a:xfrm>
          <a:prstGeom prst="rect">
            <a:avLst/>
          </a:prstGeom>
        </p:spPr>
      </p:pic>
      <p:sp>
        <p:nvSpPr>
          <p:cNvPr id="2" name="Title 1"/>
          <p:cNvSpPr>
            <a:spLocks noGrp="1"/>
          </p:cNvSpPr>
          <p:nvPr>
            <p:ph type="title"/>
          </p:nvPr>
        </p:nvSpPr>
        <p:spPr/>
        <p:txBody>
          <a:bodyPr/>
          <a:lstStyle/>
          <a:p>
            <a:r>
              <a:rPr lang="en-US" dirty="0" smtClean="0"/>
              <a:t>Strategies to Build Commitment by Connecting with Values</a:t>
            </a:r>
            <a:endParaRPr lang="en-US" dirty="0"/>
          </a:p>
        </p:txBody>
      </p:sp>
      <p:sp>
        <p:nvSpPr>
          <p:cNvPr id="3" name="Content Placeholder 2"/>
          <p:cNvSpPr>
            <a:spLocks noGrp="1"/>
          </p:cNvSpPr>
          <p:nvPr>
            <p:ph idx="1"/>
          </p:nvPr>
        </p:nvSpPr>
        <p:spPr>
          <a:xfrm>
            <a:off x="838200" y="1825625"/>
            <a:ext cx="6705600" cy="4732338"/>
          </a:xfrm>
        </p:spPr>
        <p:txBody>
          <a:bodyPr>
            <a:normAutofit/>
          </a:bodyPr>
          <a:lstStyle/>
          <a:p>
            <a:pPr marL="0" indent="0">
              <a:buNone/>
            </a:pPr>
            <a:endParaRPr lang="en-US" dirty="0"/>
          </a:p>
          <a:p>
            <a:pPr lvl="0"/>
            <a:r>
              <a:rPr lang="en-US" dirty="0"/>
              <a:t>Focus groups, especially for underserved populations</a:t>
            </a:r>
          </a:p>
          <a:p>
            <a:pPr lvl="0"/>
            <a:r>
              <a:rPr lang="en-US" dirty="0"/>
              <a:t>Soft research: Keep track of your </a:t>
            </a:r>
            <a:r>
              <a:rPr lang="en-US" dirty="0" smtClean="0"/>
              <a:t>conversations</a:t>
            </a:r>
          </a:p>
          <a:p>
            <a:pPr lvl="0"/>
            <a:r>
              <a:rPr lang="en-US" dirty="0" smtClean="0"/>
              <a:t>Surveys/Questionnaires of </a:t>
            </a:r>
            <a:r>
              <a:rPr lang="en-US" dirty="0"/>
              <a:t>church members and non-members</a:t>
            </a:r>
          </a:p>
          <a:p>
            <a:pPr lvl="0"/>
            <a:r>
              <a:rPr lang="en-US" dirty="0"/>
              <a:t>Study and discuss generational </a:t>
            </a:r>
            <a:r>
              <a:rPr lang="en-US" dirty="0" smtClean="0"/>
              <a:t>research</a:t>
            </a:r>
            <a:endParaRPr lang="en-US" dirty="0"/>
          </a:p>
          <a:p>
            <a:pPr lvl="0"/>
            <a:r>
              <a:rPr lang="en-US" dirty="0"/>
              <a:t>Know the news and the </a:t>
            </a:r>
            <a:r>
              <a:rPr lang="en-US" dirty="0" smtClean="0"/>
              <a:t>trends</a:t>
            </a:r>
            <a:endParaRPr lang="en-US" dirty="0"/>
          </a:p>
          <a:p>
            <a:endParaRPr lang="en-US" dirty="0"/>
          </a:p>
        </p:txBody>
      </p:sp>
    </p:spTree>
    <p:extLst>
      <p:ext uri="{BB962C8B-B14F-4D97-AF65-F5344CB8AC3E}">
        <p14:creationId xmlns:p14="http://schemas.microsoft.com/office/powerpoint/2010/main" val="207755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027805" y="41275"/>
            <a:ext cx="2651990" cy="2645893"/>
          </a:xfrm>
          <a:prstGeom prst="rect">
            <a:avLst/>
          </a:prstGeom>
        </p:spPr>
      </p:pic>
      <p:sp>
        <p:nvSpPr>
          <p:cNvPr id="3" name="Title 2"/>
          <p:cNvSpPr>
            <a:spLocks noGrp="1"/>
          </p:cNvSpPr>
          <p:nvPr>
            <p:ph type="title"/>
          </p:nvPr>
        </p:nvSpPr>
        <p:spPr/>
        <p:txBody>
          <a:bodyPr/>
          <a:lstStyle/>
          <a:p>
            <a:endParaRPr lang="en-US"/>
          </a:p>
        </p:txBody>
      </p:sp>
      <p:sp>
        <p:nvSpPr>
          <p:cNvPr id="5" name="TextBox 4"/>
          <p:cNvSpPr txBox="1"/>
          <p:nvPr/>
        </p:nvSpPr>
        <p:spPr>
          <a:xfrm>
            <a:off x="19050" y="41275"/>
            <a:ext cx="10477500" cy="6740307"/>
          </a:xfrm>
          <a:prstGeom prst="rect">
            <a:avLst/>
          </a:prstGeom>
          <a:noFill/>
        </p:spPr>
        <p:txBody>
          <a:bodyPr wrap="square" rtlCol="0">
            <a:spAutoFit/>
          </a:bodyPr>
          <a:lstStyle/>
          <a:p>
            <a:r>
              <a:rPr lang="en-US" sz="2400" b="1" u="sng" dirty="0" smtClean="0"/>
              <a:t>Youth Ministry with an Intergenerational Context:</a:t>
            </a:r>
          </a:p>
          <a:p>
            <a:r>
              <a:rPr lang="en-US" sz="2400" dirty="0" smtClean="0"/>
              <a:t>“</a:t>
            </a:r>
            <a:r>
              <a:rPr lang="en-US" sz="2400" dirty="0"/>
              <a:t>Adolescents need to experience the faith at home and participate in the Lord’s mission with their families.”</a:t>
            </a:r>
          </a:p>
          <a:p>
            <a:r>
              <a:rPr lang="en-US" sz="2400" dirty="0"/>
              <a:t> </a:t>
            </a:r>
          </a:p>
          <a:p>
            <a:r>
              <a:rPr lang="en-US" sz="2400" dirty="0"/>
              <a:t>“The church should be a place where young people are welcomed, grow in Jesus Christ, and minister side by side with the adults of the community.”</a:t>
            </a:r>
          </a:p>
          <a:p>
            <a:r>
              <a:rPr lang="en-US" sz="2400" dirty="0"/>
              <a:t> </a:t>
            </a:r>
          </a:p>
          <a:p>
            <a:r>
              <a:rPr lang="en-US" sz="2400" dirty="0"/>
              <a:t>“Young people are more likely to gain a sense of identity in the community if they are regarded as full-fledged members.”</a:t>
            </a:r>
          </a:p>
          <a:p>
            <a:r>
              <a:rPr lang="en-US" sz="2400" dirty="0"/>
              <a:t> </a:t>
            </a:r>
          </a:p>
          <a:p>
            <a:r>
              <a:rPr lang="en-US" sz="2400" dirty="0"/>
              <a:t>“Ministry with adolescents recognizes that the family has the primary responsibility for the faith formation of young people and that the church community shares in it.”</a:t>
            </a:r>
          </a:p>
          <a:p>
            <a:r>
              <a:rPr lang="en-US" sz="2400" dirty="0"/>
              <a:t> </a:t>
            </a:r>
          </a:p>
          <a:p>
            <a:r>
              <a:rPr lang="en-US" sz="2400" dirty="0"/>
              <a:t>“Ministry with adolescents recognizes the importance of the intergenerational faith community in sharing faith and promoting healthy growth in adolescents…. Age specific programs can be transformed into intergenerational programming and new intergenerational programs that incorporate young people can be developed.”</a:t>
            </a:r>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654055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1997-2003: </a:t>
            </a:r>
            <a:r>
              <a:rPr lang="en-US" dirty="0" smtClean="0"/>
              <a:t>St. Michael Church, Canfield, OH</a:t>
            </a:r>
            <a:endParaRPr lang="en-US" dirty="0"/>
          </a:p>
        </p:txBody>
      </p:sp>
      <p:pic>
        <p:nvPicPr>
          <p:cNvPr id="5" name="Picture 4"/>
          <p:cNvPicPr>
            <a:picLocks noChangeAspect="1"/>
          </p:cNvPicPr>
          <p:nvPr/>
        </p:nvPicPr>
        <p:blipFill>
          <a:blip r:embed="rId3"/>
          <a:stretch>
            <a:fillRect/>
          </a:stretch>
        </p:blipFill>
        <p:spPr>
          <a:xfrm rot="20572555">
            <a:off x="1224685" y="2337570"/>
            <a:ext cx="2306652" cy="2972490"/>
          </a:xfrm>
          <a:prstGeom prst="rect">
            <a:avLst/>
          </a:prstGeom>
        </p:spPr>
      </p:pic>
      <p:pic>
        <p:nvPicPr>
          <p:cNvPr id="6" name="Picture 5"/>
          <p:cNvPicPr>
            <a:picLocks noChangeAspect="1"/>
          </p:cNvPicPr>
          <p:nvPr/>
        </p:nvPicPr>
        <p:blipFill>
          <a:blip r:embed="rId4"/>
          <a:stretch>
            <a:fillRect/>
          </a:stretch>
        </p:blipFill>
        <p:spPr>
          <a:xfrm rot="891984">
            <a:off x="8392531" y="2564968"/>
            <a:ext cx="3307735" cy="2238234"/>
          </a:xfrm>
          <a:prstGeom prst="rect">
            <a:avLst/>
          </a:prstGeom>
        </p:spPr>
      </p:pic>
      <p:sp>
        <p:nvSpPr>
          <p:cNvPr id="3" name="Content Placeholder 2"/>
          <p:cNvSpPr>
            <a:spLocks noGrp="1"/>
          </p:cNvSpPr>
          <p:nvPr>
            <p:ph idx="1"/>
          </p:nvPr>
        </p:nvSpPr>
        <p:spPr>
          <a:xfrm>
            <a:off x="3543300" y="1825625"/>
            <a:ext cx="5086350" cy="4351338"/>
          </a:xfrm>
        </p:spPr>
        <p:txBody>
          <a:bodyPr>
            <a:normAutofit fontScale="92500" lnSpcReduction="10000"/>
          </a:bodyPr>
          <a:lstStyle/>
          <a:p>
            <a:r>
              <a:rPr lang="en-US" dirty="0" smtClean="0"/>
              <a:t>1997 – Developed a Pilot Program with F.I.R.E. – one group with 7 families</a:t>
            </a:r>
          </a:p>
          <a:p>
            <a:r>
              <a:rPr lang="en-US" dirty="0" smtClean="0"/>
              <a:t>1998 Expanded FIRE to 40 families</a:t>
            </a:r>
          </a:p>
          <a:p>
            <a:r>
              <a:rPr lang="en-US" dirty="0" smtClean="0"/>
              <a:t>1999 – Developed a home faith formation program</a:t>
            </a:r>
          </a:p>
          <a:p>
            <a:r>
              <a:rPr lang="en-US" dirty="0" smtClean="0"/>
              <a:t>2003 – 25% of families choosing family faith formation</a:t>
            </a:r>
          </a:p>
          <a:p>
            <a:r>
              <a:rPr lang="en-US" dirty="0" smtClean="0"/>
              <a:t>2003 – Generations of Faith – All faith formation becomes family/intergenerational</a:t>
            </a:r>
          </a:p>
          <a:p>
            <a:endParaRPr lang="en-US" dirty="0"/>
          </a:p>
        </p:txBody>
      </p:sp>
    </p:spTree>
    <p:extLst>
      <p:ext uri="{BB962C8B-B14F-4D97-AF65-F5344CB8AC3E}">
        <p14:creationId xmlns:p14="http://schemas.microsoft.com/office/powerpoint/2010/main" val="38035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2</a:t>
            </a:r>
            <a:endParaRPr lang="en-US" dirty="0"/>
          </a:p>
        </p:txBody>
      </p:sp>
      <p:sp>
        <p:nvSpPr>
          <p:cNvPr id="3" name="Content Placeholder 2"/>
          <p:cNvSpPr>
            <a:spLocks noGrp="1"/>
          </p:cNvSpPr>
          <p:nvPr>
            <p:ph idx="1"/>
          </p:nvPr>
        </p:nvSpPr>
        <p:spPr>
          <a:xfrm>
            <a:off x="838200" y="1825625"/>
            <a:ext cx="6877050" cy="4351338"/>
          </a:xfrm>
        </p:spPr>
        <p:txBody>
          <a:bodyPr>
            <a:normAutofit lnSpcReduction="10000"/>
          </a:bodyPr>
          <a:lstStyle/>
          <a:p>
            <a:pPr marL="0" indent="0">
              <a:buNone/>
            </a:pPr>
            <a:r>
              <a:rPr lang="en-US" dirty="0"/>
              <a:t>All initial training for all worship ministers of every age is done together</a:t>
            </a:r>
            <a:r>
              <a:rPr lang="en-US" dirty="0" smtClean="0"/>
              <a:t>.</a:t>
            </a:r>
          </a:p>
          <a:p>
            <a:pPr marL="0" indent="0">
              <a:buNone/>
            </a:pPr>
            <a:endParaRPr lang="en-US" dirty="0"/>
          </a:p>
          <a:p>
            <a:pPr marL="0" indent="0">
              <a:buNone/>
            </a:pPr>
            <a:r>
              <a:rPr lang="en-US" dirty="0" smtClean="0"/>
              <a:t>Three objectives for the one-hour training session:</a:t>
            </a:r>
            <a:endParaRPr lang="en-US" dirty="0"/>
          </a:p>
          <a:p>
            <a:pPr marL="514350" lvl="0" indent="-514350">
              <a:buFont typeface="+mj-lt"/>
              <a:buAutoNum type="arabicPeriod"/>
            </a:pPr>
            <a:r>
              <a:rPr lang="en-US" dirty="0" smtClean="0"/>
              <a:t>To introduce </a:t>
            </a:r>
            <a:r>
              <a:rPr lang="en-US" dirty="0"/>
              <a:t>ministers and their dreams for worship to each </a:t>
            </a:r>
            <a:r>
              <a:rPr lang="en-US" dirty="0" smtClean="0"/>
              <a:t>other</a:t>
            </a:r>
            <a:endParaRPr lang="en-US" dirty="0"/>
          </a:p>
          <a:p>
            <a:pPr marL="514350" lvl="0" indent="-514350">
              <a:buFont typeface="+mj-lt"/>
              <a:buAutoNum type="arabicPeriod"/>
            </a:pPr>
            <a:r>
              <a:rPr lang="en-US" dirty="0" smtClean="0"/>
              <a:t>To introduce </a:t>
            </a:r>
            <a:r>
              <a:rPr lang="en-US" dirty="0"/>
              <a:t>the </a:t>
            </a:r>
            <a:r>
              <a:rPr lang="en-US" dirty="0" smtClean="0"/>
              <a:t>ministries</a:t>
            </a:r>
            <a:endParaRPr lang="en-US" dirty="0"/>
          </a:p>
          <a:p>
            <a:pPr marL="514350" lvl="0" indent="-514350">
              <a:buFont typeface="+mj-lt"/>
              <a:buAutoNum type="arabicPeriod"/>
            </a:pPr>
            <a:r>
              <a:rPr lang="en-US" dirty="0" smtClean="0"/>
              <a:t>To introduce </a:t>
            </a:r>
            <a:r>
              <a:rPr lang="en-US" dirty="0"/>
              <a:t>the meaning of worship </a:t>
            </a:r>
            <a:r>
              <a:rPr lang="en-US" dirty="0" smtClean="0"/>
              <a:t>leadership</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0" y="2185987"/>
            <a:ext cx="4286250" cy="2857500"/>
          </a:xfrm>
          <a:prstGeom prst="rect">
            <a:avLst/>
          </a:prstGeom>
        </p:spPr>
      </p:pic>
    </p:spTree>
    <p:extLst>
      <p:ext uri="{BB962C8B-B14F-4D97-AF65-F5344CB8AC3E}">
        <p14:creationId xmlns:p14="http://schemas.microsoft.com/office/powerpoint/2010/main" val="20978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3</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Principles 5, 6, 7, 9, 11, 14</a:t>
            </a:r>
          </a:p>
          <a:p>
            <a:pPr marL="0" indent="0">
              <a:buNone/>
            </a:pPr>
            <a:endParaRPr lang="en-US" sz="4000" dirty="0"/>
          </a:p>
          <a:p>
            <a:pPr marL="0" indent="0">
              <a:buNone/>
            </a:pPr>
            <a:r>
              <a:rPr lang="en-US" sz="4000" dirty="0" smtClean="0"/>
              <a:t>The generations are mutually beneficial!</a:t>
            </a:r>
            <a:endParaRPr lang="en-US" sz="4000" dirty="0"/>
          </a:p>
        </p:txBody>
      </p:sp>
    </p:spTree>
    <p:extLst>
      <p:ext uri="{BB962C8B-B14F-4D97-AF65-F5344CB8AC3E}">
        <p14:creationId xmlns:p14="http://schemas.microsoft.com/office/powerpoint/2010/main" val="458306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685"/>
            <a:ext cx="10515600" cy="1325563"/>
          </a:xfrm>
        </p:spPr>
        <p:txBody>
          <a:bodyPr/>
          <a:lstStyle/>
          <a:p>
            <a:pPr algn="l"/>
            <a:r>
              <a:rPr lang="en-US" dirty="0" smtClean="0"/>
              <a:t>The Plural Body -1 Corinthians 6:19</a:t>
            </a:r>
            <a:endParaRPr lang="en-US" dirty="0"/>
          </a:p>
        </p:txBody>
      </p:sp>
      <p:sp>
        <p:nvSpPr>
          <p:cNvPr id="3" name="Content Placeholder 2"/>
          <p:cNvSpPr>
            <a:spLocks noGrp="1"/>
          </p:cNvSpPr>
          <p:nvPr>
            <p:ph idx="1"/>
          </p:nvPr>
        </p:nvSpPr>
        <p:spPr>
          <a:xfrm>
            <a:off x="609600" y="1600201"/>
            <a:ext cx="6656832" cy="4525963"/>
          </a:xfrm>
        </p:spPr>
        <p:txBody>
          <a:bodyPr>
            <a:normAutofit lnSpcReduction="10000"/>
          </a:bodyPr>
          <a:lstStyle/>
          <a:p>
            <a:pPr marL="0" indent="0">
              <a:buNone/>
            </a:pPr>
            <a:r>
              <a:rPr lang="en-US" dirty="0" smtClean="0"/>
              <a:t>Do you not know that your body is a temple of the Holy Spirit within you?</a:t>
            </a:r>
          </a:p>
          <a:p>
            <a:pPr marL="0" indent="0">
              <a:buNone/>
            </a:pPr>
            <a:endParaRPr lang="en-US" dirty="0" smtClean="0"/>
          </a:p>
          <a:p>
            <a:r>
              <a:rPr lang="en-US" dirty="0" smtClean="0"/>
              <a:t>Do </a:t>
            </a:r>
            <a:r>
              <a:rPr lang="en-US" b="1" u="sng" dirty="0" smtClean="0"/>
              <a:t>you</a:t>
            </a:r>
            <a:r>
              <a:rPr lang="en-US" dirty="0" smtClean="0"/>
              <a:t> </a:t>
            </a:r>
            <a:r>
              <a:rPr lang="en-US" i="1" dirty="0" smtClean="0">
                <a:solidFill>
                  <a:srgbClr val="C00000"/>
                </a:solidFill>
              </a:rPr>
              <a:t>(</a:t>
            </a:r>
            <a:r>
              <a:rPr lang="en-US" i="1" dirty="0" err="1" smtClean="0">
                <a:solidFill>
                  <a:srgbClr val="C00000"/>
                </a:solidFill>
              </a:rPr>
              <a:t>Gk</a:t>
            </a:r>
            <a:r>
              <a:rPr lang="en-US" i="1" dirty="0" smtClean="0">
                <a:solidFill>
                  <a:srgbClr val="C00000"/>
                </a:solidFill>
              </a:rPr>
              <a:t> plural)</a:t>
            </a:r>
          </a:p>
          <a:p>
            <a:r>
              <a:rPr lang="en-US" dirty="0" smtClean="0"/>
              <a:t>not know that </a:t>
            </a:r>
            <a:r>
              <a:rPr lang="en-US" b="1" u="sng" dirty="0" smtClean="0"/>
              <a:t>your</a:t>
            </a:r>
            <a:r>
              <a:rPr lang="en-US" dirty="0" smtClean="0"/>
              <a:t> </a:t>
            </a:r>
            <a:r>
              <a:rPr lang="en-US" i="1" dirty="0" smtClean="0">
                <a:solidFill>
                  <a:srgbClr val="C00000"/>
                </a:solidFill>
              </a:rPr>
              <a:t>(</a:t>
            </a:r>
            <a:r>
              <a:rPr lang="en-US" i="1" dirty="0" err="1" smtClean="0">
                <a:solidFill>
                  <a:srgbClr val="C00000"/>
                </a:solidFill>
              </a:rPr>
              <a:t>Gk</a:t>
            </a:r>
            <a:r>
              <a:rPr lang="en-US" i="1" dirty="0" smtClean="0">
                <a:solidFill>
                  <a:srgbClr val="C00000"/>
                </a:solidFill>
              </a:rPr>
              <a:t> plural and therefore collective)</a:t>
            </a:r>
            <a:r>
              <a:rPr lang="en-US" dirty="0" smtClean="0"/>
              <a:t> body</a:t>
            </a:r>
          </a:p>
          <a:p>
            <a:r>
              <a:rPr lang="en-US" dirty="0" smtClean="0"/>
              <a:t>is a temple of the </a:t>
            </a:r>
            <a:r>
              <a:rPr lang="en-US" dirty="0"/>
              <a:t>H</a:t>
            </a:r>
            <a:r>
              <a:rPr lang="en-US" dirty="0" smtClean="0"/>
              <a:t>oly Spirit within </a:t>
            </a:r>
            <a:r>
              <a:rPr lang="en-US" b="1" u="sng" dirty="0" smtClean="0"/>
              <a:t>you </a:t>
            </a:r>
            <a:r>
              <a:rPr lang="en-US" i="1" dirty="0" smtClean="0">
                <a:solidFill>
                  <a:srgbClr val="C00000"/>
                </a:solidFill>
              </a:rPr>
              <a:t>(</a:t>
            </a:r>
            <a:r>
              <a:rPr lang="en-US" i="1" dirty="0" err="1" smtClean="0">
                <a:solidFill>
                  <a:srgbClr val="C00000"/>
                </a:solidFill>
              </a:rPr>
              <a:t>Gk</a:t>
            </a:r>
            <a:r>
              <a:rPr lang="en-US" i="1" dirty="0" smtClean="0">
                <a:solidFill>
                  <a:srgbClr val="C00000"/>
                </a:solidFill>
              </a:rPr>
              <a:t> plural)</a:t>
            </a:r>
            <a:r>
              <a:rPr lang="en-US" dirty="0" smtClean="0"/>
              <a:t>?</a:t>
            </a:r>
          </a:p>
          <a:p>
            <a:r>
              <a:rPr lang="en-US" dirty="0" smtClean="0"/>
              <a:t>Paul spells this out more explicitly in 1 Corinthians 12 - Body of Christ imagery.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510" y="1178357"/>
            <a:ext cx="5063490" cy="4962220"/>
          </a:xfrm>
          <a:prstGeom prst="rect">
            <a:avLst/>
          </a:prstGeom>
        </p:spPr>
      </p:pic>
    </p:spTree>
    <p:extLst>
      <p:ext uri="{BB962C8B-B14F-4D97-AF65-F5344CB8AC3E}">
        <p14:creationId xmlns:p14="http://schemas.microsoft.com/office/powerpoint/2010/main" val="33608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Developmental Theories</a:t>
            </a:r>
            <a:endParaRPr lang="en-US" dirty="0"/>
          </a:p>
        </p:txBody>
      </p:sp>
      <p:sp>
        <p:nvSpPr>
          <p:cNvPr id="3" name="Content Placeholder 2"/>
          <p:cNvSpPr>
            <a:spLocks noGrp="1"/>
          </p:cNvSpPr>
          <p:nvPr>
            <p:ph idx="1"/>
          </p:nvPr>
        </p:nvSpPr>
        <p:spPr>
          <a:xfrm>
            <a:off x="838200" y="1825625"/>
            <a:ext cx="6895011" cy="4351338"/>
          </a:xfrm>
        </p:spPr>
        <p:txBody>
          <a:bodyPr/>
          <a:lstStyle/>
          <a:p>
            <a:r>
              <a:rPr lang="en-US" dirty="0" smtClean="0"/>
              <a:t>Jean Piaget – Cognitive Development</a:t>
            </a:r>
          </a:p>
          <a:p>
            <a:r>
              <a:rPr lang="en-US" dirty="0" smtClean="0"/>
              <a:t>Erik Erikson – Psycho-social Development</a:t>
            </a:r>
          </a:p>
          <a:p>
            <a:r>
              <a:rPr lang="en-US" dirty="0" smtClean="0"/>
              <a:t>Lawrence Kohlberg – Moral Development (boys)</a:t>
            </a:r>
          </a:p>
          <a:p>
            <a:r>
              <a:rPr lang="en-US" dirty="0" smtClean="0"/>
              <a:t>Carol Gilligan – Moral Development (girls)</a:t>
            </a:r>
          </a:p>
          <a:p>
            <a:r>
              <a:rPr lang="en-US" dirty="0" smtClean="0"/>
              <a:t>James Fowler – Faith Development</a:t>
            </a:r>
            <a:endParaRPr lang="en-US" dirty="0"/>
          </a:p>
        </p:txBody>
      </p:sp>
      <p:pic>
        <p:nvPicPr>
          <p:cNvPr id="4" name="Picture 3"/>
          <p:cNvPicPr>
            <a:picLocks noChangeAspect="1"/>
          </p:cNvPicPr>
          <p:nvPr/>
        </p:nvPicPr>
        <p:blipFill>
          <a:blip r:embed="rId3"/>
          <a:stretch>
            <a:fillRect/>
          </a:stretch>
        </p:blipFill>
        <p:spPr>
          <a:xfrm>
            <a:off x="10502537" y="365125"/>
            <a:ext cx="1358538" cy="2187476"/>
          </a:xfrm>
          <a:prstGeom prst="rect">
            <a:avLst/>
          </a:prstGeom>
        </p:spPr>
      </p:pic>
      <p:pic>
        <p:nvPicPr>
          <p:cNvPr id="5" name="Picture 4"/>
          <p:cNvPicPr>
            <a:picLocks noChangeAspect="1"/>
          </p:cNvPicPr>
          <p:nvPr/>
        </p:nvPicPr>
        <p:blipFill>
          <a:blip r:embed="rId4"/>
          <a:stretch>
            <a:fillRect/>
          </a:stretch>
        </p:blipFill>
        <p:spPr>
          <a:xfrm>
            <a:off x="8203475" y="1458863"/>
            <a:ext cx="1278079" cy="1984065"/>
          </a:xfrm>
          <a:prstGeom prst="rect">
            <a:avLst/>
          </a:prstGeom>
        </p:spPr>
      </p:pic>
      <p:pic>
        <p:nvPicPr>
          <p:cNvPr id="6" name="Picture 5"/>
          <p:cNvPicPr>
            <a:picLocks noChangeAspect="1"/>
          </p:cNvPicPr>
          <p:nvPr/>
        </p:nvPicPr>
        <p:blipFill>
          <a:blip r:embed="rId5"/>
          <a:stretch>
            <a:fillRect/>
          </a:stretch>
        </p:blipFill>
        <p:spPr>
          <a:xfrm>
            <a:off x="10189572" y="2552601"/>
            <a:ext cx="1149532" cy="2276073"/>
          </a:xfrm>
          <a:prstGeom prst="rect">
            <a:avLst/>
          </a:prstGeom>
        </p:spPr>
      </p:pic>
      <p:pic>
        <p:nvPicPr>
          <p:cNvPr id="7" name="Picture 6"/>
          <p:cNvPicPr>
            <a:picLocks noChangeAspect="1"/>
          </p:cNvPicPr>
          <p:nvPr/>
        </p:nvPicPr>
        <p:blipFill>
          <a:blip r:embed="rId6"/>
          <a:stretch>
            <a:fillRect/>
          </a:stretch>
        </p:blipFill>
        <p:spPr>
          <a:xfrm>
            <a:off x="7733210" y="3831815"/>
            <a:ext cx="1748343" cy="1748343"/>
          </a:xfrm>
          <a:prstGeom prst="rect">
            <a:avLst/>
          </a:prstGeom>
        </p:spPr>
      </p:pic>
      <p:pic>
        <p:nvPicPr>
          <p:cNvPr id="8" name="Picture 7"/>
          <p:cNvPicPr>
            <a:picLocks noChangeAspect="1"/>
          </p:cNvPicPr>
          <p:nvPr/>
        </p:nvPicPr>
        <p:blipFill>
          <a:blip r:embed="rId7"/>
          <a:stretch>
            <a:fillRect/>
          </a:stretch>
        </p:blipFill>
        <p:spPr>
          <a:xfrm>
            <a:off x="10200458" y="5014590"/>
            <a:ext cx="1347107" cy="1843410"/>
          </a:xfrm>
          <a:prstGeom prst="rect">
            <a:avLst/>
          </a:prstGeom>
        </p:spPr>
      </p:pic>
    </p:spTree>
    <p:extLst>
      <p:ext uri="{BB962C8B-B14F-4D97-AF65-F5344CB8AC3E}">
        <p14:creationId xmlns:p14="http://schemas.microsoft.com/office/powerpoint/2010/main" val="38049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Intergenerationality</a:t>
            </a:r>
            <a:endParaRPr lang="en-US" dirty="0"/>
          </a:p>
        </p:txBody>
      </p:sp>
      <p:sp>
        <p:nvSpPr>
          <p:cNvPr id="3" name="Content Placeholder 2"/>
          <p:cNvSpPr>
            <a:spLocks noGrp="1"/>
          </p:cNvSpPr>
          <p:nvPr>
            <p:ph idx="1"/>
          </p:nvPr>
        </p:nvSpPr>
        <p:spPr>
          <a:xfrm>
            <a:off x="2178231" y="2506662"/>
            <a:ext cx="7835537" cy="4351338"/>
          </a:xfrm>
        </p:spPr>
        <p:txBody>
          <a:bodyPr>
            <a:normAutofit/>
          </a:bodyPr>
          <a:lstStyle/>
          <a:p>
            <a:r>
              <a:rPr lang="en-US" sz="3200" dirty="0" err="1" smtClean="0"/>
              <a:t>Generativity</a:t>
            </a:r>
            <a:r>
              <a:rPr lang="en-US" sz="3200" dirty="0" smtClean="0"/>
              <a:t> (Erikson)</a:t>
            </a:r>
          </a:p>
          <a:p>
            <a:r>
              <a:rPr lang="en-US" sz="3200" dirty="0" smtClean="0"/>
              <a:t>Holding Environment (Kegan)</a:t>
            </a:r>
          </a:p>
          <a:p>
            <a:r>
              <a:rPr lang="en-US" sz="3200" dirty="0" smtClean="0"/>
              <a:t>Prayer Maturity (Holly Allen)</a:t>
            </a:r>
          </a:p>
          <a:p>
            <a:r>
              <a:rPr lang="en-US" sz="3200" dirty="0" smtClean="0"/>
              <a:t>Youth Ministry Works Better (Martinson, Black, Roberto)</a:t>
            </a:r>
          </a:p>
          <a:p>
            <a:r>
              <a:rPr lang="en-US" sz="3200" dirty="0" smtClean="0"/>
              <a:t>Young people feel more at home in church (Search Institute)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451" y="471442"/>
            <a:ext cx="4062549" cy="2708366"/>
          </a:xfrm>
          <a:prstGeom prst="rect">
            <a:avLst/>
          </a:prstGeom>
        </p:spPr>
      </p:pic>
    </p:spTree>
    <p:extLst>
      <p:ext uri="{BB962C8B-B14F-4D97-AF65-F5344CB8AC3E}">
        <p14:creationId xmlns:p14="http://schemas.microsoft.com/office/powerpoint/2010/main" val="30203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18:3</a:t>
            </a:r>
            <a:endParaRPr lang="en-US" dirty="0"/>
          </a:p>
        </p:txBody>
      </p:sp>
      <p:sp>
        <p:nvSpPr>
          <p:cNvPr id="3" name="Content Placeholder 2"/>
          <p:cNvSpPr>
            <a:spLocks noGrp="1"/>
          </p:cNvSpPr>
          <p:nvPr>
            <p:ph idx="1"/>
          </p:nvPr>
        </p:nvSpPr>
        <p:spPr>
          <a:xfrm>
            <a:off x="838200" y="1825625"/>
            <a:ext cx="7419975" cy="4351338"/>
          </a:xfrm>
        </p:spPr>
        <p:txBody>
          <a:bodyPr/>
          <a:lstStyle/>
          <a:p>
            <a:pPr marL="0" indent="0">
              <a:buNone/>
            </a:pPr>
            <a:r>
              <a:rPr lang="en-US" dirty="0"/>
              <a:t>“Truly I tell you, unless you change and become like </a:t>
            </a:r>
            <a:r>
              <a:rPr lang="en-US" b="1" dirty="0"/>
              <a:t>children</a:t>
            </a:r>
            <a:r>
              <a:rPr lang="en-US" dirty="0"/>
              <a:t>, you will never enter the kingdom of heaven</a:t>
            </a:r>
            <a:r>
              <a:rPr lang="en-US"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879" y="2721133"/>
            <a:ext cx="5122545" cy="4040317"/>
          </a:xfrm>
          <a:prstGeom prst="rect">
            <a:avLst/>
          </a:prstGeom>
        </p:spPr>
      </p:pic>
    </p:spTree>
    <p:extLst>
      <p:ext uri="{BB962C8B-B14F-4D97-AF65-F5344CB8AC3E}">
        <p14:creationId xmlns:p14="http://schemas.microsoft.com/office/powerpoint/2010/main" val="2277802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1207</TotalTime>
  <Words>1975</Words>
  <Application>Microsoft Office PowerPoint</Application>
  <PresentationFormat>Widescreen</PresentationFormat>
  <Paragraphs>227</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Wingdings 3</vt:lpstr>
      <vt:lpstr>Office Theme</vt:lpstr>
      <vt:lpstr>Slice</vt:lpstr>
      <vt:lpstr>Jim Merhaut</vt:lpstr>
      <vt:lpstr>PowerPoint Presentation</vt:lpstr>
      <vt:lpstr>1997-2003: St. Michael Church, Canfield, OH</vt:lpstr>
      <vt:lpstr>Reflection 2</vt:lpstr>
      <vt:lpstr>Reflection 3</vt:lpstr>
      <vt:lpstr>The Plural Body -1 Corinthians 6:19</vt:lpstr>
      <vt:lpstr>20th Century Developmental Theories</vt:lpstr>
      <vt:lpstr>Benefits of Intergenerationality</vt:lpstr>
      <vt:lpstr>Matthew 18:3</vt:lpstr>
      <vt:lpstr>Reflection 4</vt:lpstr>
      <vt:lpstr>PowerPoint Presentation</vt:lpstr>
      <vt:lpstr>PowerPoint Presentation</vt:lpstr>
      <vt:lpstr>Small and Diverse Igen Groups</vt:lpstr>
      <vt:lpstr>Reflection 5 - Strategies</vt:lpstr>
      <vt:lpstr>VALUES DRIVE COMMITMENT</vt:lpstr>
      <vt:lpstr>VALUES DRIVE COMMITMENT</vt:lpstr>
      <vt:lpstr>The Millennial Difference</vt:lpstr>
      <vt:lpstr>Strategies to Build Commitment by Connecting with Values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Merhaut</dc:creator>
  <cp:lastModifiedBy>Jim Merhaut</cp:lastModifiedBy>
  <cp:revision>68</cp:revision>
  <dcterms:created xsi:type="dcterms:W3CDTF">2014-09-11T19:02:22Z</dcterms:created>
  <dcterms:modified xsi:type="dcterms:W3CDTF">2014-10-16T15:03:42Z</dcterms:modified>
</cp:coreProperties>
</file>