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57" r:id="rId2"/>
    <p:sldId id="261" r:id="rId3"/>
    <p:sldId id="262" r:id="rId4"/>
    <p:sldId id="263" r:id="rId5"/>
    <p:sldId id="265" r:id="rId6"/>
    <p:sldId id="267" r:id="rId7"/>
    <p:sldId id="268" r:id="rId8"/>
    <p:sldId id="269" r:id="rId9"/>
    <p:sldId id="270" r:id="rId10"/>
    <p:sldId id="271" r:id="rId11"/>
    <p:sldId id="272" r:id="rId12"/>
    <p:sldId id="273" r:id="rId13"/>
    <p:sldId id="274" r:id="rId14"/>
    <p:sldId id="275" r:id="rId15"/>
    <p:sldId id="276" r:id="rId16"/>
    <p:sldId id="280" r:id="rId17"/>
    <p:sldId id="281" r:id="rId18"/>
    <p:sldId id="282" r:id="rId19"/>
    <p:sldId id="283" r:id="rId20"/>
    <p:sldId id="284" r:id="rId21"/>
    <p:sldId id="285" r:id="rId22"/>
    <p:sldId id="286" r:id="rId23"/>
    <p:sldId id="288" r:id="rId24"/>
    <p:sldId id="291" r:id="rId25"/>
    <p:sldId id="292"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6" r:id="rId48"/>
    <p:sldId id="317" r:id="rId49"/>
    <p:sldId id="318" r:id="rId50"/>
    <p:sldId id="319" r:id="rId51"/>
    <p:sldId id="320" r:id="rId52"/>
    <p:sldId id="321" r:id="rId53"/>
    <p:sldId id="322" r:id="rId54"/>
    <p:sldId id="330" r:id="rId55"/>
    <p:sldId id="331" r:id="rId56"/>
    <p:sldId id="333" r:id="rId57"/>
    <p:sldId id="334"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51BF1E-9012-43D0-8725-CAD81F9FAE7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2E50AE65-8B53-4848-BF8E-B52DFDA40E0B}">
      <dgm:prSet phldrT="[Text]" custT="1"/>
      <dgm:spPr>
        <a:solidFill>
          <a:schemeClr val="bg2">
            <a:lumMod val="50000"/>
          </a:schemeClr>
        </a:solidFill>
      </dgm:spPr>
      <dgm:t>
        <a:bodyPr/>
        <a:lstStyle/>
        <a:p>
          <a:r>
            <a:rPr lang="en-US" sz="2400" dirty="0" smtClean="0"/>
            <a:t>Consecutive Triangulation Mixed Methods </a:t>
          </a:r>
          <a:endParaRPr lang="en-US" sz="2400" dirty="0"/>
        </a:p>
      </dgm:t>
    </dgm:pt>
    <dgm:pt modelId="{E3F6AF65-AB4D-4B4A-9FC6-F9CEF61570CB}" type="parTrans" cxnId="{1AEF6E54-9D8B-466E-96BB-0CED82DF2522}">
      <dgm:prSet/>
      <dgm:spPr/>
      <dgm:t>
        <a:bodyPr/>
        <a:lstStyle/>
        <a:p>
          <a:endParaRPr lang="en-US"/>
        </a:p>
      </dgm:t>
    </dgm:pt>
    <dgm:pt modelId="{421DEA83-0ED8-432E-9D2A-9B6B00EA8899}" type="sibTrans" cxnId="{1AEF6E54-9D8B-466E-96BB-0CED82DF2522}">
      <dgm:prSet/>
      <dgm:spPr/>
      <dgm:t>
        <a:bodyPr/>
        <a:lstStyle/>
        <a:p>
          <a:endParaRPr lang="en-US"/>
        </a:p>
      </dgm:t>
    </dgm:pt>
    <dgm:pt modelId="{CD4248F2-A1BA-44DB-B2CF-CA8717C0EBBF}">
      <dgm:prSet phldrT="[Text]" custT="1"/>
      <dgm:spPr>
        <a:solidFill>
          <a:schemeClr val="bg2">
            <a:lumMod val="50000"/>
          </a:schemeClr>
        </a:solidFill>
      </dgm:spPr>
      <dgm:t>
        <a:bodyPr/>
        <a:lstStyle/>
        <a:p>
          <a:r>
            <a:rPr lang="en-US" sz="2400" dirty="0" smtClean="0">
              <a:solidFill>
                <a:srgbClr val="FFFF00"/>
              </a:solidFill>
            </a:rPr>
            <a:t>Qualitative</a:t>
          </a:r>
          <a:r>
            <a:rPr lang="en-US" sz="2000" dirty="0" smtClean="0"/>
            <a:t>:</a:t>
          </a:r>
        </a:p>
        <a:p>
          <a:r>
            <a:rPr lang="en-US" sz="1800" dirty="0" smtClean="0"/>
            <a:t>*     Confirmatory focus groups</a:t>
          </a:r>
        </a:p>
        <a:p>
          <a:r>
            <a:rPr lang="en-US" sz="1800" dirty="0" smtClean="0"/>
            <a:t>	    	Parents (5) / Young Adults (1)</a:t>
          </a:r>
        </a:p>
        <a:p>
          <a:r>
            <a:rPr lang="en-US" sz="1800" dirty="0" smtClean="0"/>
            <a:t>*     Individual Interviews</a:t>
          </a:r>
        </a:p>
        <a:p>
          <a:r>
            <a:rPr lang="en-US" sz="1800" dirty="0" smtClean="0"/>
            <a:t>  Staff (11)</a:t>
          </a:r>
        </a:p>
        <a:p>
          <a:r>
            <a:rPr lang="en-US" sz="2000" dirty="0" smtClean="0"/>
            <a:t> </a:t>
          </a:r>
          <a:endParaRPr lang="en-US" sz="2000" dirty="0"/>
        </a:p>
      </dgm:t>
    </dgm:pt>
    <dgm:pt modelId="{5F1196E1-03B7-486D-8919-30DB287E0C9A}" type="parTrans" cxnId="{444480B6-C313-4807-A843-A5B7D67245A1}">
      <dgm:prSet/>
      <dgm:spPr/>
      <dgm:t>
        <a:bodyPr/>
        <a:lstStyle/>
        <a:p>
          <a:endParaRPr lang="en-US"/>
        </a:p>
      </dgm:t>
    </dgm:pt>
    <dgm:pt modelId="{20934F93-8DA7-4253-9E37-580082DDAAE1}" type="sibTrans" cxnId="{444480B6-C313-4807-A843-A5B7D67245A1}">
      <dgm:prSet/>
      <dgm:spPr/>
      <dgm:t>
        <a:bodyPr/>
        <a:lstStyle/>
        <a:p>
          <a:endParaRPr lang="en-US"/>
        </a:p>
      </dgm:t>
    </dgm:pt>
    <dgm:pt modelId="{22BD96B8-D733-483F-BD1A-A9F1D2C4F729}">
      <dgm:prSet phldrT="[Text]" custT="1"/>
      <dgm:spPr>
        <a:solidFill>
          <a:schemeClr val="bg2">
            <a:lumMod val="50000"/>
          </a:schemeClr>
        </a:solidFill>
      </dgm:spPr>
      <dgm:t>
        <a:bodyPr/>
        <a:lstStyle/>
        <a:p>
          <a:endParaRPr lang="en-US" sz="1900" dirty="0" smtClean="0">
            <a:solidFill>
              <a:srgbClr val="FFFF00"/>
            </a:solidFill>
          </a:endParaRPr>
        </a:p>
        <a:p>
          <a:r>
            <a:rPr lang="en-US" sz="2400" dirty="0" smtClean="0">
              <a:solidFill>
                <a:srgbClr val="FFFF00"/>
              </a:solidFill>
            </a:rPr>
            <a:t>Quantitative</a:t>
          </a:r>
          <a:r>
            <a:rPr lang="en-US" sz="1900" dirty="0" smtClean="0"/>
            <a:t>:</a:t>
          </a:r>
        </a:p>
        <a:p>
          <a:r>
            <a:rPr lang="en-US" sz="1900" dirty="0" smtClean="0"/>
            <a:t>*    Survey of perceptions of personal and family faith formation</a:t>
          </a:r>
        </a:p>
        <a:p>
          <a:r>
            <a:rPr lang="en-US" sz="1900" dirty="0" smtClean="0"/>
            <a:t>     School Parents and Family Program Parents</a:t>
          </a:r>
        </a:p>
        <a:p>
          <a:endParaRPr lang="en-US" sz="800" dirty="0"/>
        </a:p>
      </dgm:t>
    </dgm:pt>
    <dgm:pt modelId="{74829019-34F2-4F90-BCE4-C76E8B6543E3}" type="sibTrans" cxnId="{7FFD6107-0402-4D7E-A329-35D95DC38077}">
      <dgm:prSet/>
      <dgm:spPr/>
      <dgm:t>
        <a:bodyPr/>
        <a:lstStyle/>
        <a:p>
          <a:endParaRPr lang="en-US"/>
        </a:p>
      </dgm:t>
    </dgm:pt>
    <dgm:pt modelId="{299B60E4-C5E5-4082-8209-8B2A0C5791D3}" type="parTrans" cxnId="{7FFD6107-0402-4D7E-A329-35D95DC38077}">
      <dgm:prSet/>
      <dgm:spPr/>
      <dgm:t>
        <a:bodyPr/>
        <a:lstStyle/>
        <a:p>
          <a:endParaRPr lang="en-US"/>
        </a:p>
      </dgm:t>
    </dgm:pt>
    <dgm:pt modelId="{E5176B83-91A4-4E10-B26D-4D42A75C9E12}" type="pres">
      <dgm:prSet presAssocID="{FA51BF1E-9012-43D0-8725-CAD81F9FAE75}" presName="Name0" presStyleCnt="0">
        <dgm:presLayoutVars>
          <dgm:dir/>
          <dgm:animLvl val="lvl"/>
          <dgm:resizeHandles val="exact"/>
        </dgm:presLayoutVars>
      </dgm:prSet>
      <dgm:spPr/>
      <dgm:t>
        <a:bodyPr/>
        <a:lstStyle/>
        <a:p>
          <a:endParaRPr lang="en-US"/>
        </a:p>
      </dgm:t>
    </dgm:pt>
    <dgm:pt modelId="{B08334A9-4E1C-44E7-A43E-3CE760CBAA83}" type="pres">
      <dgm:prSet presAssocID="{CD4248F2-A1BA-44DB-B2CF-CA8717C0EBBF}" presName="boxAndChildren" presStyleCnt="0"/>
      <dgm:spPr/>
    </dgm:pt>
    <dgm:pt modelId="{D014652F-CA0E-43D7-8531-BAB8291F43F0}" type="pres">
      <dgm:prSet presAssocID="{CD4248F2-A1BA-44DB-B2CF-CA8717C0EBBF}" presName="parentTextBox" presStyleLbl="node1" presStyleIdx="0" presStyleCnt="3" custScaleY="112265"/>
      <dgm:spPr/>
      <dgm:t>
        <a:bodyPr/>
        <a:lstStyle/>
        <a:p>
          <a:endParaRPr lang="en-US"/>
        </a:p>
      </dgm:t>
    </dgm:pt>
    <dgm:pt modelId="{3377EFB9-E6E7-4171-961A-EF86B12C4B58}" type="pres">
      <dgm:prSet presAssocID="{74829019-34F2-4F90-BCE4-C76E8B6543E3}" presName="sp" presStyleCnt="0"/>
      <dgm:spPr/>
    </dgm:pt>
    <dgm:pt modelId="{E08AEC5C-AFBF-458A-875A-BC050D373822}" type="pres">
      <dgm:prSet presAssocID="{22BD96B8-D733-483F-BD1A-A9F1D2C4F729}" presName="arrowAndChildren" presStyleCnt="0"/>
      <dgm:spPr/>
    </dgm:pt>
    <dgm:pt modelId="{DA49159F-E8A0-40CB-B6AA-720BC7F7A666}" type="pres">
      <dgm:prSet presAssocID="{22BD96B8-D733-483F-BD1A-A9F1D2C4F729}" presName="parentTextArrow" presStyleLbl="node1" presStyleIdx="1" presStyleCnt="3" custScaleY="58732"/>
      <dgm:spPr/>
      <dgm:t>
        <a:bodyPr/>
        <a:lstStyle/>
        <a:p>
          <a:endParaRPr lang="en-US"/>
        </a:p>
      </dgm:t>
    </dgm:pt>
    <dgm:pt modelId="{912D8844-278D-4AA8-BD2F-90012D05B000}" type="pres">
      <dgm:prSet presAssocID="{421DEA83-0ED8-432E-9D2A-9B6B00EA8899}" presName="sp" presStyleCnt="0"/>
      <dgm:spPr/>
    </dgm:pt>
    <dgm:pt modelId="{9D41AAFF-2061-422F-BD5A-0F57EE8055C6}" type="pres">
      <dgm:prSet presAssocID="{2E50AE65-8B53-4848-BF8E-B52DFDA40E0B}" presName="arrowAndChildren" presStyleCnt="0"/>
      <dgm:spPr/>
    </dgm:pt>
    <dgm:pt modelId="{8E43B220-E6FB-45FA-8A4F-CBC8C786971F}" type="pres">
      <dgm:prSet presAssocID="{2E50AE65-8B53-4848-BF8E-B52DFDA40E0B}" presName="parentTextArrow" presStyleLbl="node1" presStyleIdx="2" presStyleCnt="3" custScaleY="27139"/>
      <dgm:spPr/>
      <dgm:t>
        <a:bodyPr/>
        <a:lstStyle/>
        <a:p>
          <a:endParaRPr lang="en-US"/>
        </a:p>
      </dgm:t>
    </dgm:pt>
  </dgm:ptLst>
  <dgm:cxnLst>
    <dgm:cxn modelId="{7FFD6107-0402-4D7E-A329-35D95DC38077}" srcId="{FA51BF1E-9012-43D0-8725-CAD81F9FAE75}" destId="{22BD96B8-D733-483F-BD1A-A9F1D2C4F729}" srcOrd="1" destOrd="0" parTransId="{299B60E4-C5E5-4082-8209-8B2A0C5791D3}" sibTransId="{74829019-34F2-4F90-BCE4-C76E8B6543E3}"/>
    <dgm:cxn modelId="{A0935709-E8ED-4082-A1CF-4C8D4AD284C0}" type="presOf" srcId="{2E50AE65-8B53-4848-BF8E-B52DFDA40E0B}" destId="{8E43B220-E6FB-45FA-8A4F-CBC8C786971F}" srcOrd="0" destOrd="0" presId="urn:microsoft.com/office/officeart/2005/8/layout/process4"/>
    <dgm:cxn modelId="{6CCA7FA4-5867-4F96-A5C3-876121B81C13}" type="presOf" srcId="{FA51BF1E-9012-43D0-8725-CAD81F9FAE75}" destId="{E5176B83-91A4-4E10-B26D-4D42A75C9E12}" srcOrd="0" destOrd="0" presId="urn:microsoft.com/office/officeart/2005/8/layout/process4"/>
    <dgm:cxn modelId="{60F0AF10-DA55-473D-B075-52004E794154}" type="presOf" srcId="{22BD96B8-D733-483F-BD1A-A9F1D2C4F729}" destId="{DA49159F-E8A0-40CB-B6AA-720BC7F7A666}" srcOrd="0" destOrd="0" presId="urn:microsoft.com/office/officeart/2005/8/layout/process4"/>
    <dgm:cxn modelId="{444480B6-C313-4807-A843-A5B7D67245A1}" srcId="{FA51BF1E-9012-43D0-8725-CAD81F9FAE75}" destId="{CD4248F2-A1BA-44DB-B2CF-CA8717C0EBBF}" srcOrd="2" destOrd="0" parTransId="{5F1196E1-03B7-486D-8919-30DB287E0C9A}" sibTransId="{20934F93-8DA7-4253-9E37-580082DDAAE1}"/>
    <dgm:cxn modelId="{1AEF6E54-9D8B-466E-96BB-0CED82DF2522}" srcId="{FA51BF1E-9012-43D0-8725-CAD81F9FAE75}" destId="{2E50AE65-8B53-4848-BF8E-B52DFDA40E0B}" srcOrd="0" destOrd="0" parTransId="{E3F6AF65-AB4D-4B4A-9FC6-F9CEF61570CB}" sibTransId="{421DEA83-0ED8-432E-9D2A-9B6B00EA8899}"/>
    <dgm:cxn modelId="{994EA700-391C-471D-8E7A-53018CE4FBA1}" type="presOf" srcId="{CD4248F2-A1BA-44DB-B2CF-CA8717C0EBBF}" destId="{D014652F-CA0E-43D7-8531-BAB8291F43F0}" srcOrd="0" destOrd="0" presId="urn:microsoft.com/office/officeart/2005/8/layout/process4"/>
    <dgm:cxn modelId="{52EED011-29B5-4766-8D49-DF4716AED690}" type="presParOf" srcId="{E5176B83-91A4-4E10-B26D-4D42A75C9E12}" destId="{B08334A9-4E1C-44E7-A43E-3CE760CBAA83}" srcOrd="0" destOrd="0" presId="urn:microsoft.com/office/officeart/2005/8/layout/process4"/>
    <dgm:cxn modelId="{AA5F9291-60FF-4E84-9F1B-A26EFF265FCB}" type="presParOf" srcId="{B08334A9-4E1C-44E7-A43E-3CE760CBAA83}" destId="{D014652F-CA0E-43D7-8531-BAB8291F43F0}" srcOrd="0" destOrd="0" presId="urn:microsoft.com/office/officeart/2005/8/layout/process4"/>
    <dgm:cxn modelId="{3947BFEA-D61F-44EE-81DC-D5762E48D9DB}" type="presParOf" srcId="{E5176B83-91A4-4E10-B26D-4D42A75C9E12}" destId="{3377EFB9-E6E7-4171-961A-EF86B12C4B58}" srcOrd="1" destOrd="0" presId="urn:microsoft.com/office/officeart/2005/8/layout/process4"/>
    <dgm:cxn modelId="{FADF9E83-C333-45DE-97E3-236B73F8E608}" type="presParOf" srcId="{E5176B83-91A4-4E10-B26D-4D42A75C9E12}" destId="{E08AEC5C-AFBF-458A-875A-BC050D373822}" srcOrd="2" destOrd="0" presId="urn:microsoft.com/office/officeart/2005/8/layout/process4"/>
    <dgm:cxn modelId="{D674C9C5-493D-4E99-8834-6D0336FA397D}" type="presParOf" srcId="{E08AEC5C-AFBF-458A-875A-BC050D373822}" destId="{DA49159F-E8A0-40CB-B6AA-720BC7F7A666}" srcOrd="0" destOrd="0" presId="urn:microsoft.com/office/officeart/2005/8/layout/process4"/>
    <dgm:cxn modelId="{ED94731F-4B4F-4BE0-8B5B-B246123CB1A9}" type="presParOf" srcId="{E5176B83-91A4-4E10-B26D-4D42A75C9E12}" destId="{912D8844-278D-4AA8-BD2F-90012D05B000}" srcOrd="3" destOrd="0" presId="urn:microsoft.com/office/officeart/2005/8/layout/process4"/>
    <dgm:cxn modelId="{7AD100E9-E7F8-45AD-BEAD-300A6331BD93}" type="presParOf" srcId="{E5176B83-91A4-4E10-B26D-4D42A75C9E12}" destId="{9D41AAFF-2061-422F-BD5A-0F57EE8055C6}" srcOrd="4" destOrd="0" presId="urn:microsoft.com/office/officeart/2005/8/layout/process4"/>
    <dgm:cxn modelId="{7A6C7AD5-F593-422D-80C3-38100A2A83C1}" type="presParOf" srcId="{9D41AAFF-2061-422F-BD5A-0F57EE8055C6}" destId="{8E43B220-E6FB-45FA-8A4F-CBC8C786971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4652F-CA0E-43D7-8531-BAB8291F43F0}">
      <dsp:nvSpPr>
        <dsp:cNvPr id="0" name=""/>
        <dsp:cNvSpPr/>
      </dsp:nvSpPr>
      <dsp:spPr>
        <a:xfrm>
          <a:off x="0" y="2771071"/>
          <a:ext cx="8686800" cy="240865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00"/>
              </a:solidFill>
            </a:rPr>
            <a:t>Qualitative</a:t>
          </a:r>
          <a:r>
            <a:rPr lang="en-US" sz="2000" kern="1200" dirty="0" smtClean="0"/>
            <a:t>:</a:t>
          </a:r>
        </a:p>
        <a:p>
          <a:pPr lvl="0" algn="ctr" defTabSz="1066800">
            <a:lnSpc>
              <a:spcPct val="90000"/>
            </a:lnSpc>
            <a:spcBef>
              <a:spcPct val="0"/>
            </a:spcBef>
            <a:spcAft>
              <a:spcPct val="35000"/>
            </a:spcAft>
          </a:pPr>
          <a:r>
            <a:rPr lang="en-US" sz="1800" kern="1200" dirty="0" smtClean="0"/>
            <a:t>*     Confirmatory focus groups</a:t>
          </a:r>
        </a:p>
        <a:p>
          <a:pPr lvl="0" algn="ctr" defTabSz="1066800">
            <a:lnSpc>
              <a:spcPct val="90000"/>
            </a:lnSpc>
            <a:spcBef>
              <a:spcPct val="0"/>
            </a:spcBef>
            <a:spcAft>
              <a:spcPct val="35000"/>
            </a:spcAft>
          </a:pPr>
          <a:r>
            <a:rPr lang="en-US" sz="1800" kern="1200" dirty="0" smtClean="0"/>
            <a:t>	    	Parents (5) / Young Adults (1)</a:t>
          </a:r>
        </a:p>
        <a:p>
          <a:pPr lvl="0" algn="ctr" defTabSz="1066800">
            <a:lnSpc>
              <a:spcPct val="90000"/>
            </a:lnSpc>
            <a:spcBef>
              <a:spcPct val="0"/>
            </a:spcBef>
            <a:spcAft>
              <a:spcPct val="35000"/>
            </a:spcAft>
          </a:pPr>
          <a:r>
            <a:rPr lang="en-US" sz="1800" kern="1200" dirty="0" smtClean="0"/>
            <a:t>*     Individual Interviews</a:t>
          </a:r>
        </a:p>
        <a:p>
          <a:pPr lvl="0" algn="ctr" defTabSz="1066800">
            <a:lnSpc>
              <a:spcPct val="90000"/>
            </a:lnSpc>
            <a:spcBef>
              <a:spcPct val="0"/>
            </a:spcBef>
            <a:spcAft>
              <a:spcPct val="35000"/>
            </a:spcAft>
          </a:pPr>
          <a:r>
            <a:rPr lang="en-US" sz="1800" kern="1200" dirty="0" smtClean="0"/>
            <a:t>  Staff (11)</a:t>
          </a:r>
        </a:p>
        <a:p>
          <a:pPr lvl="0" algn="ctr" defTabSz="1066800">
            <a:lnSpc>
              <a:spcPct val="90000"/>
            </a:lnSpc>
            <a:spcBef>
              <a:spcPct val="0"/>
            </a:spcBef>
            <a:spcAft>
              <a:spcPct val="35000"/>
            </a:spcAft>
          </a:pPr>
          <a:r>
            <a:rPr lang="en-US" sz="2000" kern="1200" dirty="0" smtClean="0"/>
            <a:t> </a:t>
          </a:r>
          <a:endParaRPr lang="en-US" sz="2000" kern="1200" dirty="0"/>
        </a:p>
      </dsp:txBody>
      <dsp:txXfrm>
        <a:off x="0" y="2771071"/>
        <a:ext cx="8686800" cy="2408652"/>
      </dsp:txXfrm>
    </dsp:sp>
    <dsp:sp modelId="{DA49159F-E8A0-40CB-B6AA-720BC7F7A666}">
      <dsp:nvSpPr>
        <dsp:cNvPr id="0" name=""/>
        <dsp:cNvSpPr/>
      </dsp:nvSpPr>
      <dsp:spPr>
        <a:xfrm rot="10800000">
          <a:off x="0" y="865222"/>
          <a:ext cx="8686800" cy="1938031"/>
        </a:xfrm>
        <a:prstGeom prst="upArrowCallou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endParaRPr lang="en-US" sz="1900" kern="1200" dirty="0" smtClean="0">
            <a:solidFill>
              <a:srgbClr val="FFFF00"/>
            </a:solidFill>
          </a:endParaRPr>
        </a:p>
        <a:p>
          <a:pPr lvl="0" algn="ctr" defTabSz="844550">
            <a:lnSpc>
              <a:spcPct val="90000"/>
            </a:lnSpc>
            <a:spcBef>
              <a:spcPct val="0"/>
            </a:spcBef>
            <a:spcAft>
              <a:spcPct val="35000"/>
            </a:spcAft>
          </a:pPr>
          <a:r>
            <a:rPr lang="en-US" sz="2400" kern="1200" dirty="0" smtClean="0">
              <a:solidFill>
                <a:srgbClr val="FFFF00"/>
              </a:solidFill>
            </a:rPr>
            <a:t>Quantitative</a:t>
          </a:r>
          <a:r>
            <a:rPr lang="en-US" sz="1900" kern="1200" dirty="0" smtClean="0"/>
            <a:t>:</a:t>
          </a:r>
        </a:p>
        <a:p>
          <a:pPr lvl="0" algn="ctr" defTabSz="844550">
            <a:lnSpc>
              <a:spcPct val="90000"/>
            </a:lnSpc>
            <a:spcBef>
              <a:spcPct val="0"/>
            </a:spcBef>
            <a:spcAft>
              <a:spcPct val="35000"/>
            </a:spcAft>
          </a:pPr>
          <a:r>
            <a:rPr lang="en-US" sz="1900" kern="1200" dirty="0" smtClean="0"/>
            <a:t>*    Survey of perceptions of personal and family faith formation</a:t>
          </a:r>
        </a:p>
        <a:p>
          <a:pPr lvl="0" algn="ctr" defTabSz="844550">
            <a:lnSpc>
              <a:spcPct val="90000"/>
            </a:lnSpc>
            <a:spcBef>
              <a:spcPct val="0"/>
            </a:spcBef>
            <a:spcAft>
              <a:spcPct val="35000"/>
            </a:spcAft>
          </a:pPr>
          <a:r>
            <a:rPr lang="en-US" sz="1900" kern="1200" dirty="0" smtClean="0"/>
            <a:t>     School Parents and Family Program Parents</a:t>
          </a:r>
        </a:p>
        <a:p>
          <a:pPr lvl="0" algn="ctr" defTabSz="844550">
            <a:lnSpc>
              <a:spcPct val="90000"/>
            </a:lnSpc>
            <a:spcBef>
              <a:spcPct val="0"/>
            </a:spcBef>
            <a:spcAft>
              <a:spcPct val="35000"/>
            </a:spcAft>
          </a:pPr>
          <a:endParaRPr lang="en-US" sz="800" kern="1200" dirty="0"/>
        </a:p>
      </dsp:txBody>
      <dsp:txXfrm rot="10800000">
        <a:off x="0" y="865222"/>
        <a:ext cx="8686800" cy="1259274"/>
      </dsp:txXfrm>
    </dsp:sp>
    <dsp:sp modelId="{8E43B220-E6FB-45FA-8A4F-CBC8C786971F}">
      <dsp:nvSpPr>
        <dsp:cNvPr id="0" name=""/>
        <dsp:cNvSpPr/>
      </dsp:nvSpPr>
      <dsp:spPr>
        <a:xfrm rot="10800000">
          <a:off x="0" y="1875"/>
          <a:ext cx="8686800" cy="895529"/>
        </a:xfrm>
        <a:prstGeom prst="upArrowCallou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Consecutive Triangulation Mixed Methods </a:t>
          </a:r>
          <a:endParaRPr lang="en-US" sz="2400" kern="1200" dirty="0"/>
        </a:p>
      </dsp:txBody>
      <dsp:txXfrm rot="10800000">
        <a:off x="0" y="1875"/>
        <a:ext cx="8686800" cy="58188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C26D2-649B-4D96-8C3C-93784381BE82}" type="datetimeFigureOut">
              <a:rPr lang="en-US" smtClean="0"/>
              <a:t>10/18/2014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457EC7-A656-4839-A406-8B7838033527}" type="slidenum">
              <a:rPr lang="en-US" smtClean="0"/>
              <a:t>‹#›</a:t>
            </a:fld>
            <a:endParaRPr lang="en-US"/>
          </a:p>
        </p:txBody>
      </p:sp>
    </p:spTree>
    <p:extLst>
      <p:ext uri="{BB962C8B-B14F-4D97-AF65-F5344CB8AC3E}">
        <p14:creationId xmlns:p14="http://schemas.microsoft.com/office/powerpoint/2010/main" val="13762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376996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815136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7907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3354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24218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622022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itchFamily="34" charset="0"/>
                <a:cs typeface="Arial" pitchFamily="34" charset="0"/>
              </a:rPr>
              <a:t>One simple new practice of blessing your children and modeling that and encouraging them to do it at home.</a:t>
            </a:r>
          </a:p>
          <a:p>
            <a:endParaRPr lang="en-US" sz="1600" dirty="0">
              <a:latin typeface="Arial" pitchFamily="34" charset="0"/>
              <a:cs typeface="Arial" pitchFamily="34" charset="0"/>
            </a:endParaRPr>
          </a:p>
          <a:p>
            <a:r>
              <a:rPr lang="en-US" sz="1600" dirty="0">
                <a:latin typeface="Arial" pitchFamily="34" charset="0"/>
                <a:cs typeface="Arial" pitchFamily="34" charset="0"/>
              </a:rPr>
              <a:t>We do this at Baptism and now all intergenerational gatherings.</a:t>
            </a:r>
          </a:p>
          <a:p>
            <a:endParaRPr lang="en-US" sz="1600" dirty="0">
              <a:latin typeface="Arial" pitchFamily="34" charset="0"/>
              <a:cs typeface="Arial" pitchFamily="34" charset="0"/>
            </a:endParaRPr>
          </a:p>
          <a:p>
            <a:r>
              <a:rPr lang="en-US" sz="1600" dirty="0">
                <a:latin typeface="Arial" pitchFamily="34" charset="0"/>
                <a:cs typeface="Arial" pitchFamily="34" charset="0"/>
              </a:rPr>
              <a:t>Cindi Petre. Morgan Smith. </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5962A45-60BA-4055-827D-CEC038B8035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4580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E5AEE-821D-47DB-A5C9-75470C7C001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49719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04837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553660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71373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3788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975717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303555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081233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999702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t>24</a:t>
            </a:fld>
            <a:endParaRPr lang="en-US" dirty="0"/>
          </a:p>
        </p:txBody>
      </p:sp>
    </p:spTree>
    <p:extLst>
      <p:ext uri="{BB962C8B-B14F-4D97-AF65-F5344CB8AC3E}">
        <p14:creationId xmlns:p14="http://schemas.microsoft.com/office/powerpoint/2010/main" val="2079061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25</a:t>
            </a:fld>
            <a:endParaRPr lang="en-US"/>
          </a:p>
        </p:txBody>
      </p:sp>
    </p:spTree>
    <p:extLst>
      <p:ext uri="{BB962C8B-B14F-4D97-AF65-F5344CB8AC3E}">
        <p14:creationId xmlns:p14="http://schemas.microsoft.com/office/powerpoint/2010/main" val="40369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a:t>The Church so simply and eloquently reminds us</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800" b="1" dirty="0"/>
              <a:t>The Church also reminds us the family is in partnership with the faith community in this vocation. </a:t>
            </a:r>
          </a:p>
          <a:p>
            <a:pPr>
              <a:buNone/>
            </a:pPr>
            <a:r>
              <a:rPr lang="en-US" sz="1800" b="1" dirty="0"/>
              <a:t>The faith community is a vehicle for catechesis, integral to the process. Being a believer requires us to come together. This study sought to look at the partnership from the lens of the parent perspective involved in the parish community. </a:t>
            </a:r>
          </a:p>
          <a:p>
            <a:endParaRPr lang="en-US" sz="1800" b="1" dirty="0"/>
          </a:p>
          <a:p>
            <a:pPr>
              <a:buNone/>
            </a:pPr>
            <a:r>
              <a:rPr lang="en-US" sz="1800" i="1" dirty="0"/>
              <a:t>Being a believer requires one to come together with “the community of disciples” and join with “the faith of the Church” (GDC #37)</a:t>
            </a:r>
          </a:p>
          <a:p>
            <a:pPr>
              <a:buNone/>
            </a:pPr>
            <a:r>
              <a:rPr lang="en-US" sz="1800" i="1" dirty="0"/>
              <a:t>GDC Community#158, 253, 254. Family # 226, 255</a:t>
            </a:r>
          </a:p>
          <a:p>
            <a:pPr algn="r">
              <a:buNone/>
            </a:pPr>
            <a:endParaRPr lang="en-US" sz="1100" dirty="0"/>
          </a:p>
          <a:p>
            <a:pPr algn="r">
              <a:buNone/>
            </a:pPr>
            <a:r>
              <a:rPr lang="en-US" sz="1100" dirty="0"/>
              <a:t>  </a:t>
            </a:r>
          </a:p>
          <a:p>
            <a:pPr>
              <a:buNone/>
            </a:pPr>
            <a:endParaRPr lang="en-US"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b="1" dirty="0"/>
              <a:t>Well, the Transmission of the Catholic faith may present more challenges than in previous generations</a:t>
            </a:r>
          </a:p>
          <a:p>
            <a:pPr>
              <a:buNone/>
            </a:pPr>
            <a:r>
              <a:rPr lang="en-US" sz="1800" b="1" dirty="0"/>
              <a:t> </a:t>
            </a:r>
          </a:p>
          <a:p>
            <a:r>
              <a:rPr lang="en-US" sz="1800" b="1" dirty="0"/>
              <a:t>For American Catholics in generations prior to Vatican II (mid-1960’s) formation occurred in centralized ethnically and religiously similar communities where this faith tradition was passed on through the general culture with its homogeneous values and common practices, within experiences in daily life and especially through strong parish churches and parish schools and after-school religious instruction programs. </a:t>
            </a:r>
          </a:p>
          <a:p>
            <a:endParaRPr lang="en-US" sz="1800" b="1" dirty="0"/>
          </a:p>
          <a:p>
            <a:r>
              <a:rPr lang="en-US" sz="1800" b="1" dirty="0"/>
              <a:t>Religious instruction occurring within the larger church community provided a strong dimension of religious formation as well as informal formation taking place in the home. </a:t>
            </a:r>
          </a:p>
          <a:p>
            <a:r>
              <a:rPr lang="en-US" sz="1800" b="1" dirty="0"/>
              <a:t> Bishop </a:t>
            </a:r>
            <a:r>
              <a:rPr lang="en-US" sz="1800" b="1" dirty="0" err="1"/>
              <a:t>Sklba</a:t>
            </a:r>
            <a:r>
              <a:rPr lang="en-US" sz="1800" b="1" dirty="0"/>
              <a:t> ~ learned faith through osmosis</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a:t>To explore the </a:t>
            </a:r>
            <a:r>
              <a:rPr lang="en-US" sz="1800" b="1" u="sng" dirty="0"/>
              <a:t>intersection</a:t>
            </a:r>
            <a:r>
              <a:rPr lang="en-US" sz="1800" b="1" dirty="0"/>
              <a:t> of faith formation- through school and formation programs, through family and through church community to learn more about how faith is, formed, developed and passed on within the context of family and church community and in the present American Catholic culture.</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37779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800" b="1" dirty="0"/>
              <a:t>The picture closely mirrored that of the formation of personal faith in a number of ways. When groups differed, it again followed the pattern such that school parents consistently weighted certain items higher than family program parents.  </a:t>
            </a:r>
          </a:p>
          <a:p>
            <a:r>
              <a:rPr lang="en-US" sz="1800" b="1" dirty="0"/>
              <a:t>Second, </a:t>
            </a:r>
          </a:p>
          <a:p>
            <a:r>
              <a:rPr lang="en-US" sz="1800" b="1" dirty="0"/>
              <a:t>not only did school and family program parents rank order the factors most influential on their family’s faith similarly, many were the same as those perceived to affect their personal faith formation.  This finding was further supported by the analyses of the data which compared parents’ ratings of the factors that influenced their personal to their family’s faith development.  Table 32 reviews, the ranked top factors determined by both school and family program parents as having greatest impact on family faith formation. </a:t>
            </a:r>
          </a:p>
          <a:p>
            <a:endParaRPr lang="en-US"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a:t>Comparison, Y O C. Younger compared to older. Two of the three samples 2 of 3 sample groups rated that item higher.</a:t>
            </a:r>
          </a:p>
          <a:p>
            <a:r>
              <a:rPr lang="en-US" sz="1800" b="1" dirty="0"/>
              <a:t>These are the factors that parents of Y children and O children rated higher.</a:t>
            </a:r>
          </a:p>
          <a:p>
            <a:r>
              <a:rPr lang="en-US" sz="1800" b="1" dirty="0"/>
              <a:t>One exception FP with O and Y children local spiritual leaders higher than parents of Y or O children. (Straddled the fence) remained in between how they perceived the factors, not statistically lower or higher. Parents are pretty good at dividing their attention of different age children. Data was analyzed in a one way between subjects ANOVA.</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a:t>Women and men ranked factors similarly</a:t>
            </a:r>
          </a:p>
          <a:p>
            <a:pPr>
              <a:buNone/>
            </a:pPr>
            <a:endParaRPr lang="en-US" sz="1800" b="1" dirty="0"/>
          </a:p>
          <a:p>
            <a:r>
              <a:rPr lang="en-US" sz="1800" b="1" dirty="0"/>
              <a:t>When they differed women rated factors higher than men (1 – 6 scale)</a:t>
            </a:r>
          </a:p>
          <a:p>
            <a:pPr>
              <a:buNone/>
            </a:pPr>
            <a:endParaRPr lang="en-US" sz="1800" b="1" dirty="0"/>
          </a:p>
          <a:p>
            <a:r>
              <a:rPr lang="en-US" sz="1800" b="1" dirty="0"/>
              <a:t>With one exception men rated their own impact (faith of the father) on family faith development higher than women rated the item Women almost all factors were rated higher by women than men</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lvl="1" defTabSz="914300">
              <a:defRPr/>
            </a:pPr>
            <a:r>
              <a:rPr lang="en-US" sz="1600" u="sng" dirty="0">
                <a:latin typeface="Arial" pitchFamily="34" charset="0"/>
                <a:cs typeface="Arial" pitchFamily="34" charset="0"/>
              </a:rPr>
              <a:t>Constructs: Concepts/ Theories/ Paradigms /Ideas</a:t>
            </a:r>
          </a:p>
          <a:p>
            <a:pPr marL="0" lvl="1" defTabSz="914300">
              <a:defRPr/>
            </a:pPr>
            <a:endParaRPr lang="en-US" sz="1600" u="sng" dirty="0">
              <a:latin typeface="Arial" pitchFamily="34" charset="0"/>
              <a:cs typeface="Arial" pitchFamily="34" charset="0"/>
            </a:endParaRPr>
          </a:p>
          <a:p>
            <a:pPr marL="0" lvl="1" defTabSz="914300">
              <a:defRPr/>
            </a:pPr>
            <a:r>
              <a:rPr lang="en-US" sz="1600" u="sng" dirty="0">
                <a:latin typeface="Arial" pitchFamily="34" charset="0"/>
                <a:cs typeface="Arial" pitchFamily="34" charset="0"/>
              </a:rPr>
              <a:t>Culture</a:t>
            </a:r>
            <a:r>
              <a:rPr lang="en-US" sz="1600" dirty="0">
                <a:latin typeface="Arial" pitchFamily="34" charset="0"/>
                <a:cs typeface="Arial" pitchFamily="34" charset="0"/>
              </a:rPr>
              <a:t> </a:t>
            </a:r>
            <a:r>
              <a:rPr lang="en-US" sz="1600" dirty="0">
                <a:latin typeface="Arial" pitchFamily="34" charset="0"/>
                <a:cs typeface="Arial" pitchFamily="34" charset="0"/>
              </a:rPr>
              <a:t>is the invisible flow of beliefs that gives meaning to what we say and do.</a:t>
            </a:r>
          </a:p>
          <a:p>
            <a:pPr marL="0" lvl="1" defTabSz="914300">
              <a:defRPr/>
            </a:pPr>
            <a:r>
              <a:rPr lang="en-US" sz="1600" dirty="0">
                <a:latin typeface="Arial" pitchFamily="34" charset="0"/>
                <a:cs typeface="Arial" pitchFamily="34" charset="0"/>
              </a:rPr>
              <a:t>“ The web of significance in which we are all suspended.” (Geertz) The shared larger connecting values, beliefs, morals that have endured historically and theologically, mitigated, negotiated and defined local faith community and the larger Church to which it is connected</a:t>
            </a:r>
          </a:p>
          <a:p>
            <a:pPr marL="0" lvl="1" defTabSz="914300">
              <a:defRPr/>
            </a:pPr>
            <a:endParaRPr lang="en-US" sz="1600" dirty="0">
              <a:latin typeface="Arial" pitchFamily="34" charset="0"/>
              <a:cs typeface="Arial" pitchFamily="34" charset="0"/>
            </a:endParaRPr>
          </a:p>
          <a:p>
            <a:pPr marL="0" lvl="1" defTabSz="914300">
              <a:defRPr/>
            </a:pPr>
            <a:r>
              <a:rPr lang="en-US" sz="1600" dirty="0">
                <a:latin typeface="Arial" pitchFamily="34" charset="0"/>
                <a:cs typeface="Arial" pitchFamily="34" charset="0"/>
              </a:rPr>
              <a:t>Climate Formal and informal feelings. Attitudes and feelings that characterize the environment. More transient. Norms. Expectations. Milieu. Overall atmosphere. Friendly? Supportive? Safe? Negative? Positive?</a:t>
            </a:r>
          </a:p>
          <a:p>
            <a:pPr marL="0" lvl="1" defTabSz="914300">
              <a:defRPr/>
            </a:pPr>
            <a:endParaRPr lang="en-US" sz="1600" dirty="0">
              <a:latin typeface="Arial" pitchFamily="34" charset="0"/>
              <a:cs typeface="Arial" pitchFamily="34" charset="0"/>
            </a:endParaRPr>
          </a:p>
          <a:p>
            <a:r>
              <a:rPr lang="en-US" sz="1600" u="sng" dirty="0">
                <a:latin typeface="Arial" pitchFamily="34" charset="0"/>
                <a:cs typeface="Arial" pitchFamily="34" charset="0"/>
              </a:rPr>
              <a:t>Practices</a:t>
            </a:r>
            <a:r>
              <a:rPr lang="en-US" sz="1600" dirty="0">
                <a:latin typeface="Arial" pitchFamily="34" charset="0"/>
                <a:cs typeface="Arial" pitchFamily="34" charset="0"/>
              </a:rPr>
              <a:t>~ refer to actions such as religious ritual, prayer, and serving</a:t>
            </a:r>
          </a:p>
          <a:p>
            <a:pPr lvl="1"/>
            <a:r>
              <a:rPr lang="en-US" sz="1600" dirty="0">
                <a:latin typeface="Arial" pitchFamily="34" charset="0"/>
                <a:cs typeface="Arial" pitchFamily="34" charset="0"/>
              </a:rPr>
              <a:t>patterns of behavior and rituals in the Catholic Christian faith</a:t>
            </a:r>
          </a:p>
          <a:p>
            <a:pPr lvl="1"/>
            <a:r>
              <a:rPr lang="en-US" sz="1600" dirty="0">
                <a:latin typeface="Arial" pitchFamily="34" charset="0"/>
                <a:cs typeface="Arial" pitchFamily="34" charset="0"/>
              </a:rPr>
              <a:t>Faith is not something we believe and then practice. Rather we practice faith and in doing so come to understanding</a:t>
            </a:r>
          </a:p>
          <a:p>
            <a:pPr marL="0" lvl="1" defTabSz="914300">
              <a:defRPr/>
            </a:pPr>
            <a:endParaRPr lang="en-US" sz="1600" dirty="0"/>
          </a:p>
          <a:p>
            <a:endParaRPr lang="en-US" sz="1600"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36</a:t>
            </a:fld>
            <a:endParaRPr lang="en-US"/>
          </a:p>
        </p:txBody>
      </p:sp>
    </p:spTree>
    <p:extLst>
      <p:ext uri="{BB962C8B-B14F-4D97-AF65-F5344CB8AC3E}">
        <p14:creationId xmlns:p14="http://schemas.microsoft.com/office/powerpoint/2010/main" val="1674731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a:t>The impact of a sense of belonging resulting from affiliation of a primary or micro-community, the warm welcoming environment and cultivation of relationships and friendships all relate to the climate that initially and continually connects people to a community of faith. </a:t>
            </a:r>
          </a:p>
          <a:p>
            <a:r>
              <a:rPr lang="en-US" sz="1800" b="1" dirty="0"/>
              <a:t>Practices of faith, especially the significance revealed of regular participation in the ritual worship of the Eucharistic Celebration of the Mass and to some extent all of the Sacraments, reflect the value of encouraging the repetitive practice or worship, prayer as conduits of strengthening faith and allowing faith to mature.</a:t>
            </a:r>
            <a:endParaRPr lang="en-US" sz="18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a:t>Service learning opportunities develop and are offered as an integrated dimension of faith development, the climate becomes more positive and meaningful and the ethos of service is internalized.</a:t>
            </a:r>
          </a:p>
          <a:p>
            <a:r>
              <a:rPr lang="en-US" sz="1600" b="1" dirty="0"/>
              <a:t>At some point climate and practices mature into a culture of something deeper, more profound, more personal, more internal.</a:t>
            </a:r>
            <a:endParaRPr lang="en-US" sz="16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a:t>With the insight provided from the focus groups and staff interviews this seems to point to a key understanding of what motivated families to engage in a faith community and in practices of faith.  It also appeared that parents lacked conscious awareness of these deep desires, hungers, longings and fears.  The Oblate priest, Father Ronald </a:t>
            </a:r>
            <a:r>
              <a:rPr lang="en-US" sz="1600" b="1" dirty="0" err="1"/>
              <a:t>Rohlheiser</a:t>
            </a:r>
            <a:r>
              <a:rPr lang="en-US" sz="1600" b="1" dirty="0"/>
              <a:t>, OMI, discussed this in his book, “The Holy Longing”.  He describes, “… a desire that lies at the center of our lives, the marrow of our bones, and in the deep recesses of the soul” (1999, p. 3).  Naming and analyzing this desire lies at the heart of poetry, art, philosophy, psychology and religion.  We seek peace, the opposite of this restlessness, longing and loneliness that lies at the heart of the human experience and the true force that drives us</a:t>
            </a:r>
            <a:endParaRPr lang="en-US" sz="1600" b="1" dirty="0"/>
          </a:p>
        </p:txBody>
      </p:sp>
      <p:sp>
        <p:nvSpPr>
          <p:cNvPr id="4" name="Slide Number Placeholder 3"/>
          <p:cNvSpPr>
            <a:spLocks noGrp="1"/>
          </p:cNvSpPr>
          <p:nvPr>
            <p:ph type="sldNum" sz="quarter" idx="10"/>
          </p:nvPr>
        </p:nvSpPr>
        <p:spPr/>
        <p:txBody>
          <a:bodyPr/>
          <a:lstStyle/>
          <a:p>
            <a:fld id="{CF363F38-498E-41C2-8D86-0B751C08DB28}"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76068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40</a:t>
            </a:fld>
            <a:endParaRPr lang="en-US"/>
          </a:p>
        </p:txBody>
      </p:sp>
    </p:spTree>
    <p:extLst>
      <p:ext uri="{BB962C8B-B14F-4D97-AF65-F5344CB8AC3E}">
        <p14:creationId xmlns:p14="http://schemas.microsoft.com/office/powerpoint/2010/main" val="23464778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ial" pitchFamily="34" charset="0"/>
                <a:cs typeface="Arial" pitchFamily="34" charset="0"/>
              </a:rPr>
              <a:t>My </a:t>
            </a:r>
            <a:r>
              <a:rPr lang="en-US" sz="1600" dirty="0">
                <a:latin typeface="Arial" pitchFamily="34" charset="0"/>
                <a:cs typeface="Arial" pitchFamily="34" charset="0"/>
              </a:rPr>
              <a:t>friend </a:t>
            </a:r>
            <a:r>
              <a:rPr lang="en-US" sz="1600" dirty="0">
                <a:latin typeface="Arial" pitchFamily="34" charset="0"/>
                <a:cs typeface="Arial" pitchFamily="34" charset="0"/>
              </a:rPr>
              <a:t>said to me:</a:t>
            </a:r>
          </a:p>
          <a:p>
            <a:r>
              <a:rPr lang="en-US" sz="1600" dirty="0">
                <a:latin typeface="Arial" pitchFamily="34" charset="0"/>
                <a:cs typeface="Arial" pitchFamily="34" charset="0"/>
              </a:rPr>
              <a:t> What I learn from this is we need to be intentional about what we want our children to learn about God, and intentional in ways they will connect to God. We should not expect our children to come to faith through osmosis. Example not osmosis.</a:t>
            </a:r>
          </a:p>
          <a:p>
            <a:endParaRPr lang="en-US" sz="1600" dirty="0">
              <a:latin typeface="Arial" pitchFamily="34" charset="0"/>
              <a:cs typeface="Arial" pitchFamily="34" charset="0"/>
            </a:endParaRPr>
          </a:p>
          <a:p>
            <a:r>
              <a:rPr lang="en-US" sz="1600" dirty="0">
                <a:latin typeface="Arial" pitchFamily="34" charset="0"/>
                <a:cs typeface="Arial" pitchFamily="34" charset="0"/>
              </a:rPr>
              <a:t>Don’t underestimate the importance of simple participating in Mass on a regular basis.</a:t>
            </a:r>
          </a:p>
          <a:p>
            <a:endParaRPr lang="en-US" sz="1600" dirty="0">
              <a:latin typeface="Arial" pitchFamily="34" charset="0"/>
              <a:cs typeface="Arial" pitchFamily="34" charset="0"/>
            </a:endParaRPr>
          </a:p>
          <a:p>
            <a:endParaRPr lang="en-US" sz="1600" dirty="0">
              <a:latin typeface="Arial" pitchFamily="34" charset="0"/>
              <a:cs typeface="Arial" pitchFamily="34" charset="0"/>
            </a:endParaRPr>
          </a:p>
          <a:p>
            <a:r>
              <a:rPr lang="en-US" sz="1600" dirty="0">
                <a:latin typeface="Arial" pitchFamily="34" charset="0"/>
                <a:cs typeface="Arial" pitchFamily="34" charset="0"/>
              </a:rPr>
              <a:t>He said as a Mom or Dad no one told him this is significant. This is important. </a:t>
            </a:r>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363F38-498E-41C2-8D86-0B751C08DB28}" type="slidenum">
              <a:rPr lang="en-US" smtClean="0"/>
              <a:pPr/>
              <a:t>41</a:t>
            </a:fld>
            <a:endParaRPr lang="en-US" dirty="0"/>
          </a:p>
        </p:txBody>
      </p:sp>
    </p:spTree>
    <p:extLst>
      <p:ext uri="{BB962C8B-B14F-4D97-AF65-F5344CB8AC3E}">
        <p14:creationId xmlns:p14="http://schemas.microsoft.com/office/powerpoint/2010/main" val="3764813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Climate refers to how people perceive the general environment of the congregation and it leaders, how people understand how they “fit” in the community, and how they feel when they are interacting with the community. Climate is a critical factor in producing a positive outcome in intergenerational faith formation. </a:t>
            </a:r>
          </a:p>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pPr/>
              <a:t>42</a:t>
            </a:fld>
            <a:endParaRPr lang="en-US" dirty="0"/>
          </a:p>
        </p:txBody>
      </p:sp>
    </p:spTree>
    <p:extLst>
      <p:ext uri="{BB962C8B-B14F-4D97-AF65-F5344CB8AC3E}">
        <p14:creationId xmlns:p14="http://schemas.microsoft.com/office/powerpoint/2010/main" val="1348098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8F5FB-45F2-4FF4-A723-C6E1AF1B2AEE}" type="slidenum">
              <a:rPr lang="en-US" smtClean="0"/>
              <a:pPr/>
              <a:t>43</a:t>
            </a:fld>
            <a:endParaRPr lang="en-US" dirty="0"/>
          </a:p>
        </p:txBody>
      </p:sp>
    </p:spTree>
    <p:extLst>
      <p:ext uri="{BB962C8B-B14F-4D97-AF65-F5344CB8AC3E}">
        <p14:creationId xmlns:p14="http://schemas.microsoft.com/office/powerpoint/2010/main" val="18228237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600" dirty="0">
                <a:latin typeface="Arial" pitchFamily="34" charset="0"/>
                <a:cs typeface="Arial" pitchFamily="34" charset="0"/>
              </a:rPr>
              <a:t>Feeling welcome, known, cared about in your family and in a faith community a part of something bigger than themselves: </a:t>
            </a:r>
          </a:p>
          <a:p>
            <a:pPr algn="ctr"/>
            <a:r>
              <a:rPr lang="en-US" sz="1600" dirty="0">
                <a:latin typeface="Arial" pitchFamily="34" charset="0"/>
                <a:cs typeface="Arial" pitchFamily="34" charset="0"/>
              </a:rPr>
              <a:t>Family Program</a:t>
            </a:r>
          </a:p>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363F38-498E-41C2-8D86-0B751C08DB28}" type="slidenum">
              <a:rPr lang="en-US" smtClean="0"/>
              <a:pPr/>
              <a:t>44</a:t>
            </a:fld>
            <a:endParaRPr lang="en-US" dirty="0"/>
          </a:p>
        </p:txBody>
      </p:sp>
    </p:spTree>
    <p:extLst>
      <p:ext uri="{BB962C8B-B14F-4D97-AF65-F5344CB8AC3E}">
        <p14:creationId xmlns:p14="http://schemas.microsoft.com/office/powerpoint/2010/main" val="35128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Arabic Typesetting" pitchFamily="66" charset="-78"/>
                <a:cs typeface="Arabic Typesetting" pitchFamily="66" charset="-78"/>
              </a:rPr>
              <a:t>Spirituality is not optional. Every person is created with that dimension. It is either life-giving or destructive. </a:t>
            </a:r>
          </a:p>
          <a:p>
            <a:endParaRPr lang="en-US" sz="1600" dirty="0">
              <a:latin typeface="Arabic Typesetting" pitchFamily="66" charset="-78"/>
              <a:cs typeface="Arabic Typesetting" pitchFamily="66" charset="-78"/>
            </a:endParaRPr>
          </a:p>
          <a:p>
            <a:pPr eaLnBrk="1" hangingPunct="1">
              <a:defRPr/>
            </a:pPr>
            <a:r>
              <a:rPr lang="en-US" sz="1600" dirty="0">
                <a:latin typeface="Arabic Typesetting" pitchFamily="66" charset="-78"/>
                <a:cs typeface="Arabic Typesetting" pitchFamily="66" charset="-78"/>
              </a:rPr>
              <a:t>It is not about rationally picking certain spiritual activities, certain prayers, rituals, books… good as all that might be…</a:t>
            </a:r>
          </a:p>
          <a:p>
            <a:pPr eaLnBrk="1" hangingPunct="1">
              <a:defRPr/>
            </a:pPr>
            <a:endParaRPr lang="en-US" sz="1600" dirty="0">
              <a:latin typeface="Arabic Typesetting" pitchFamily="66" charset="-78"/>
              <a:cs typeface="Arabic Typesetting" pitchFamily="66" charset="-78"/>
            </a:endParaRPr>
          </a:p>
          <a:p>
            <a:pPr eaLnBrk="1" hangingPunct="1">
              <a:defRPr/>
            </a:pPr>
            <a:r>
              <a:rPr lang="en-US" sz="1600" dirty="0">
                <a:latin typeface="Arabic Typesetting" pitchFamily="66" charset="-78"/>
                <a:cs typeface="Arabic Typesetting" pitchFamily="66" charset="-78"/>
              </a:rPr>
              <a:t>It is what we do with the </a:t>
            </a:r>
            <a:r>
              <a:rPr lang="en-US" sz="1600" i="1" dirty="0">
                <a:latin typeface="Arabic Typesetting" pitchFamily="66" charset="-78"/>
                <a:cs typeface="Arabic Typesetting" pitchFamily="66" charset="-78"/>
              </a:rPr>
              <a:t>great desire of our heart </a:t>
            </a:r>
            <a:r>
              <a:rPr lang="en-US" sz="1600" dirty="0">
                <a:latin typeface="Arabic Typesetting" pitchFamily="66" charset="-78"/>
                <a:cs typeface="Arabic Typesetting" pitchFamily="66" charset="-78"/>
              </a:rPr>
              <a:t>and the </a:t>
            </a:r>
            <a:r>
              <a:rPr lang="en-US" sz="1600" i="1" dirty="0">
                <a:latin typeface="Arabic Typesetting" pitchFamily="66" charset="-78"/>
                <a:cs typeface="Arabic Typesetting" pitchFamily="66" charset="-78"/>
              </a:rPr>
              <a:t>habits</a:t>
            </a:r>
            <a:r>
              <a:rPr lang="en-US" sz="1600" dirty="0">
                <a:latin typeface="Arabic Typesetting" pitchFamily="66" charset="-78"/>
                <a:cs typeface="Arabic Typesetting" pitchFamily="66" charset="-78"/>
              </a:rPr>
              <a:t> and </a:t>
            </a:r>
            <a:r>
              <a:rPr lang="en-US" sz="1600" i="1" dirty="0">
                <a:latin typeface="Arabic Typesetting" pitchFamily="66" charset="-78"/>
                <a:cs typeface="Arabic Typesetting" pitchFamily="66" charset="-78"/>
              </a:rPr>
              <a:t>disciplines</a:t>
            </a:r>
            <a:r>
              <a:rPr lang="en-US" sz="1600" dirty="0">
                <a:latin typeface="Arabic Typesetting" pitchFamily="66" charset="-78"/>
                <a:cs typeface="Arabic Typesetting" pitchFamily="66" charset="-78"/>
              </a:rPr>
              <a:t> we use to shape that desire that forms our basic spirituality.</a:t>
            </a:r>
          </a:p>
          <a:p>
            <a:pPr eaLnBrk="1" hangingPunct="1">
              <a:defRPr/>
            </a:pPr>
            <a:endParaRPr lang="en-US" sz="1600" dirty="0">
              <a:latin typeface="Arabic Typesetting" pitchFamily="66" charset="-78"/>
              <a:cs typeface="Arabic Typesetting" pitchFamily="66" charset="-78"/>
            </a:endParaRPr>
          </a:p>
          <a:p>
            <a:pPr eaLnBrk="1" hangingPunct="1">
              <a:defRPr/>
            </a:pPr>
            <a:r>
              <a:rPr lang="en-US" sz="1600" dirty="0">
                <a:latin typeface="Arabic Typesetting" pitchFamily="66" charset="-78"/>
                <a:cs typeface="Arabic Typesetting" pitchFamily="66" charset="-78"/>
              </a:rPr>
              <a:t>In nurturing a families faith development we help to raise their awareness of the inner drive for meaning in their busy lives</a:t>
            </a:r>
          </a:p>
          <a:p>
            <a:pPr defTabSz="897301">
              <a:defRPr/>
            </a:pPr>
            <a:r>
              <a:rPr lang="en-US" sz="1600" dirty="0">
                <a:solidFill>
                  <a:schemeClr val="tx2"/>
                </a:solidFill>
                <a:latin typeface="Arabic Typesetting" pitchFamily="66" charset="-78"/>
                <a:cs typeface="Arabic Typesetting" pitchFamily="66" charset="-78"/>
              </a:rPr>
              <a:t>Spirituality is awareness of God’s Presence in all aspects of one’s life…to be aware of God’s Presence in all things the joys and sorrows. As Carl Jung said, “Bidden or not God is present”</a:t>
            </a:r>
            <a:endParaRPr lang="en-US" sz="1600" dirty="0">
              <a:latin typeface="Arabic Typesetting" pitchFamily="66" charset="-78"/>
              <a:cs typeface="Arabic Typesetting" pitchFamily="66" charset="-78"/>
            </a:endParaRPr>
          </a:p>
          <a:p>
            <a:pPr eaLnBrk="1" hangingPunct="1">
              <a:defRPr/>
            </a:pPr>
            <a:endParaRPr lang="en-US" dirty="0"/>
          </a:p>
        </p:txBody>
      </p:sp>
      <p:sp>
        <p:nvSpPr>
          <p:cNvPr id="4" name="Slide Number Placeholder 3"/>
          <p:cNvSpPr>
            <a:spLocks noGrp="1"/>
          </p:cNvSpPr>
          <p:nvPr>
            <p:ph type="sldNum" sz="quarter" idx="10"/>
          </p:nvPr>
        </p:nvSpPr>
        <p:spPr/>
        <p:txBody>
          <a:bodyPr/>
          <a:lstStyle/>
          <a:p>
            <a:fld id="{B5962A45-60BA-4055-827D-CEC038B80356}" type="slidenum">
              <a:rPr lang="en-US" smtClean="0"/>
              <a:pPr/>
              <a:t>45</a:t>
            </a:fld>
            <a:endParaRPr lang="en-US"/>
          </a:p>
        </p:txBody>
      </p:sp>
    </p:spTree>
    <p:extLst>
      <p:ext uri="{BB962C8B-B14F-4D97-AF65-F5344CB8AC3E}">
        <p14:creationId xmlns:p14="http://schemas.microsoft.com/office/powerpoint/2010/main" val="4197186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46</a:t>
            </a:fld>
            <a:endParaRPr lang="en-US"/>
          </a:p>
        </p:txBody>
      </p:sp>
    </p:spTree>
    <p:extLst>
      <p:ext uri="{BB962C8B-B14F-4D97-AF65-F5344CB8AC3E}">
        <p14:creationId xmlns:p14="http://schemas.microsoft.com/office/powerpoint/2010/main" val="1929989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47</a:t>
            </a:fld>
            <a:endParaRPr lang="en-US"/>
          </a:p>
        </p:txBody>
      </p:sp>
    </p:spTree>
    <p:extLst>
      <p:ext uri="{BB962C8B-B14F-4D97-AF65-F5344CB8AC3E}">
        <p14:creationId xmlns:p14="http://schemas.microsoft.com/office/powerpoint/2010/main" val="3379888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48</a:t>
            </a:fld>
            <a:endParaRPr lang="en-US"/>
          </a:p>
        </p:txBody>
      </p:sp>
    </p:spTree>
    <p:extLst>
      <p:ext uri="{BB962C8B-B14F-4D97-AF65-F5344CB8AC3E}">
        <p14:creationId xmlns:p14="http://schemas.microsoft.com/office/powerpoint/2010/main" val="34171909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49</a:t>
            </a:fld>
            <a:endParaRPr lang="en-US"/>
          </a:p>
        </p:txBody>
      </p:sp>
    </p:spTree>
    <p:extLst>
      <p:ext uri="{BB962C8B-B14F-4D97-AF65-F5344CB8AC3E}">
        <p14:creationId xmlns:p14="http://schemas.microsoft.com/office/powerpoint/2010/main" val="81765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91763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50</a:t>
            </a:fld>
            <a:endParaRPr lang="en-US"/>
          </a:p>
        </p:txBody>
      </p:sp>
    </p:spTree>
    <p:extLst>
      <p:ext uri="{BB962C8B-B14F-4D97-AF65-F5344CB8AC3E}">
        <p14:creationId xmlns:p14="http://schemas.microsoft.com/office/powerpoint/2010/main" val="1826621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51</a:t>
            </a:fld>
            <a:endParaRPr lang="en-US"/>
          </a:p>
        </p:txBody>
      </p:sp>
    </p:spTree>
    <p:extLst>
      <p:ext uri="{BB962C8B-B14F-4D97-AF65-F5344CB8AC3E}">
        <p14:creationId xmlns:p14="http://schemas.microsoft.com/office/powerpoint/2010/main" val="31384601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52</a:t>
            </a:fld>
            <a:endParaRPr lang="en-US"/>
          </a:p>
        </p:txBody>
      </p:sp>
    </p:spTree>
    <p:extLst>
      <p:ext uri="{BB962C8B-B14F-4D97-AF65-F5344CB8AC3E}">
        <p14:creationId xmlns:p14="http://schemas.microsoft.com/office/powerpoint/2010/main" val="3548736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Arial" pitchFamily="34" charset="0"/>
                <a:cs typeface="Arial" pitchFamily="34" charset="0"/>
              </a:rPr>
              <a:t>Service learning opportunities develop and are offered as an integrated dimension of faith development, the climate becomes more positive and meaningful and the ethos of service is internalized.</a:t>
            </a:r>
            <a:endParaRPr lang="en-US" sz="1600" dirty="0">
              <a:latin typeface="Arial" pitchFamily="34" charset="0"/>
              <a:cs typeface="Arial" pitchFamily="34" charset="0"/>
            </a:endParaRPr>
          </a:p>
          <a:p>
            <a:endParaRPr lang="en-US" sz="16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F363F38-498E-41C2-8D86-0B751C08DB28}" type="slidenum">
              <a:rPr lang="en-US" smtClean="0"/>
              <a:pPr/>
              <a:t>53</a:t>
            </a:fld>
            <a:endParaRPr lang="en-US" dirty="0"/>
          </a:p>
        </p:txBody>
      </p:sp>
    </p:spTree>
    <p:extLst>
      <p:ext uri="{BB962C8B-B14F-4D97-AF65-F5344CB8AC3E}">
        <p14:creationId xmlns:p14="http://schemas.microsoft.com/office/powerpoint/2010/main" val="30372805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1B7A14-3794-4225-B8E1-6346A967411B}" type="slidenum">
              <a:rPr lang="en-US" smtClean="0"/>
              <a:t>54</a:t>
            </a:fld>
            <a:endParaRPr lang="en-US"/>
          </a:p>
        </p:txBody>
      </p:sp>
    </p:spTree>
    <p:extLst>
      <p:ext uri="{BB962C8B-B14F-4D97-AF65-F5344CB8AC3E}">
        <p14:creationId xmlns:p14="http://schemas.microsoft.com/office/powerpoint/2010/main" val="34161708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t>55</a:t>
            </a:fld>
            <a:endParaRPr lang="en-US" dirty="0"/>
          </a:p>
        </p:txBody>
      </p:sp>
    </p:spTree>
    <p:extLst>
      <p:ext uri="{BB962C8B-B14F-4D97-AF65-F5344CB8AC3E}">
        <p14:creationId xmlns:p14="http://schemas.microsoft.com/office/powerpoint/2010/main" val="19809452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t>56</a:t>
            </a:fld>
            <a:endParaRPr lang="en-US" dirty="0"/>
          </a:p>
        </p:txBody>
      </p:sp>
    </p:spTree>
    <p:extLst>
      <p:ext uri="{BB962C8B-B14F-4D97-AF65-F5344CB8AC3E}">
        <p14:creationId xmlns:p14="http://schemas.microsoft.com/office/powerpoint/2010/main" val="2707899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B7A14-3794-4225-B8E1-6346A967411B}" type="slidenum">
              <a:rPr lang="en-US" smtClean="0"/>
              <a:t>57</a:t>
            </a:fld>
            <a:endParaRPr lang="en-US" dirty="0"/>
          </a:p>
        </p:txBody>
      </p:sp>
    </p:spTree>
    <p:extLst>
      <p:ext uri="{BB962C8B-B14F-4D97-AF65-F5344CB8AC3E}">
        <p14:creationId xmlns:p14="http://schemas.microsoft.com/office/powerpoint/2010/main" val="134923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86810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5258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2637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58F5FB-45F2-4FF4-A723-C6E1AF1B2AE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555094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FCFCB1D3-813B-498D-9840-F86CCD4A2E2B}" type="datetimeFigureOut">
              <a:rPr lang="en-US" smtClean="0"/>
              <a:pPr/>
              <a:t>10/18/2014</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C00CD9DE-3035-43B5-8E17-F92E0ACBA5B6}" type="slidenum">
              <a:rPr lang="en-US" smtClean="0">
                <a:solidFill>
                  <a:srgbClr val="94C600"/>
                </a:solidFill>
              </a:rPr>
              <a:pPr/>
              <a:t>‹#›</a:t>
            </a:fld>
            <a:endParaRPr lang="en-US">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63667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1351063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88893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1820432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1465823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C00CD9DE-3035-43B5-8E17-F92E0ACBA5B6}"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250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78998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42508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3192142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7" name="Slide Number Placeholder 6"/>
          <p:cNvSpPr>
            <a:spLocks noGrp="1"/>
          </p:cNvSpPr>
          <p:nvPr>
            <p:ph type="sldNum" sz="quarter" idx="12"/>
          </p:nvPr>
        </p:nvSpPr>
        <p:spPr/>
        <p:txBody>
          <a:bodyPr/>
          <a:lstStyle/>
          <a:p>
            <a:fld id="{C00CD9DE-3035-43B5-8E17-F92E0ACBA5B6}"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6322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FCB1D3-813B-498D-9840-F86CCD4A2E2B}" type="datetimeFigureOut">
              <a:rPr lang="en-US" smtClean="0"/>
              <a:pPr/>
              <a:t>10/18/2014</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C00CD9DE-3035-43B5-8E17-F92E0ACBA5B6}" type="slidenum">
              <a:rPr lang="en-US" smtClean="0"/>
              <a:pPr/>
              <a:t>‹#›</a:t>
            </a:fld>
            <a:endParaRPr lang="en-US"/>
          </a:p>
        </p:txBody>
      </p:sp>
    </p:spTree>
    <p:extLst>
      <p:ext uri="{BB962C8B-B14F-4D97-AF65-F5344CB8AC3E}">
        <p14:creationId xmlns:p14="http://schemas.microsoft.com/office/powerpoint/2010/main" val="406496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FCFCB1D3-813B-498D-9840-F86CCD4A2E2B}" type="datetimeFigureOut">
              <a:rPr lang="en-US" smtClean="0"/>
              <a:pPr/>
              <a:t>10/18/2014</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C00CD9DE-3035-43B5-8E17-F92E0ACBA5B6}" type="slidenum">
              <a:rPr lang="en-US" smtClean="0"/>
              <a:pPr/>
              <a:t>‹#›</a:t>
            </a:fld>
            <a:endParaRPr lang="en-US"/>
          </a:p>
        </p:txBody>
      </p:sp>
    </p:spTree>
    <p:extLst>
      <p:ext uri="{BB962C8B-B14F-4D97-AF65-F5344CB8AC3E}">
        <p14:creationId xmlns:p14="http://schemas.microsoft.com/office/powerpoint/2010/main" val="1338378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4400" y="762000"/>
            <a:ext cx="3733800" cy="502920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The Future of Intergenerational Christian </a:t>
            </a:r>
            <a:r>
              <a:rPr lang="en-US" dirty="0" smtClean="0"/>
              <a:t>Formation:</a:t>
            </a:r>
            <a:br>
              <a:rPr lang="en-US" dirty="0" smtClean="0"/>
            </a:br>
            <a:r>
              <a:rPr lang="en-US" i="1" dirty="0" smtClean="0"/>
              <a:t>A National Symposium</a:t>
            </a:r>
            <a:r>
              <a:rPr lang="en-US" dirty="0" smtClean="0"/>
              <a:t/>
            </a:r>
            <a:br>
              <a:rPr lang="en-US" dirty="0" smtClean="0"/>
            </a:br>
            <a:r>
              <a:rPr lang="en-US" dirty="0" smtClean="0"/>
              <a:t> </a:t>
            </a:r>
            <a:endParaRPr lang="en-US" sz="2200" dirty="0"/>
          </a:p>
        </p:txBody>
      </p:sp>
      <p:sp>
        <p:nvSpPr>
          <p:cNvPr id="3" name="Subtitle 2"/>
          <p:cNvSpPr>
            <a:spLocks noGrp="1"/>
          </p:cNvSpPr>
          <p:nvPr>
            <p:ph type="subTitle" idx="1"/>
          </p:nvPr>
        </p:nvSpPr>
        <p:spPr>
          <a:xfrm>
            <a:off x="4724400" y="5257800"/>
            <a:ext cx="3309803" cy="652509"/>
          </a:xfrm>
        </p:spPr>
        <p:txBody>
          <a:bodyPr>
            <a:normAutofit fontScale="92500" lnSpcReduction="10000"/>
          </a:bodyPr>
          <a:lstStyle/>
          <a:p>
            <a:r>
              <a:rPr lang="en-US" dirty="0" smtClean="0"/>
              <a:t> </a:t>
            </a:r>
          </a:p>
          <a:p>
            <a:pPr algn="ctr"/>
            <a:r>
              <a:rPr lang="en-US" dirty="0" smtClean="0"/>
              <a:t>Kathie Amidei  </a:t>
            </a:r>
            <a:endParaRPr lang="en-US" dirty="0"/>
          </a:p>
        </p:txBody>
      </p:sp>
    </p:spTree>
    <p:extLst>
      <p:ext uri="{BB962C8B-B14F-4D97-AF65-F5344CB8AC3E}">
        <p14:creationId xmlns:p14="http://schemas.microsoft.com/office/powerpoint/2010/main" val="3712737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5" descr="C:\Users\kathie\Documents\Family Program Book\Book Photos\Liturgcal Year\Lit Year Foam wedge gir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682524" y="89038"/>
            <a:ext cx="3280172" cy="4373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kathie\Documents\Family Program Book\Book Photos\Liturgcal Year\Liturgical year Tee Shirt Kid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4564317"/>
            <a:ext cx="2743994" cy="20581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9928" y="1066800"/>
            <a:ext cx="4514377" cy="584775"/>
          </a:xfrm>
          <a:prstGeom prst="rect">
            <a:avLst/>
          </a:prstGeom>
        </p:spPr>
        <p:txBody>
          <a:bodyPr wrap="none">
            <a:spAutoFit/>
          </a:bodyPr>
          <a:lstStyle/>
          <a:p>
            <a:pPr marL="114300"/>
            <a:r>
              <a:rPr lang="en-US" sz="2800" b="1" dirty="0">
                <a:solidFill>
                  <a:prstClr val="black"/>
                </a:solidFill>
                <a:latin typeface="Andalus" pitchFamily="2" charset="-78"/>
                <a:cs typeface="Andalus" pitchFamily="2" charset="-78"/>
              </a:rPr>
              <a:t>3) </a:t>
            </a:r>
            <a:r>
              <a:rPr lang="en-US" sz="3200" b="1" dirty="0">
                <a:solidFill>
                  <a:prstClr val="black"/>
                </a:solidFill>
                <a:latin typeface="Andalus" pitchFamily="2" charset="-78"/>
                <a:cs typeface="Andalus" pitchFamily="2" charset="-78"/>
              </a:rPr>
              <a:t>Family Activity Session</a:t>
            </a:r>
          </a:p>
        </p:txBody>
      </p:sp>
      <p:pic>
        <p:nvPicPr>
          <p:cNvPr id="9" name="Picture 2" descr="C:\Users\kathie\Documents\Family Program Book\Book Photos\Liturgcal Year\Lit Year Mom Son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460" y="2275820"/>
            <a:ext cx="3394988" cy="254640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kathie\Documents\Family Program Book\Book Photos\Liturgcal Year\Lit Year Jon Adven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800" y="4038600"/>
            <a:ext cx="3186329" cy="237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549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52284" y="457200"/>
            <a:ext cx="4312980" cy="523220"/>
          </a:xfrm>
          <a:prstGeom prst="rect">
            <a:avLst/>
          </a:prstGeom>
        </p:spPr>
        <p:txBody>
          <a:bodyPr wrap="square">
            <a:spAutoFit/>
          </a:bodyPr>
          <a:lstStyle/>
          <a:p>
            <a:pPr marL="114300"/>
            <a:r>
              <a:rPr lang="en-US" sz="2800" b="1" dirty="0">
                <a:solidFill>
                  <a:prstClr val="black"/>
                </a:solidFill>
                <a:latin typeface="Andalus" pitchFamily="2" charset="-78"/>
                <a:cs typeface="Andalus" pitchFamily="2" charset="-78"/>
              </a:rPr>
              <a:t>3) Family Activity Session</a:t>
            </a:r>
          </a:p>
        </p:txBody>
      </p:sp>
      <p:pic>
        <p:nvPicPr>
          <p:cNvPr id="6146" name="Picture 2" descr="C:\Users\kathie\Documents\Family Program Book\Book Photos\Footsteps\Footsteps Tr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7890" y="3962400"/>
            <a:ext cx="2922271" cy="266396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kathie\Documents\Family Program Book\Book Photos\Footsteps\Footsteps Atta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284" y="1447800"/>
            <a:ext cx="3494506" cy="5045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kathie\Documents\Family Program Book\Book Photos\Footsteps\Footsteps Let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802" y="685800"/>
            <a:ext cx="4158586"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9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170" name="Picture 2" descr="C:\Users\kathie\Documents\Family Program Book\Book Photos\Live Commit Serve\Brett Favre Jesus 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048000"/>
            <a:ext cx="4126964" cy="30952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762000"/>
            <a:ext cx="5083443" cy="1200329"/>
          </a:xfrm>
          <a:prstGeom prst="rect">
            <a:avLst/>
          </a:prstGeom>
        </p:spPr>
        <p:txBody>
          <a:bodyPr wrap="none">
            <a:spAutoFit/>
          </a:bodyPr>
          <a:lstStyle/>
          <a:p>
            <a:pPr marL="114300"/>
            <a:endParaRPr lang="en-US" sz="3600" b="1" dirty="0">
              <a:solidFill>
                <a:prstClr val="black"/>
              </a:solidFill>
              <a:latin typeface="Andalus" pitchFamily="2" charset="-78"/>
              <a:cs typeface="Andalus" pitchFamily="2" charset="-78"/>
            </a:endParaRPr>
          </a:p>
          <a:p>
            <a:pPr marL="114300"/>
            <a:r>
              <a:rPr lang="en-US" sz="3600" b="1" dirty="0">
                <a:solidFill>
                  <a:prstClr val="black"/>
                </a:solidFill>
                <a:latin typeface="Andalus" pitchFamily="2" charset="-78"/>
                <a:cs typeface="Andalus" pitchFamily="2" charset="-78"/>
              </a:rPr>
              <a:t>3</a:t>
            </a:r>
            <a:r>
              <a:rPr lang="en-US" sz="3600" b="1" dirty="0">
                <a:solidFill>
                  <a:prstClr val="black"/>
                </a:solidFill>
                <a:latin typeface="Andalus" pitchFamily="2" charset="-78"/>
                <a:cs typeface="Andalus" pitchFamily="2" charset="-78"/>
              </a:rPr>
              <a:t>) Family Activity Session</a:t>
            </a:r>
          </a:p>
        </p:txBody>
      </p:sp>
      <p:pic>
        <p:nvPicPr>
          <p:cNvPr id="7171" name="Picture 3" descr="C:\Users\kathie\Documents\Family Program Book\Book Photos\Live Commit Serve\Live Commit Serve Bann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2133600"/>
            <a:ext cx="4140558" cy="3626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92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CF\CF Photos\2012 Family Program photos and more\DSCN657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CF\CF Photos\Family Program '06\Three Kings Coming Throug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65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762000"/>
            <a:ext cx="8229600" cy="5364163"/>
          </a:xfrm>
        </p:spPr>
        <p:txBody>
          <a:bodyPr/>
          <a:lstStyle/>
          <a:p>
            <a:pPr marL="114300" indent="0">
              <a:buNone/>
            </a:pPr>
            <a:r>
              <a:rPr lang="en-US" sz="2800" b="1" dirty="0" smtClean="0">
                <a:latin typeface="Andalus" pitchFamily="2" charset="-78"/>
                <a:cs typeface="Andalus" pitchFamily="2" charset="-78"/>
              </a:rPr>
              <a:t>4) Community/Family Prayer</a:t>
            </a:r>
          </a:p>
          <a:p>
            <a:endParaRPr lang="en-US" dirty="0"/>
          </a:p>
        </p:txBody>
      </p:sp>
      <p:pic>
        <p:nvPicPr>
          <p:cNvPr id="8194" name="Picture 2" descr="C:\Users\kathie\Documents\Family Program Book\Book Photos\Candle Matt 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34" y="2819400"/>
            <a:ext cx="4884763" cy="36638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372" y="1447801"/>
            <a:ext cx="3519752" cy="2639814"/>
          </a:xfrm>
          <a:prstGeom prst="rect">
            <a:avLst/>
          </a:prstGeom>
        </p:spPr>
      </p:pic>
    </p:spTree>
    <p:extLst>
      <p:ext uri="{BB962C8B-B14F-4D97-AF65-F5344CB8AC3E}">
        <p14:creationId xmlns:p14="http://schemas.microsoft.com/office/powerpoint/2010/main" val="79882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1066800"/>
            <a:ext cx="6248400" cy="4686300"/>
          </a:xfrm>
          <a:prstGeom prst="rect">
            <a:avLst/>
          </a:prstGeom>
        </p:spPr>
      </p:pic>
    </p:spTree>
    <p:extLst>
      <p:ext uri="{BB962C8B-B14F-4D97-AF65-F5344CB8AC3E}">
        <p14:creationId xmlns:p14="http://schemas.microsoft.com/office/powerpoint/2010/main" val="353078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WINDOWS\Desktop\Images\St Anthony's\Family Program Seminar\wreat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762000"/>
            <a:ext cx="4800600" cy="57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311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0"/>
            <a:ext cx="7024744" cy="1676400"/>
          </a:xfrm>
        </p:spPr>
        <p:txBody>
          <a:bodyPr/>
          <a:lstStyle/>
          <a:p>
            <a:r>
              <a:rPr lang="en-US" dirty="0" smtClean="0"/>
              <a:t>La Petite Model</a:t>
            </a:r>
            <a:endParaRPr lang="en-US" dirty="0"/>
          </a:p>
        </p:txBody>
      </p:sp>
      <p:sp>
        <p:nvSpPr>
          <p:cNvPr id="3" name="Content Placeholder 2"/>
          <p:cNvSpPr>
            <a:spLocks noGrp="1"/>
          </p:cNvSpPr>
          <p:nvPr>
            <p:ph idx="1"/>
          </p:nvPr>
        </p:nvSpPr>
        <p:spPr>
          <a:xfrm>
            <a:off x="1043492" y="1752600"/>
            <a:ext cx="6777317" cy="4080029"/>
          </a:xfrm>
        </p:spPr>
        <p:txBody>
          <a:bodyPr/>
          <a:lstStyle/>
          <a:p>
            <a:pPr>
              <a:buNone/>
            </a:pPr>
            <a:r>
              <a:rPr lang="en-US" dirty="0">
                <a:solidFill>
                  <a:schemeClr val="tx1"/>
                </a:solidFill>
                <a:latin typeface="Andalus" pitchFamily="2" charset="-78"/>
                <a:cs typeface="Andalus" pitchFamily="2" charset="-78"/>
              </a:rPr>
              <a:t>What is the La Petite Family Program</a:t>
            </a:r>
            <a:r>
              <a:rPr lang="en-US" dirty="0" smtClean="0">
                <a:solidFill>
                  <a:schemeClr val="tx1"/>
                </a:solidFill>
                <a:latin typeface="Andalus" pitchFamily="2" charset="-78"/>
                <a:cs typeface="Andalus" pitchFamily="2" charset="-78"/>
              </a:rPr>
              <a:t>?</a:t>
            </a:r>
            <a:endParaRPr lang="en-US" dirty="0">
              <a:solidFill>
                <a:schemeClr val="tx1"/>
              </a:solidFill>
              <a:latin typeface="Andalus" pitchFamily="2" charset="-78"/>
              <a:cs typeface="Andalus" pitchFamily="2" charset="-78"/>
            </a:endParaRPr>
          </a:p>
          <a:p>
            <a:endParaRPr lang="en-US" sz="2200" dirty="0" smtClean="0">
              <a:latin typeface="Andalus" pitchFamily="2" charset="-78"/>
              <a:cs typeface="Andalus" pitchFamily="2" charset="-78"/>
            </a:endParaRPr>
          </a:p>
          <a:p>
            <a:r>
              <a:rPr lang="en-US" sz="2200" dirty="0" smtClean="0">
                <a:latin typeface="Andalus" pitchFamily="2" charset="-78"/>
                <a:cs typeface="Andalus" pitchFamily="2" charset="-78"/>
              </a:rPr>
              <a:t>This </a:t>
            </a:r>
            <a:r>
              <a:rPr lang="en-US" sz="2200" dirty="0">
                <a:latin typeface="Andalus" pitchFamily="2" charset="-78"/>
                <a:cs typeface="Andalus" pitchFamily="2" charset="-78"/>
              </a:rPr>
              <a:t>model differs from the traditional model; on alternating sessions, parents spend the entire time with their children, working at learning centers, or the entire time in a small group discussion while their children are in class.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4038600"/>
            <a:ext cx="3175000" cy="2381250"/>
          </a:xfrm>
          <a:prstGeom prst="rect">
            <a:avLst/>
          </a:prstGeom>
        </p:spPr>
      </p:pic>
    </p:spTree>
    <p:extLst>
      <p:ext uri="{BB962C8B-B14F-4D97-AF65-F5344CB8AC3E}">
        <p14:creationId xmlns:p14="http://schemas.microsoft.com/office/powerpoint/2010/main" val="4164011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48200" y="1905000"/>
            <a:ext cx="3280172" cy="4373563"/>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2667000"/>
            <a:ext cx="2647950" cy="3530600"/>
          </a:xfrm>
          <a:prstGeom prst="rect">
            <a:avLst/>
          </a:prstGeom>
        </p:spPr>
      </p:pic>
    </p:spTree>
    <p:extLst>
      <p:ext uri="{BB962C8B-B14F-4D97-AF65-F5344CB8AC3E}">
        <p14:creationId xmlns:p14="http://schemas.microsoft.com/office/powerpoint/2010/main" val="415162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48736"/>
          </a:xfrm>
        </p:spPr>
        <p:txBody>
          <a:bodyPr>
            <a:normAutofit fontScale="90000"/>
          </a:bodyPr>
          <a:lstStyle/>
          <a:p>
            <a:pPr algn="l"/>
            <a:r>
              <a:rPr lang="en-US" dirty="0"/>
              <a:t> </a:t>
            </a:r>
            <a:r>
              <a:rPr lang="en-US" dirty="0" smtClean="0"/>
              <a:t>   Centers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79894" y="3603812"/>
            <a:ext cx="3912284" cy="2934213"/>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94" y="2380129"/>
            <a:ext cx="4267200" cy="3200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1066800"/>
            <a:ext cx="3454400" cy="2590800"/>
          </a:xfrm>
          <a:prstGeom prst="rect">
            <a:avLst/>
          </a:prstGeom>
        </p:spPr>
      </p:pic>
    </p:spTree>
    <p:extLst>
      <p:ext uri="{BB962C8B-B14F-4D97-AF65-F5344CB8AC3E}">
        <p14:creationId xmlns:p14="http://schemas.microsoft.com/office/powerpoint/2010/main" val="312804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7664"/>
            <a:ext cx="8001000" cy="1143000"/>
          </a:xfrm>
        </p:spPr>
        <p:txBody>
          <a:bodyPr>
            <a:noAutofit/>
          </a:bodyPr>
          <a:lstStyle/>
          <a:p>
            <a:r>
              <a:rPr lang="en-US" sz="3200" b="1" dirty="0"/>
              <a:t>Session 1. </a:t>
            </a:r>
            <a:r>
              <a:rPr lang="en-US" sz="3200" dirty="0" smtClean="0"/>
              <a:t/>
            </a:r>
            <a:br>
              <a:rPr lang="en-US" sz="3200" dirty="0" smtClean="0"/>
            </a:br>
            <a:r>
              <a:rPr lang="en-US" sz="3200" dirty="0" smtClean="0"/>
              <a:t>The </a:t>
            </a:r>
            <a:r>
              <a:rPr lang="en-US" sz="3200" dirty="0"/>
              <a:t>Growth and Development of Intergenerational Ministry</a:t>
            </a:r>
          </a:p>
        </p:txBody>
      </p:sp>
      <p:sp>
        <p:nvSpPr>
          <p:cNvPr id="3" name="Content Placeholder 2"/>
          <p:cNvSpPr>
            <a:spLocks noGrp="1"/>
          </p:cNvSpPr>
          <p:nvPr>
            <p:ph idx="1"/>
          </p:nvPr>
        </p:nvSpPr>
        <p:spPr/>
        <p:txBody>
          <a:bodyPr>
            <a:normAutofit lnSpcReduction="10000"/>
          </a:bodyPr>
          <a:lstStyle/>
          <a:p>
            <a:r>
              <a:rPr lang="en-US" dirty="0"/>
              <a:t>My Story</a:t>
            </a:r>
          </a:p>
          <a:p>
            <a:r>
              <a:rPr lang="en-US" dirty="0"/>
              <a:t>Where I started</a:t>
            </a:r>
          </a:p>
          <a:p>
            <a:r>
              <a:rPr lang="en-US" dirty="0"/>
              <a:t>What happened </a:t>
            </a:r>
          </a:p>
          <a:p>
            <a:r>
              <a:rPr lang="en-US" dirty="0"/>
              <a:t>How it changed me</a:t>
            </a:r>
          </a:p>
          <a:p>
            <a:endParaRPr lang="en-US" dirty="0" smtClean="0"/>
          </a:p>
          <a:p>
            <a:endParaRPr lang="en-US" dirty="0"/>
          </a:p>
          <a:p>
            <a:endParaRPr lang="en-US" dirty="0" smtClean="0"/>
          </a:p>
          <a:p>
            <a:r>
              <a:rPr lang="en-US" dirty="0" smtClean="0"/>
              <a:t>And </a:t>
            </a:r>
            <a:r>
              <a:rPr lang="en-US" dirty="0"/>
              <a:t>a child shall lead me!</a:t>
            </a:r>
          </a:p>
          <a:p>
            <a:pPr marL="45720" indent="0">
              <a:buNone/>
            </a:pP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753" y="2438400"/>
            <a:ext cx="3430952" cy="2573214"/>
          </a:xfrm>
          <a:prstGeom prst="rect">
            <a:avLst/>
          </a:prstGeom>
        </p:spPr>
      </p:pic>
    </p:spTree>
    <p:extLst>
      <p:ext uri="{BB962C8B-B14F-4D97-AF65-F5344CB8AC3E}">
        <p14:creationId xmlns:p14="http://schemas.microsoft.com/office/powerpoint/2010/main" val="2512559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838200"/>
            <a:ext cx="7030508" cy="5272881"/>
          </a:xfrm>
          <a:prstGeom prst="rect">
            <a:avLst/>
          </a:prstGeom>
        </p:spPr>
      </p:pic>
    </p:spTree>
    <p:extLst>
      <p:ext uri="{BB962C8B-B14F-4D97-AF65-F5344CB8AC3E}">
        <p14:creationId xmlns:p14="http://schemas.microsoft.com/office/powerpoint/2010/main" val="265494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Mass</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5300" y="818588"/>
            <a:ext cx="4800600" cy="360045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7882" y="2837328"/>
            <a:ext cx="4217894" cy="316342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800" y="3962400"/>
            <a:ext cx="2895600" cy="2171700"/>
          </a:xfrm>
          <a:prstGeom prst="rect">
            <a:avLst/>
          </a:prstGeom>
        </p:spPr>
      </p:pic>
    </p:spTree>
    <p:extLst>
      <p:ext uri="{BB962C8B-B14F-4D97-AF65-F5344CB8AC3E}">
        <p14:creationId xmlns:p14="http://schemas.microsoft.com/office/powerpoint/2010/main" val="4180153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athie\AppData\Local\Microsoft\Windows\Temporary Internet Files\Content.Outlook\TQM9S6NS\DSCN3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31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838200"/>
            <a:ext cx="7024744" cy="1332464"/>
          </a:xfrm>
        </p:spPr>
        <p:txBody>
          <a:bodyPr>
            <a:normAutofit/>
          </a:bodyPr>
          <a:lstStyle/>
          <a:p>
            <a:r>
              <a:rPr lang="en-US" dirty="0" smtClean="0"/>
              <a:t>Why do parents respond to these models?</a:t>
            </a:r>
            <a:endParaRPr lang="en-US" dirty="0"/>
          </a:p>
        </p:txBody>
      </p:sp>
      <p:sp>
        <p:nvSpPr>
          <p:cNvPr id="3" name="Content Placeholder 2"/>
          <p:cNvSpPr>
            <a:spLocks noGrp="1"/>
          </p:cNvSpPr>
          <p:nvPr>
            <p:ph idx="1"/>
          </p:nvPr>
        </p:nvSpPr>
        <p:spPr>
          <a:xfrm>
            <a:off x="1043492" y="1905000"/>
            <a:ext cx="6777317" cy="3927629"/>
          </a:xfrm>
        </p:spPr>
        <p:txBody>
          <a:bodyPr/>
          <a:lstStyle/>
          <a:p>
            <a:pPr>
              <a:lnSpc>
                <a:spcPct val="90000"/>
              </a:lnSpc>
            </a:pPr>
            <a:endParaRPr lang="en-US" dirty="0" smtClean="0">
              <a:solidFill>
                <a:schemeClr val="tx1"/>
              </a:solidFill>
              <a:latin typeface="Andalus" pitchFamily="2" charset="-78"/>
              <a:cs typeface="Andalus" pitchFamily="2" charset="-78"/>
            </a:endParaRPr>
          </a:p>
          <a:p>
            <a:pPr>
              <a:lnSpc>
                <a:spcPct val="90000"/>
              </a:lnSpc>
            </a:pPr>
            <a:r>
              <a:rPr lang="en-US" dirty="0" smtClean="0">
                <a:solidFill>
                  <a:schemeClr val="tx1"/>
                </a:solidFill>
                <a:latin typeface="Andalus" pitchFamily="2" charset="-78"/>
                <a:cs typeface="Andalus" pitchFamily="2" charset="-78"/>
              </a:rPr>
              <a:t>They </a:t>
            </a:r>
            <a:r>
              <a:rPr lang="en-US" dirty="0">
                <a:solidFill>
                  <a:schemeClr val="tx1"/>
                </a:solidFill>
                <a:latin typeface="Andalus" pitchFamily="2" charset="-78"/>
                <a:cs typeface="Andalus" pitchFamily="2" charset="-78"/>
              </a:rPr>
              <a:t>want to be involved in their children’s faith </a:t>
            </a:r>
            <a:r>
              <a:rPr lang="en-US" dirty="0" smtClean="0">
                <a:solidFill>
                  <a:schemeClr val="tx1"/>
                </a:solidFill>
                <a:latin typeface="Andalus" pitchFamily="2" charset="-78"/>
                <a:cs typeface="Andalus" pitchFamily="2" charset="-78"/>
              </a:rPr>
              <a:t>formation</a:t>
            </a:r>
            <a:endParaRPr lang="en-US" dirty="0">
              <a:solidFill>
                <a:schemeClr val="tx1"/>
              </a:solidFill>
              <a:latin typeface="Andalus" pitchFamily="2" charset="-78"/>
              <a:cs typeface="Andalus" pitchFamily="2" charset="-78"/>
            </a:endParaRPr>
          </a:p>
          <a:p>
            <a:pPr>
              <a:lnSpc>
                <a:spcPct val="90000"/>
              </a:lnSpc>
            </a:pPr>
            <a:r>
              <a:rPr lang="en-US" dirty="0">
                <a:solidFill>
                  <a:schemeClr val="tx1"/>
                </a:solidFill>
                <a:latin typeface="Andalus" pitchFamily="2" charset="-78"/>
                <a:cs typeface="Andalus" pitchFamily="2" charset="-78"/>
              </a:rPr>
              <a:t>Want more information on what is happening in </a:t>
            </a:r>
            <a:r>
              <a:rPr lang="en-US" dirty="0" smtClean="0">
                <a:solidFill>
                  <a:schemeClr val="tx1"/>
                </a:solidFill>
                <a:latin typeface="Andalus" pitchFamily="2" charset="-78"/>
                <a:cs typeface="Andalus" pitchFamily="2" charset="-78"/>
              </a:rPr>
              <a:t>class</a:t>
            </a:r>
            <a:endParaRPr lang="en-US" dirty="0">
              <a:solidFill>
                <a:schemeClr val="tx1"/>
              </a:solidFill>
              <a:latin typeface="Andalus" pitchFamily="2" charset="-78"/>
              <a:cs typeface="Andalus" pitchFamily="2" charset="-78"/>
            </a:endParaRPr>
          </a:p>
          <a:p>
            <a:pPr>
              <a:lnSpc>
                <a:spcPct val="90000"/>
              </a:lnSpc>
            </a:pPr>
            <a:r>
              <a:rPr lang="en-US" dirty="0">
                <a:solidFill>
                  <a:schemeClr val="tx1"/>
                </a:solidFill>
                <a:latin typeface="Andalus" pitchFamily="2" charset="-78"/>
                <a:cs typeface="Andalus" pitchFamily="2" charset="-78"/>
              </a:rPr>
              <a:t>They hunger for more faith development too, but time is limited!</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7576" y="4334435"/>
            <a:ext cx="2819400" cy="2114550"/>
          </a:xfrm>
          <a:prstGeom prst="rect">
            <a:avLst/>
          </a:prstGeom>
        </p:spPr>
      </p:pic>
    </p:spTree>
    <p:extLst>
      <p:ext uri="{BB962C8B-B14F-4D97-AF65-F5344CB8AC3E}">
        <p14:creationId xmlns:p14="http://schemas.microsoft.com/office/powerpoint/2010/main" val="2615440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Session 3</a:t>
            </a:r>
            <a:r>
              <a:rPr lang="en-US" dirty="0" smtClean="0"/>
              <a:t/>
            </a:r>
            <a:br>
              <a:rPr lang="en-US" dirty="0" smtClean="0"/>
            </a:br>
            <a:r>
              <a:rPr lang="en-US" dirty="0" smtClean="0"/>
              <a:t>Principles for Intergenerational Ministry</a:t>
            </a:r>
            <a:endParaRPr lang="en-US" dirty="0"/>
          </a:p>
        </p:txBody>
      </p:sp>
      <p:sp>
        <p:nvSpPr>
          <p:cNvPr id="3" name="Content Placeholder 2"/>
          <p:cNvSpPr>
            <a:spLocks noGrp="1"/>
          </p:cNvSpPr>
          <p:nvPr>
            <p:ph idx="1"/>
          </p:nvPr>
        </p:nvSpPr>
        <p:spPr/>
        <p:txBody>
          <a:bodyPr/>
          <a:lstStyle/>
          <a:p>
            <a:r>
              <a:rPr lang="en-US" dirty="0" smtClean="0"/>
              <a:t>Culture/ Climate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3600" y="2814145"/>
            <a:ext cx="4876827" cy="3657286"/>
          </a:xfrm>
          <a:prstGeom prst="rect">
            <a:avLst/>
          </a:prstGeom>
        </p:spPr>
      </p:pic>
    </p:spTree>
    <p:extLst>
      <p:ext uri="{BB962C8B-B14F-4D97-AF65-F5344CB8AC3E}">
        <p14:creationId xmlns:p14="http://schemas.microsoft.com/office/powerpoint/2010/main" val="3091112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914400"/>
            <a:ext cx="8541434" cy="6781800"/>
          </a:xfrm>
        </p:spPr>
        <p:txBody>
          <a:bodyPr>
            <a:normAutofit fontScale="90000"/>
          </a:bodyPr>
          <a:lstStyle/>
          <a:p>
            <a:r>
              <a:rPr lang="en-US" b="1" dirty="0" smtClean="0">
                <a:solidFill>
                  <a:schemeClr val="bg1"/>
                </a:solidFill>
              </a:rPr>
              <a:t/>
            </a:r>
            <a:br>
              <a:rPr lang="en-US" b="1" dirty="0" smtClean="0">
                <a:solidFill>
                  <a:schemeClr val="bg1"/>
                </a:solidFill>
              </a:rPr>
            </a:br>
            <a:r>
              <a:rPr lang="en-US" b="1" dirty="0">
                <a:solidFill>
                  <a:schemeClr val="bg1"/>
                </a:solidFill>
              </a:rPr>
              <a:t/>
            </a:r>
            <a:br>
              <a:rPr lang="en-US" b="1" dirty="0">
                <a:solidFill>
                  <a:schemeClr val="bg1"/>
                </a:solidFill>
              </a:rPr>
            </a:br>
            <a:r>
              <a:rPr lang="en-US" b="1" dirty="0" smtClean="0">
                <a:solidFill>
                  <a:schemeClr val="bg1"/>
                </a:solidFill>
              </a:rPr>
              <a:t/>
            </a:r>
            <a:br>
              <a:rPr lang="en-US" b="1" dirty="0" smtClean="0">
                <a:solidFill>
                  <a:schemeClr val="bg1"/>
                </a:solidFill>
              </a:rPr>
            </a:br>
            <a:r>
              <a:rPr lang="en-US" b="1" dirty="0" smtClean="0">
                <a:solidFill>
                  <a:schemeClr val="bg1"/>
                </a:solidFill>
              </a:rPr>
              <a:t>From </a:t>
            </a:r>
            <a:r>
              <a:rPr lang="en-US" b="1" dirty="0">
                <a:solidFill>
                  <a:schemeClr val="bg1"/>
                </a:solidFill>
              </a:rPr>
              <a:t>Generation </a:t>
            </a:r>
            <a:br>
              <a:rPr lang="en-US" b="1" dirty="0">
                <a:solidFill>
                  <a:schemeClr val="bg1"/>
                </a:solidFill>
              </a:rPr>
            </a:br>
            <a:r>
              <a:rPr lang="en-US" b="1" dirty="0">
                <a:solidFill>
                  <a:schemeClr val="bg1"/>
                </a:solidFill>
              </a:rPr>
              <a:t>to Generation</a:t>
            </a:r>
            <a:r>
              <a:rPr lang="en-US" b="1" dirty="0" smtClean="0">
                <a:solidFill>
                  <a:schemeClr val="bg1"/>
                </a:solidFill>
              </a:rPr>
              <a:t>:</a:t>
            </a:r>
            <a:br>
              <a:rPr lang="en-US" b="1" dirty="0" smtClean="0">
                <a:solidFill>
                  <a:schemeClr val="bg1"/>
                </a:solidFill>
              </a:rPr>
            </a:br>
            <a:r>
              <a:rPr lang="en-US" b="1" dirty="0"/>
              <a:t/>
            </a:r>
            <a:br>
              <a:rPr lang="en-US" b="1" dirty="0"/>
            </a:br>
            <a:r>
              <a:rPr lang="en-US" sz="3100" b="1" i="1" dirty="0">
                <a:solidFill>
                  <a:schemeClr val="bg1"/>
                </a:solidFill>
              </a:rPr>
              <a:t>A Case Study </a:t>
            </a:r>
            <a:r>
              <a:rPr lang="en-US" sz="3100" b="1" i="1" dirty="0" smtClean="0">
                <a:solidFill>
                  <a:schemeClr val="bg1"/>
                </a:solidFill>
              </a:rPr>
              <a:t>on</a:t>
            </a:r>
            <a:br>
              <a:rPr lang="en-US" sz="3100" b="1" i="1" dirty="0" smtClean="0">
                <a:solidFill>
                  <a:schemeClr val="bg1"/>
                </a:solidFill>
              </a:rPr>
            </a:br>
            <a:r>
              <a:rPr lang="en-US" sz="3100" b="1" i="1" dirty="0" smtClean="0">
                <a:solidFill>
                  <a:schemeClr val="bg1"/>
                </a:solidFill>
              </a:rPr>
              <a:t>Factors </a:t>
            </a:r>
            <a:r>
              <a:rPr lang="en-US" sz="3100" b="1" i="1" dirty="0">
                <a:solidFill>
                  <a:schemeClr val="bg1"/>
                </a:solidFill>
              </a:rPr>
              <a:t>in </a:t>
            </a:r>
            <a:r>
              <a:rPr lang="en-US" sz="3100" b="1" i="1" dirty="0" smtClean="0">
                <a:solidFill>
                  <a:schemeClr val="bg1"/>
                </a:solidFill>
              </a:rPr>
              <a:t>Family </a:t>
            </a:r>
            <a:r>
              <a:rPr lang="en-US" sz="3100" b="1" i="1" dirty="0">
                <a:solidFill>
                  <a:schemeClr val="bg1"/>
                </a:solidFill>
              </a:rPr>
              <a:t>and </a:t>
            </a: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Faith </a:t>
            </a:r>
            <a:r>
              <a:rPr lang="en-US" sz="3100" b="1" i="1" dirty="0">
                <a:solidFill>
                  <a:schemeClr val="bg1"/>
                </a:solidFill>
              </a:rPr>
              <a:t>Community</a:t>
            </a:r>
            <a:br>
              <a:rPr lang="en-US" sz="3100" b="1" i="1" dirty="0">
                <a:solidFill>
                  <a:schemeClr val="bg1"/>
                </a:solidFill>
              </a:rPr>
            </a:br>
            <a:r>
              <a:rPr lang="en-US" sz="3100" b="1" i="1" dirty="0">
                <a:solidFill>
                  <a:schemeClr val="bg1"/>
                </a:solidFill>
              </a:rPr>
              <a:t>Impacting </a:t>
            </a:r>
            <a:r>
              <a:rPr lang="en-US" sz="3100" b="1" i="1" dirty="0" smtClean="0">
                <a:solidFill>
                  <a:schemeClr val="bg1"/>
                </a:solidFill>
              </a:rPr>
              <a:t/>
            </a:r>
            <a:br>
              <a:rPr lang="en-US" sz="3100" b="1" i="1" dirty="0" smtClean="0">
                <a:solidFill>
                  <a:schemeClr val="bg1"/>
                </a:solidFill>
              </a:rPr>
            </a:br>
            <a:r>
              <a:rPr lang="en-US" sz="3100" b="1" i="1" dirty="0" smtClean="0">
                <a:solidFill>
                  <a:schemeClr val="bg1"/>
                </a:solidFill>
              </a:rPr>
              <a:t>Faith </a:t>
            </a:r>
            <a:r>
              <a:rPr lang="en-US" sz="3100" b="1" i="1" dirty="0">
                <a:solidFill>
                  <a:schemeClr val="bg1"/>
                </a:solidFill>
              </a:rPr>
              <a:t>Development</a:t>
            </a:r>
            <a:r>
              <a:rPr lang="en-US" b="1" dirty="0" smtClean="0"/>
              <a:t/>
            </a:r>
            <a:br>
              <a:rPr lang="en-US" b="1" dirty="0" smtClean="0"/>
            </a:br>
            <a:r>
              <a:rPr lang="en-US" dirty="0">
                <a:solidFill>
                  <a:schemeClr val="bg1"/>
                </a:solidFill>
              </a:rPr>
              <a:t/>
            </a:r>
            <a:br>
              <a:rPr lang="en-US" dirty="0">
                <a:solidFill>
                  <a:schemeClr val="bg1"/>
                </a:solidFill>
              </a:rPr>
            </a:br>
            <a:endParaRPr lang="en-US" dirty="0">
              <a:solidFill>
                <a:schemeClr val="bg1"/>
              </a:solidFill>
            </a:endParaRPr>
          </a:p>
        </p:txBody>
      </p:sp>
      <p:sp>
        <p:nvSpPr>
          <p:cNvPr id="3" name="Subtitle 2"/>
          <p:cNvSpPr>
            <a:spLocks noGrp="1"/>
          </p:cNvSpPr>
          <p:nvPr>
            <p:ph type="subTitle" idx="1"/>
          </p:nvPr>
        </p:nvSpPr>
        <p:spPr>
          <a:xfrm>
            <a:off x="2133600" y="5410200"/>
            <a:ext cx="6560234" cy="1447800"/>
          </a:xfrm>
        </p:spPr>
        <p:txBody>
          <a:bodyPr>
            <a:normAutofit fontScale="55000" lnSpcReduction="20000"/>
          </a:bodyPr>
          <a:lstStyle/>
          <a:p>
            <a:endParaRPr lang="en-US" dirty="0" smtClean="0"/>
          </a:p>
          <a:p>
            <a:r>
              <a:rPr lang="en-US" dirty="0"/>
              <a:t>\</a:t>
            </a:r>
            <a:endParaRPr lang="en-US" dirty="0" smtClean="0"/>
          </a:p>
          <a:p>
            <a:endParaRPr lang="en-US" dirty="0" smtClean="0"/>
          </a:p>
          <a:p>
            <a:endParaRPr lang="en-US" dirty="0" smtClean="0"/>
          </a:p>
          <a:p>
            <a:r>
              <a:rPr lang="en-US" sz="3000" dirty="0" smtClean="0"/>
              <a:t>Kathleen </a:t>
            </a:r>
            <a:r>
              <a:rPr lang="en-US" sz="3000" dirty="0"/>
              <a:t>Troy </a:t>
            </a:r>
            <a:r>
              <a:rPr lang="en-US" sz="3000" dirty="0" smtClean="0"/>
              <a:t>Amidei</a:t>
            </a:r>
          </a:p>
          <a:p>
            <a:r>
              <a:rPr lang="en-US" sz="3000" dirty="0" smtClean="0"/>
              <a:t>Cardinal Stritch University </a:t>
            </a:r>
          </a:p>
          <a:p>
            <a:r>
              <a:rPr lang="en-US" sz="3000" dirty="0" smtClean="0"/>
              <a:t>June 18, 2012</a:t>
            </a:r>
            <a:endParaRPr lang="en-US" sz="3000" dirty="0"/>
          </a:p>
          <a:p>
            <a:endParaRPr lang="en-US" dirty="0"/>
          </a:p>
        </p:txBody>
      </p:sp>
      <p:pic>
        <p:nvPicPr>
          <p:cNvPr id="5" name="Picture 4" descr="DSC08000 (4).JPG"/>
          <p:cNvPicPr>
            <a:picLocks noChangeAspect="1"/>
          </p:cNvPicPr>
          <p:nvPr/>
        </p:nvPicPr>
        <p:blipFill>
          <a:blip r:embed="rId3" cstate="print"/>
          <a:stretch>
            <a:fillRect/>
          </a:stretch>
        </p:blipFill>
        <p:spPr>
          <a:xfrm>
            <a:off x="4953000" y="2971800"/>
            <a:ext cx="3048000" cy="2286000"/>
          </a:xfrm>
          <a:prstGeom prst="rect">
            <a:avLst/>
          </a:prstGeom>
        </p:spPr>
      </p:pic>
    </p:spTree>
    <p:extLst>
      <p:ext uri="{BB962C8B-B14F-4D97-AF65-F5344CB8AC3E}">
        <p14:creationId xmlns:p14="http://schemas.microsoft.com/office/powerpoint/2010/main" val="494923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2286000"/>
          </a:xfrm>
        </p:spPr>
        <p:txBody>
          <a:bodyPr>
            <a:normAutofit fontScale="90000"/>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100" dirty="0" smtClean="0">
                <a:solidFill>
                  <a:schemeClr val="tx1"/>
                </a:solidFill>
                <a:latin typeface="+mn-lt"/>
              </a:rPr>
              <a:t>This childhood religious awakening which takes place in the family is irreplaceable… Indeed, family catechesis precedes… accompanies and enriches all forms of catechesis. </a:t>
            </a:r>
            <a:r>
              <a:rPr lang="en-US" sz="2000" dirty="0" smtClean="0">
                <a:solidFill>
                  <a:schemeClr val="tx1"/>
                </a:solidFill>
                <a:latin typeface="+mn-lt"/>
              </a:rPr>
              <a:t>(GDC, # 226</a:t>
            </a:r>
            <a:r>
              <a:rPr lang="en-US" sz="2000" dirty="0" smtClean="0">
                <a:solidFill>
                  <a:schemeClr val="tx1"/>
                </a:solidFill>
              </a:rPr>
              <a:t>)</a:t>
            </a:r>
            <a:r>
              <a:rPr lang="en-US" sz="3100" dirty="0" smtClean="0">
                <a:solidFill>
                  <a:schemeClr val="tx1"/>
                </a:solidFill>
              </a:rPr>
              <a:t> </a:t>
            </a:r>
            <a:endParaRPr lang="en-US" sz="3100" dirty="0">
              <a:solidFill>
                <a:schemeClr val="tx1"/>
              </a:solidFill>
            </a:endParaRPr>
          </a:p>
        </p:txBody>
      </p:sp>
      <p:sp>
        <p:nvSpPr>
          <p:cNvPr id="3" name="Content Placeholder 2"/>
          <p:cNvSpPr>
            <a:spLocks noGrp="1"/>
          </p:cNvSpPr>
          <p:nvPr>
            <p:ph idx="1"/>
          </p:nvPr>
        </p:nvSpPr>
        <p:spPr>
          <a:xfrm>
            <a:off x="457200" y="4038600"/>
            <a:ext cx="8229600" cy="2286000"/>
          </a:xfrm>
        </p:spPr>
        <p:txBody>
          <a:bodyPr>
            <a:normAutofit/>
          </a:bodyPr>
          <a:lstStyle/>
          <a:p>
            <a:pPr>
              <a:buNone/>
            </a:pPr>
            <a:r>
              <a:rPr lang="en-US" dirty="0" smtClean="0"/>
              <a:t>	</a:t>
            </a:r>
          </a:p>
          <a:p>
            <a:pPr>
              <a:buNone/>
            </a:pPr>
            <a:endParaRPr lang="en-US" dirty="0" smtClean="0"/>
          </a:p>
          <a:p>
            <a:pPr>
              <a:buNone/>
            </a:pPr>
            <a:endParaRPr lang="en-US" dirty="0" smtClean="0"/>
          </a:p>
          <a:p>
            <a:pPr algn="r">
              <a:buNone/>
            </a:pPr>
            <a:r>
              <a:rPr lang="en-US" sz="2000" dirty="0" smtClean="0"/>
              <a:t>	</a:t>
            </a:r>
            <a:endParaRPr lang="en-US" dirty="0"/>
          </a:p>
        </p:txBody>
      </p:sp>
      <p:pic>
        <p:nvPicPr>
          <p:cNvPr id="7" name="Picture 6" descr="Maria Praying.jpg"/>
          <p:cNvPicPr>
            <a:picLocks noChangeAspect="1"/>
          </p:cNvPicPr>
          <p:nvPr/>
        </p:nvPicPr>
        <p:blipFill>
          <a:blip r:embed="rId3" cstate="print"/>
          <a:stretch>
            <a:fillRect/>
          </a:stretch>
        </p:blipFill>
        <p:spPr>
          <a:xfrm>
            <a:off x="2514600" y="3429000"/>
            <a:ext cx="4038600" cy="3028950"/>
          </a:xfrm>
          <a:prstGeom prst="rect">
            <a:avLst/>
          </a:prstGeom>
        </p:spPr>
      </p:pic>
    </p:spTree>
    <p:extLst>
      <p:ext uri="{BB962C8B-B14F-4D97-AF65-F5344CB8AC3E}">
        <p14:creationId xmlns:p14="http://schemas.microsoft.com/office/powerpoint/2010/main" val="344624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smtClean="0">
                <a:latin typeface="+mn-lt"/>
              </a:rPr>
              <a:t>Partnership  Family and </a:t>
            </a:r>
            <a:br>
              <a:rPr lang="en-US" sz="4400" dirty="0" smtClean="0">
                <a:latin typeface="+mn-lt"/>
              </a:rPr>
            </a:br>
            <a:r>
              <a:rPr lang="en-US" sz="4400" dirty="0" smtClean="0">
                <a:latin typeface="+mn-lt"/>
              </a:rPr>
              <a:t>Faith Community</a:t>
            </a:r>
            <a:endParaRPr lang="en-US" sz="4400" dirty="0">
              <a:latin typeface="+mn-lt"/>
            </a:endParaRPr>
          </a:p>
        </p:txBody>
      </p:sp>
      <p:sp>
        <p:nvSpPr>
          <p:cNvPr id="3" name="Content Placeholder 2"/>
          <p:cNvSpPr>
            <a:spLocks noGrp="1"/>
          </p:cNvSpPr>
          <p:nvPr>
            <p:ph idx="1"/>
          </p:nvPr>
        </p:nvSpPr>
        <p:spPr>
          <a:xfrm>
            <a:off x="1043492" y="2209800"/>
            <a:ext cx="6777317" cy="4267200"/>
          </a:xfrm>
        </p:spPr>
        <p:txBody>
          <a:bodyPr>
            <a:normAutofit fontScale="92500" lnSpcReduction="10000"/>
          </a:bodyPr>
          <a:lstStyle/>
          <a:p>
            <a:pPr>
              <a:buNone/>
            </a:pPr>
            <a:r>
              <a:rPr lang="en-US" dirty="0" smtClean="0"/>
              <a:t>The  faith community is proposed as a source, locus and means of catechesis. </a:t>
            </a:r>
            <a:r>
              <a:rPr lang="en-US" sz="2000" dirty="0" smtClean="0"/>
              <a:t>(GDC# 158)</a:t>
            </a:r>
          </a:p>
          <a:p>
            <a:pPr algn="r">
              <a:buNone/>
            </a:pPr>
            <a:endParaRPr lang="en-US" sz="2200" dirty="0" smtClean="0"/>
          </a:p>
          <a:p>
            <a:pPr algn="r">
              <a:buNone/>
            </a:pPr>
            <a:r>
              <a:rPr lang="en-US" sz="2200" dirty="0" smtClean="0"/>
              <a:t>  </a:t>
            </a:r>
          </a:p>
          <a:p>
            <a:pPr>
              <a:buNone/>
            </a:pPr>
            <a:endParaRPr lang="en-US" b="1"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And… parents are the primary educators of faith.</a:t>
            </a:r>
            <a:r>
              <a:rPr lang="en-US" sz="1600" dirty="0" smtClean="0"/>
              <a:t> (GDC # 255)</a:t>
            </a:r>
            <a:endParaRPr lang="en-US" sz="1600" dirty="0"/>
          </a:p>
        </p:txBody>
      </p:sp>
      <p:pic>
        <p:nvPicPr>
          <p:cNvPr id="4" name="Picture 3" descr="gallery125434_1.jpg"/>
          <p:cNvPicPr>
            <a:picLocks noChangeAspect="1"/>
          </p:cNvPicPr>
          <p:nvPr/>
        </p:nvPicPr>
        <p:blipFill>
          <a:blip r:embed="rId3" cstate="print"/>
          <a:stretch>
            <a:fillRect/>
          </a:stretch>
        </p:blipFill>
        <p:spPr>
          <a:xfrm>
            <a:off x="2590800" y="3048000"/>
            <a:ext cx="3920162" cy="2616708"/>
          </a:xfrm>
          <a:prstGeom prst="rect">
            <a:avLst/>
          </a:prstGeom>
        </p:spPr>
      </p:pic>
    </p:spTree>
    <p:extLst>
      <p:ext uri="{BB962C8B-B14F-4D97-AF65-F5344CB8AC3E}">
        <p14:creationId xmlns:p14="http://schemas.microsoft.com/office/powerpoint/2010/main" val="578266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048512"/>
          </a:xfrm>
        </p:spPr>
        <p:txBody>
          <a:bodyPr/>
          <a:lstStyle/>
          <a:p>
            <a:pPr algn="l"/>
            <a:r>
              <a:rPr lang="en-US" dirty="0" smtClean="0">
                <a:latin typeface="+mn-lt"/>
              </a:rPr>
              <a:t>What’s the Problem?</a:t>
            </a:r>
            <a:endParaRPr lang="en-US" dirty="0">
              <a:latin typeface="+mn-lt"/>
            </a:endParaRPr>
          </a:p>
        </p:txBody>
      </p:sp>
      <p:sp>
        <p:nvSpPr>
          <p:cNvPr id="3" name="Content Placeholder 2"/>
          <p:cNvSpPr>
            <a:spLocks noGrp="1"/>
          </p:cNvSpPr>
          <p:nvPr>
            <p:ph idx="1"/>
          </p:nvPr>
        </p:nvSpPr>
        <p:spPr>
          <a:xfrm>
            <a:off x="1043492" y="1981200"/>
            <a:ext cx="6777317" cy="3851429"/>
          </a:xfrm>
        </p:spPr>
        <p:txBody>
          <a:bodyPr>
            <a:normAutofit/>
          </a:bodyPr>
          <a:lstStyle/>
          <a:p>
            <a:pPr>
              <a:buFont typeface="Wingdings" pitchFamily="2" charset="2"/>
              <a:buChar char="v"/>
            </a:pPr>
            <a:r>
              <a:rPr lang="en-US" dirty="0" smtClean="0"/>
              <a:t>Transmission of the Catholic faith presents more challenges than in previous generations</a:t>
            </a:r>
          </a:p>
          <a:p>
            <a:pPr>
              <a:buNone/>
            </a:pPr>
            <a:r>
              <a:rPr lang="en-US" dirty="0" smtClean="0"/>
              <a:t>  </a:t>
            </a:r>
          </a:p>
          <a:p>
            <a:endParaRPr lang="en-US" dirty="0" smtClean="0"/>
          </a:p>
        </p:txBody>
      </p:sp>
      <p:pic>
        <p:nvPicPr>
          <p:cNvPr id="4" name="Picture 3" descr="gallery125858_1.jpg"/>
          <p:cNvPicPr>
            <a:picLocks noChangeAspect="1"/>
          </p:cNvPicPr>
          <p:nvPr/>
        </p:nvPicPr>
        <p:blipFill>
          <a:blip r:embed="rId3" cstate="print"/>
          <a:stretch>
            <a:fillRect/>
          </a:stretch>
        </p:blipFill>
        <p:spPr>
          <a:xfrm>
            <a:off x="3733800" y="3124200"/>
            <a:ext cx="4419600" cy="2950083"/>
          </a:xfrm>
          <a:prstGeom prst="rect">
            <a:avLst/>
          </a:prstGeom>
        </p:spPr>
      </p:pic>
    </p:spTree>
    <p:extLst>
      <p:ext uri="{BB962C8B-B14F-4D97-AF65-F5344CB8AC3E}">
        <p14:creationId xmlns:p14="http://schemas.microsoft.com/office/powerpoint/2010/main" val="894098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a:grpSpLocks/>
          </p:cNvGrpSpPr>
          <p:nvPr/>
        </p:nvGrpSpPr>
        <p:grpSpPr bwMode="auto">
          <a:xfrm>
            <a:off x="3200400" y="1219200"/>
            <a:ext cx="5410200" cy="4411663"/>
            <a:chOff x="0" y="0"/>
            <a:chExt cx="58388" cy="52959"/>
          </a:xfrm>
        </p:grpSpPr>
        <p:sp>
          <p:nvSpPr>
            <p:cNvPr id="7" name="Oval 1"/>
            <p:cNvSpPr>
              <a:spLocks noChangeArrowheads="1"/>
            </p:cNvSpPr>
            <p:nvPr/>
          </p:nvSpPr>
          <p:spPr bwMode="auto">
            <a:xfrm>
              <a:off x="10382" y="15716"/>
              <a:ext cx="37338" cy="37243"/>
            </a:xfrm>
            <a:prstGeom prst="ellipse">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2" name="Oval 2"/>
            <p:cNvSpPr>
              <a:spLocks noChangeArrowheads="1"/>
            </p:cNvSpPr>
            <p:nvPr/>
          </p:nvSpPr>
          <p:spPr bwMode="auto">
            <a:xfrm>
              <a:off x="0" y="0"/>
              <a:ext cx="37338" cy="37242"/>
            </a:xfrm>
            <a:prstGeom prst="ellipse">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 name="Oval 3"/>
            <p:cNvSpPr>
              <a:spLocks noChangeArrowheads="1"/>
            </p:cNvSpPr>
            <p:nvPr/>
          </p:nvSpPr>
          <p:spPr bwMode="auto">
            <a:xfrm>
              <a:off x="21050" y="857"/>
              <a:ext cx="37338" cy="37243"/>
            </a:xfrm>
            <a:prstGeom prst="ellipse">
              <a:avLst/>
            </a:prstGeom>
            <a:noFill/>
            <a:ln w="25400">
              <a:solidFill>
                <a:srgbClr val="243F60"/>
              </a:solidFill>
              <a:round/>
              <a:headEnd/>
              <a:tailEnd/>
            </a:ln>
          </p:spPr>
          <p:txBody>
            <a:bodyPr vert="horz" wrap="square" lIns="91440" tIns="45720" rIns="91440" bIns="45720" numCol="1" anchor="ctr" anchorCtr="0" compatLnSpc="1">
              <a:prstTxWarp prst="textNoShape">
                <a:avLst/>
              </a:prstTxWarp>
            </a:bodyPr>
            <a:lstStyle/>
            <a:p>
              <a:endParaRPr lang="en-US" dirty="0"/>
            </a:p>
          </p:txBody>
        </p:sp>
        <p:sp>
          <p:nvSpPr>
            <p:cNvPr id="307" name="Text Box 2"/>
            <p:cNvSpPr txBox="1">
              <a:spLocks noChangeArrowheads="1"/>
            </p:cNvSpPr>
            <p:nvPr/>
          </p:nvSpPr>
          <p:spPr bwMode="auto">
            <a:xfrm>
              <a:off x="5048" y="10096"/>
              <a:ext cx="13240" cy="5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pitchFamily="34" charset="0"/>
                </a:rPr>
                <a:t>Family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2"/>
            <p:cNvSpPr txBox="1">
              <a:spLocks noChangeArrowheads="1"/>
            </p:cNvSpPr>
            <p:nvPr/>
          </p:nvSpPr>
          <p:spPr bwMode="auto">
            <a:xfrm>
              <a:off x="38862" y="11620"/>
              <a:ext cx="17240" cy="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pitchFamily="34" charset="0"/>
                </a:rPr>
                <a:t>Church Community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2"/>
            <p:cNvSpPr txBox="1">
              <a:spLocks noChangeArrowheads="1"/>
            </p:cNvSpPr>
            <p:nvPr/>
          </p:nvSpPr>
          <p:spPr bwMode="auto">
            <a:xfrm>
              <a:off x="18859" y="40576"/>
              <a:ext cx="21622" cy="118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pitchFamily="34" charset="0"/>
                </a:rPr>
                <a:t>Faith Formation</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1" i="0" u="none" strike="noStrike" cap="none" normalizeH="0" baseline="0" dirty="0" smtClean="0">
                  <a:ln>
                    <a:noFill/>
                  </a:ln>
                  <a:solidFill>
                    <a:schemeClr val="tx1"/>
                  </a:solidFill>
                  <a:effectLst/>
                  <a:latin typeface="Century Gothic" pitchFamily="34" charset="0"/>
                  <a:cs typeface="Arial" pitchFamily="34" charset="0"/>
                </a:rPr>
                <a:t>(School and Formation Programs)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 Box 2"/>
            <p:cNvSpPr txBox="1">
              <a:spLocks noChangeArrowheads="1"/>
            </p:cNvSpPr>
            <p:nvPr/>
          </p:nvSpPr>
          <p:spPr bwMode="auto">
            <a:xfrm>
              <a:off x="21912" y="17335"/>
              <a:ext cx="14727" cy="137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1" i="0" u="none" strike="noStrike" cap="none" normalizeH="0" baseline="0" dirty="0" smtClean="0">
                  <a:ln>
                    <a:noFill/>
                  </a:ln>
                  <a:solidFill>
                    <a:schemeClr val="tx1"/>
                  </a:solidFill>
                  <a:effectLst/>
                  <a:latin typeface="Century Gothic" pitchFamily="34" charset="0"/>
                  <a:cs typeface="Arial" pitchFamily="34" charset="0"/>
                </a:rPr>
                <a:t>Faith Development through Life Span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11" name="Rectangle 10"/>
          <p:cNvSpPr/>
          <p:nvPr/>
        </p:nvSpPr>
        <p:spPr>
          <a:xfrm>
            <a:off x="914400" y="4114800"/>
            <a:ext cx="2648946" cy="2123658"/>
          </a:xfrm>
          <a:prstGeom prst="rect">
            <a:avLst/>
          </a:prstGeom>
        </p:spPr>
        <p:txBody>
          <a:bodyPr wrap="square">
            <a:spAutoFit/>
          </a:bodyPr>
          <a:lstStyle/>
          <a:p>
            <a:pPr algn="ctr"/>
            <a:r>
              <a:rPr lang="en-US" sz="4400" b="1" dirty="0" smtClean="0"/>
              <a:t>Purpose of the Study</a:t>
            </a:r>
            <a:endParaRPr lang="en-US" sz="4400" b="1" dirty="0"/>
          </a:p>
        </p:txBody>
      </p:sp>
    </p:spTree>
    <p:extLst>
      <p:ext uri="{BB962C8B-B14F-4D97-AF65-F5344CB8AC3E}">
        <p14:creationId xmlns:p14="http://schemas.microsoft.com/office/powerpoint/2010/main" val="2716345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905" y="0"/>
            <a:ext cx="7044190" cy="6858000"/>
          </a:xfrm>
          <a:prstGeom prst="rect">
            <a:avLst/>
          </a:prstGeom>
        </p:spPr>
      </p:pic>
    </p:spTree>
    <p:extLst>
      <p:ext uri="{BB962C8B-B14F-4D97-AF65-F5344CB8AC3E}">
        <p14:creationId xmlns:p14="http://schemas.microsoft.com/office/powerpoint/2010/main" val="316265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01136"/>
          </a:xfrm>
        </p:spPr>
        <p:txBody>
          <a:bodyPr/>
          <a:lstStyle/>
          <a:p>
            <a:pPr algn="l"/>
            <a:r>
              <a:rPr lang="en-US" dirty="0" smtClean="0">
                <a:latin typeface="+mn-lt"/>
              </a:rPr>
              <a:t>The Research Question: </a:t>
            </a:r>
            <a:endParaRPr lang="en-US" dirty="0">
              <a:latin typeface="+mn-lt"/>
            </a:endParaRPr>
          </a:p>
        </p:txBody>
      </p:sp>
      <p:sp>
        <p:nvSpPr>
          <p:cNvPr id="3" name="Content Placeholder 2"/>
          <p:cNvSpPr>
            <a:spLocks noGrp="1"/>
          </p:cNvSpPr>
          <p:nvPr>
            <p:ph idx="1"/>
          </p:nvPr>
        </p:nvSpPr>
        <p:spPr>
          <a:xfrm>
            <a:off x="1043492" y="2057400"/>
            <a:ext cx="6777317" cy="3775229"/>
          </a:xfrm>
        </p:spPr>
        <p:txBody>
          <a:bodyPr/>
          <a:lstStyle/>
          <a:p>
            <a:pPr algn="ctr">
              <a:buNone/>
            </a:pPr>
            <a:r>
              <a:rPr lang="en-US" dirty="0" smtClean="0"/>
              <a:t>What factors, occurring in the family and faith community, are perceived to impact faith development?	</a:t>
            </a:r>
          </a:p>
          <a:p>
            <a:pPr algn="ctr">
              <a:buNone/>
            </a:pPr>
            <a:endParaRPr lang="en-US" dirty="0"/>
          </a:p>
        </p:txBody>
      </p:sp>
      <p:pic>
        <p:nvPicPr>
          <p:cNvPr id="11" name="Picture 10" descr="Ashes1.png"/>
          <p:cNvPicPr>
            <a:picLocks noChangeAspect="1"/>
          </p:cNvPicPr>
          <p:nvPr/>
        </p:nvPicPr>
        <p:blipFill>
          <a:blip r:embed="rId3" cstate="print"/>
          <a:stretch>
            <a:fillRect/>
          </a:stretch>
        </p:blipFill>
        <p:spPr>
          <a:xfrm>
            <a:off x="4495800" y="3733800"/>
            <a:ext cx="4126769" cy="2743200"/>
          </a:xfrm>
          <a:prstGeom prst="rect">
            <a:avLst/>
          </a:prstGeom>
        </p:spPr>
      </p:pic>
      <p:pic>
        <p:nvPicPr>
          <p:cNvPr id="12" name="Picture 11" descr="DSCN4403.JPG"/>
          <p:cNvPicPr>
            <a:picLocks noChangeAspect="1"/>
          </p:cNvPicPr>
          <p:nvPr/>
        </p:nvPicPr>
        <p:blipFill>
          <a:blip r:embed="rId4" cstate="print"/>
          <a:stretch>
            <a:fillRect/>
          </a:stretch>
        </p:blipFill>
        <p:spPr>
          <a:xfrm>
            <a:off x="1066800" y="3733800"/>
            <a:ext cx="3657600" cy="2743200"/>
          </a:xfrm>
          <a:prstGeom prst="rect">
            <a:avLst/>
          </a:prstGeom>
        </p:spPr>
      </p:pic>
    </p:spTree>
    <p:extLst>
      <p:ext uri="{BB962C8B-B14F-4D97-AF65-F5344CB8AC3E}">
        <p14:creationId xmlns:p14="http://schemas.microsoft.com/office/powerpoint/2010/main" val="33771011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1447801"/>
          <a:ext cx="86868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457200" y="304800"/>
            <a:ext cx="8229600" cy="1143000"/>
          </a:xfrm>
        </p:spPr>
        <p:txBody>
          <a:bodyPr>
            <a:normAutofit/>
          </a:bodyPr>
          <a:lstStyle/>
          <a:p>
            <a:pPr algn="l"/>
            <a:r>
              <a:rPr lang="en-US" dirty="0" smtClean="0">
                <a:latin typeface="+mn-lt"/>
              </a:rPr>
              <a:t>Case Study Research Approach</a:t>
            </a:r>
            <a:endParaRPr lang="en-US" dirty="0">
              <a:latin typeface="+mn-lt"/>
            </a:endParaRPr>
          </a:p>
        </p:txBody>
      </p:sp>
    </p:spTree>
    <p:extLst>
      <p:ext uri="{BB962C8B-B14F-4D97-AF65-F5344CB8AC3E}">
        <p14:creationId xmlns:p14="http://schemas.microsoft.com/office/powerpoint/2010/main" val="9423786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43785669"/>
              </p:ext>
            </p:extLst>
          </p:nvPr>
        </p:nvGraphicFramePr>
        <p:xfrm>
          <a:off x="0" y="-304799"/>
          <a:ext cx="8991600" cy="6863074"/>
        </p:xfrm>
        <a:graphic>
          <a:graphicData uri="http://schemas.openxmlformats.org/drawingml/2006/table">
            <a:tbl>
              <a:tblPr/>
              <a:tblGrid>
                <a:gridCol w="762367"/>
                <a:gridCol w="8229233"/>
              </a:tblGrid>
              <a:tr h="1451642">
                <a:tc gridSpan="2">
                  <a:txBody>
                    <a:bodyPr/>
                    <a:lstStyle/>
                    <a:p>
                      <a:pPr marL="0" marR="0" algn="ctr">
                        <a:lnSpc>
                          <a:spcPct val="115000"/>
                        </a:lnSpc>
                        <a:spcBef>
                          <a:spcPts val="0"/>
                        </a:spcBef>
                        <a:spcAft>
                          <a:spcPts val="1000"/>
                        </a:spcAft>
                      </a:pPr>
                      <a:endParaRPr lang="en-US" sz="1600" b="1" dirty="0" smtClean="0">
                        <a:solidFill>
                          <a:srgbClr val="000000"/>
                        </a:solidFill>
                        <a:latin typeface="Times New Roman" pitchFamily="18" charset="0"/>
                        <a:ea typeface="Calibri"/>
                        <a:cs typeface="Times New Roman" pitchFamily="18" charset="0"/>
                      </a:endParaRPr>
                    </a:p>
                    <a:p>
                      <a:pPr marL="0" marR="0" algn="ctr">
                        <a:lnSpc>
                          <a:spcPct val="115000"/>
                        </a:lnSpc>
                        <a:spcBef>
                          <a:spcPts val="0"/>
                        </a:spcBef>
                        <a:spcAft>
                          <a:spcPts val="1000"/>
                        </a:spcAft>
                      </a:pPr>
                      <a:r>
                        <a:rPr lang="en-US" sz="2400" b="0" dirty="0" smtClean="0">
                          <a:solidFill>
                            <a:srgbClr val="000000"/>
                          </a:solidFill>
                          <a:latin typeface="Times New Roman" pitchFamily="18" charset="0"/>
                          <a:ea typeface="Calibri"/>
                          <a:cs typeface="Times New Roman" pitchFamily="18" charset="0"/>
                        </a:rPr>
                        <a:t>Top Ranked Factors Perceived to Impact </a:t>
                      </a:r>
                      <a:r>
                        <a:rPr lang="en-US" sz="2400" b="1" i="1" dirty="0" smtClean="0">
                          <a:solidFill>
                            <a:srgbClr val="C00000"/>
                          </a:solidFill>
                          <a:latin typeface="Times New Roman" pitchFamily="18" charset="0"/>
                          <a:ea typeface="Calibri"/>
                          <a:cs typeface="Times New Roman" pitchFamily="18" charset="0"/>
                        </a:rPr>
                        <a:t>FAMILIES</a:t>
                      </a:r>
                      <a:r>
                        <a:rPr lang="en-US" sz="2400" b="1" dirty="0" smtClean="0">
                          <a:solidFill>
                            <a:srgbClr val="000000"/>
                          </a:solidFill>
                          <a:latin typeface="Times New Roman" pitchFamily="18" charset="0"/>
                          <a:ea typeface="Calibri"/>
                          <a:cs typeface="Times New Roman" pitchFamily="18" charset="0"/>
                        </a:rPr>
                        <a:t>’</a:t>
                      </a:r>
                      <a:endParaRPr lang="en-US" sz="2400" dirty="0" smtClean="0">
                        <a:latin typeface="Times New Roman" pitchFamily="18" charset="0"/>
                        <a:ea typeface="Calibri"/>
                        <a:cs typeface="Times New Roman" pitchFamily="18" charset="0"/>
                      </a:endParaRPr>
                    </a:p>
                    <a:p>
                      <a:pPr marL="0" marR="0" algn="ctr">
                        <a:lnSpc>
                          <a:spcPct val="115000"/>
                        </a:lnSpc>
                        <a:spcBef>
                          <a:spcPts val="0"/>
                        </a:spcBef>
                        <a:spcAft>
                          <a:spcPts val="1000"/>
                        </a:spcAft>
                      </a:pPr>
                      <a:r>
                        <a:rPr lang="en-US" sz="2400" b="0" dirty="0" smtClean="0">
                          <a:solidFill>
                            <a:srgbClr val="000000"/>
                          </a:solidFill>
                          <a:latin typeface="Times New Roman" pitchFamily="18" charset="0"/>
                          <a:ea typeface="Calibri"/>
                          <a:cs typeface="Times New Roman" pitchFamily="18" charset="0"/>
                        </a:rPr>
                        <a:t>Faith Development in Combined Parent Group </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1000"/>
                        </a:spcAft>
                      </a:pPr>
                      <a:endParaRPr lang="en-US" sz="1600" dirty="0">
                        <a:latin typeface="Times New Roman" pitchFamily="18" charset="0"/>
                        <a:ea typeface="Calibri"/>
                        <a:cs typeface="Times New Roman"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1</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Warm loving environment of our home</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2</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Adhering to our moral beliefs</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3</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The faith of the mother in family</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4</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Reliance on faith in crisis or traumatic events</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5</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Warm welcoming environment of our church</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6</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The faith of the father in family</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7</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Attending Mass </a:t>
                      </a:r>
                      <a:r>
                        <a:rPr lang="en-US" sz="1800" dirty="0" smtClean="0">
                          <a:solidFill>
                            <a:srgbClr val="000000"/>
                          </a:solidFill>
                          <a:latin typeface="Times New Roman" pitchFamily="18" charset="0"/>
                          <a:ea typeface="Calibri"/>
                          <a:cs typeface="Times New Roman" pitchFamily="18" charset="0"/>
                        </a:rPr>
                        <a:t>regularly</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8</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Praying together as a family</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9</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Participation in the Sacraments</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10</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Sacramental preparation sessions</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11</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Sense of belonging to a faith community</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12</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Church's teachings about beliefs and morals</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FF"/>
                    </a:solidFill>
                  </a:tcPr>
                </a:tc>
              </a:tr>
              <a:tr h="416264">
                <a:tc>
                  <a:txBody>
                    <a:bodyPr/>
                    <a:lstStyle/>
                    <a:p>
                      <a:pPr marL="0" marR="0" algn="ctr">
                        <a:lnSpc>
                          <a:spcPct val="115000"/>
                        </a:lnSpc>
                        <a:spcBef>
                          <a:spcPts val="0"/>
                        </a:spcBef>
                        <a:spcAft>
                          <a:spcPts val="1000"/>
                        </a:spcAft>
                      </a:pPr>
                      <a:r>
                        <a:rPr lang="en-US" sz="1600" dirty="0">
                          <a:solidFill>
                            <a:srgbClr val="000000"/>
                          </a:solidFill>
                          <a:latin typeface="Times New Roman" pitchFamily="18" charset="0"/>
                          <a:ea typeface="Calibri"/>
                          <a:cs typeface="Times New Roman" pitchFamily="18" charset="0"/>
                        </a:rPr>
                        <a:t>13</a:t>
                      </a:r>
                      <a:endParaRPr lang="en-US" sz="16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800" dirty="0">
                          <a:solidFill>
                            <a:srgbClr val="000000"/>
                          </a:solidFill>
                          <a:latin typeface="Times New Roman" pitchFamily="18" charset="0"/>
                          <a:ea typeface="Calibri"/>
                          <a:cs typeface="Times New Roman" pitchFamily="18" charset="0"/>
                        </a:rPr>
                        <a:t>Family discussions about faith</a:t>
                      </a:r>
                      <a:endParaRPr lang="en-US" sz="1800"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059159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7200"/>
            <a:ext cx="7024744" cy="914400"/>
          </a:xfrm>
        </p:spPr>
        <p:txBody>
          <a:bodyPr>
            <a:noAutofit/>
          </a:bodyPr>
          <a:lstStyle/>
          <a:p>
            <a:r>
              <a:rPr lang="en-US" sz="2400" dirty="0" smtClean="0">
                <a:solidFill>
                  <a:schemeClr val="bg1"/>
                </a:solidFill>
              </a:rPr>
              <a:t>Findings from Analyses Pertaining to Ages of Children on Family Faith Development</a:t>
            </a:r>
            <a:endParaRPr lang="en-US" sz="24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1615824"/>
              </p:ext>
            </p:extLst>
          </p:nvPr>
        </p:nvGraphicFramePr>
        <p:xfrm>
          <a:off x="533400" y="1523999"/>
          <a:ext cx="8382000" cy="4632338"/>
        </p:xfrm>
        <a:graphic>
          <a:graphicData uri="http://schemas.openxmlformats.org/drawingml/2006/table">
            <a:tbl>
              <a:tblPr firstRow="1" bandRow="1">
                <a:tableStyleId>{5C22544A-7EE6-4342-B048-85BDC9FD1C3A}</a:tableStyleId>
              </a:tblPr>
              <a:tblGrid>
                <a:gridCol w="4191000"/>
                <a:gridCol w="4191000"/>
              </a:tblGrid>
              <a:tr h="174172">
                <a:tc>
                  <a:txBody>
                    <a:bodyPr/>
                    <a:lstStyle/>
                    <a:p>
                      <a:pPr marL="0" marR="0" algn="ctr">
                        <a:lnSpc>
                          <a:spcPct val="115000"/>
                        </a:lnSpc>
                        <a:spcBef>
                          <a:spcPts val="0"/>
                        </a:spcBef>
                        <a:spcAft>
                          <a:spcPts val="1000"/>
                        </a:spcAft>
                      </a:pPr>
                      <a:r>
                        <a:rPr lang="en-US" sz="2400" b="1" dirty="0" smtClean="0">
                          <a:latin typeface="Times New Roman"/>
                          <a:ea typeface="Calibri"/>
                          <a:cs typeface="Times New Roman"/>
                        </a:rPr>
                        <a:t>Parents </a:t>
                      </a:r>
                      <a:r>
                        <a:rPr lang="en-US" sz="2400" b="1" dirty="0">
                          <a:latin typeface="Times New Roman"/>
                          <a:ea typeface="Calibri"/>
                          <a:cs typeface="Times New Roman"/>
                        </a:rPr>
                        <a:t>of Younger Children</a:t>
                      </a:r>
                      <a:endParaRPr lang="en-US" sz="2400" dirty="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2400" b="1" dirty="0">
                          <a:latin typeface="Times New Roman"/>
                          <a:ea typeface="Calibri"/>
                          <a:cs typeface="Times New Roman"/>
                        </a:rPr>
                        <a:t>Parents of Older Children</a:t>
                      </a:r>
                      <a:endParaRPr lang="en-US" sz="2400" dirty="0">
                        <a:latin typeface="Times New Roman"/>
                        <a:ea typeface="Calibri"/>
                        <a:cs typeface="Times New Roman"/>
                      </a:endParaRPr>
                    </a:p>
                  </a:txBody>
                  <a:tcPr marL="68580" marR="68580" marT="0" marB="0"/>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Physical building of church </a:t>
                      </a:r>
                    </a:p>
                  </a:txBody>
                  <a:tcPr marL="68580" marR="68580" marT="0" marB="0"/>
                </a:tc>
                <a:tc>
                  <a:txBody>
                    <a:bodyPr/>
                    <a:lstStyle/>
                    <a:p>
                      <a:pPr marL="0" marR="0">
                        <a:lnSpc>
                          <a:spcPct val="115000"/>
                        </a:lnSpc>
                        <a:spcBef>
                          <a:spcPts val="0"/>
                        </a:spcBef>
                        <a:spcAft>
                          <a:spcPts val="1000"/>
                        </a:spcAft>
                      </a:pPr>
                      <a:r>
                        <a:rPr lang="en-US" sz="2300" dirty="0">
                          <a:latin typeface="Times New Roman"/>
                          <a:ea typeface="Calibri"/>
                          <a:cs typeface="Times New Roman"/>
                        </a:rPr>
                        <a:t>Service </a:t>
                      </a:r>
                    </a:p>
                  </a:txBody>
                  <a:tcPr marL="68580" marR="68580" marT="0" marB="0"/>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Personal prayer </a:t>
                      </a:r>
                    </a:p>
                  </a:txBody>
                  <a:tcPr marL="68580" marR="68580" marT="0" marB="0"/>
                </a:tc>
                <a:tc>
                  <a:txBody>
                    <a:bodyPr/>
                    <a:lstStyle/>
                    <a:p>
                      <a:pPr marL="0" marR="0">
                        <a:lnSpc>
                          <a:spcPct val="115000"/>
                        </a:lnSpc>
                        <a:spcBef>
                          <a:spcPts val="0"/>
                        </a:spcBef>
                        <a:spcAft>
                          <a:spcPts val="1000"/>
                        </a:spcAft>
                      </a:pPr>
                      <a:r>
                        <a:rPr lang="en-US" sz="2300" dirty="0">
                          <a:latin typeface="Times New Roman"/>
                          <a:ea typeface="Calibri"/>
                          <a:cs typeface="Times New Roman"/>
                        </a:rPr>
                        <a:t>Faith </a:t>
                      </a:r>
                      <a:r>
                        <a:rPr lang="en-US" sz="2300" dirty="0" smtClean="0">
                          <a:latin typeface="Times New Roman"/>
                          <a:ea typeface="Calibri"/>
                          <a:cs typeface="Times New Roman"/>
                        </a:rPr>
                        <a:t>Development Opportunities</a:t>
                      </a:r>
                      <a:endParaRPr lang="en-US" sz="2300" dirty="0">
                        <a:latin typeface="Times New Roman"/>
                        <a:ea typeface="Calibri"/>
                        <a:cs typeface="Times New Roman"/>
                      </a:endParaRPr>
                    </a:p>
                  </a:txBody>
                  <a:tcPr marL="68580" marR="68580" marT="0" marB="0"/>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Praying together as a family </a:t>
                      </a:r>
                    </a:p>
                  </a:txBody>
                  <a:tcPr marL="68580" marR="68580" marT="0" marB="0"/>
                </a:tc>
                <a:tc>
                  <a:txBody>
                    <a:bodyPr/>
                    <a:lstStyle/>
                    <a:p>
                      <a:pPr marL="0" marR="0">
                        <a:lnSpc>
                          <a:spcPct val="115000"/>
                        </a:lnSpc>
                        <a:spcBef>
                          <a:spcPts val="0"/>
                        </a:spcBef>
                        <a:spcAft>
                          <a:spcPts val="1000"/>
                        </a:spcAft>
                      </a:pPr>
                      <a:r>
                        <a:rPr lang="en-US" sz="2300" dirty="0">
                          <a:latin typeface="Times New Roman"/>
                          <a:ea typeface="Calibri"/>
                          <a:cs typeface="Times New Roman"/>
                        </a:rPr>
                        <a:t>Youth Ministry </a:t>
                      </a:r>
                    </a:p>
                  </a:txBody>
                  <a:tcPr marL="68580" marR="68580" marT="0" marB="0"/>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Music &amp; art at church </a:t>
                      </a:r>
                    </a:p>
                  </a:txBody>
                  <a:tcPr marL="68580" marR="68580" marT="0" marB="0"/>
                </a:tc>
                <a:tc>
                  <a:txBody>
                    <a:bodyPr/>
                    <a:lstStyle/>
                    <a:p>
                      <a:endParaRPr lang="en-US" dirty="0"/>
                    </a:p>
                  </a:txBody>
                  <a:tcPr/>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Intergenerational Sessions of FP </a:t>
                      </a:r>
                    </a:p>
                  </a:txBody>
                  <a:tcPr marL="68580" marR="68580" marT="0" marB="0"/>
                </a:tc>
                <a:tc>
                  <a:txBody>
                    <a:bodyPr/>
                    <a:lstStyle/>
                    <a:p>
                      <a:endParaRPr lang="en-US" dirty="0"/>
                    </a:p>
                  </a:txBody>
                  <a:tcPr/>
                </a:tc>
              </a:tr>
              <a:tr h="707572">
                <a:tc>
                  <a:txBody>
                    <a:bodyPr/>
                    <a:lstStyle/>
                    <a:p>
                      <a:pPr marL="0" marR="0">
                        <a:lnSpc>
                          <a:spcPct val="115000"/>
                        </a:lnSpc>
                        <a:spcBef>
                          <a:spcPts val="0"/>
                        </a:spcBef>
                        <a:spcAft>
                          <a:spcPts val="1000"/>
                        </a:spcAft>
                      </a:pPr>
                      <a:r>
                        <a:rPr lang="en-US" sz="2400" dirty="0">
                          <a:latin typeface="Times New Roman"/>
                          <a:ea typeface="Calibri"/>
                          <a:cs typeface="Times New Roman"/>
                        </a:rPr>
                        <a:t>Spiritual </a:t>
                      </a:r>
                      <a:r>
                        <a:rPr lang="en-US" sz="2400" dirty="0" smtClean="0">
                          <a:latin typeface="Times New Roman"/>
                          <a:ea typeface="Calibri"/>
                          <a:cs typeface="Times New Roman"/>
                        </a:rPr>
                        <a:t>Reading/Scripture</a:t>
                      </a:r>
                      <a:endParaRPr lang="en-US" sz="2400" dirty="0">
                        <a:latin typeface="Times New Roman"/>
                        <a:ea typeface="Calibri"/>
                        <a:cs typeface="Times New Roman"/>
                      </a:endParaRPr>
                    </a:p>
                  </a:txBody>
                  <a:tcPr marL="68580" marR="68580" marT="0" marB="0"/>
                </a:tc>
                <a:tc>
                  <a:txBody>
                    <a:bodyPr/>
                    <a:lstStyle/>
                    <a:p>
                      <a:endParaRPr lang="en-US" dirty="0"/>
                    </a:p>
                  </a:txBody>
                  <a:tcPr/>
                </a:tc>
              </a:tr>
            </a:tbl>
          </a:graphicData>
        </a:graphic>
      </p:graphicFrame>
    </p:spTree>
    <p:extLst>
      <p:ext uri="{BB962C8B-B14F-4D97-AF65-F5344CB8AC3E}">
        <p14:creationId xmlns:p14="http://schemas.microsoft.com/office/powerpoint/2010/main" val="1049592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Findings from Gender Analyses</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endParaRPr lang="en-US" dirty="0" smtClean="0"/>
          </a:p>
          <a:p>
            <a:pPr>
              <a:buFont typeface="Wingdings" pitchFamily="2" charset="2"/>
              <a:buChar char="v"/>
            </a:pPr>
            <a:r>
              <a:rPr lang="en-US" sz="2600" dirty="0" smtClean="0">
                <a:latin typeface="Andalus" pitchFamily="18" charset="-78"/>
                <a:cs typeface="Andalus" pitchFamily="18" charset="-78"/>
              </a:rPr>
              <a:t>Women and men ranked factors similarly</a:t>
            </a:r>
          </a:p>
          <a:p>
            <a:pPr>
              <a:buFont typeface="Wingdings" pitchFamily="2" charset="2"/>
              <a:buChar char="v"/>
            </a:pPr>
            <a:endParaRPr lang="en-US" sz="2600" dirty="0" smtClean="0">
              <a:latin typeface="Andalus" pitchFamily="18" charset="-78"/>
              <a:cs typeface="Andalus" pitchFamily="18" charset="-78"/>
            </a:endParaRPr>
          </a:p>
          <a:p>
            <a:pPr>
              <a:buFont typeface="Wingdings" pitchFamily="2" charset="2"/>
              <a:buChar char="v"/>
            </a:pPr>
            <a:r>
              <a:rPr lang="en-US" sz="2600" dirty="0" smtClean="0">
                <a:latin typeface="Andalus" pitchFamily="18" charset="-78"/>
                <a:cs typeface="Andalus" pitchFamily="18" charset="-78"/>
              </a:rPr>
              <a:t>When differed women rated factors higher than men</a:t>
            </a:r>
          </a:p>
          <a:p>
            <a:pPr>
              <a:buFont typeface="Wingdings" pitchFamily="2" charset="2"/>
              <a:buChar char="v"/>
            </a:pPr>
            <a:endParaRPr lang="en-US" sz="2600" dirty="0" smtClean="0">
              <a:latin typeface="Andalus" pitchFamily="18" charset="-78"/>
              <a:cs typeface="Andalus" pitchFamily="18" charset="-78"/>
            </a:endParaRPr>
          </a:p>
          <a:p>
            <a:pPr>
              <a:buFont typeface="Wingdings" pitchFamily="2" charset="2"/>
              <a:buChar char="v"/>
            </a:pPr>
            <a:r>
              <a:rPr lang="en-US" sz="2600" dirty="0" smtClean="0">
                <a:latin typeface="Andalus" pitchFamily="18" charset="-78"/>
                <a:cs typeface="Andalus" pitchFamily="18" charset="-78"/>
              </a:rPr>
              <a:t>One exception men rated their own impact (faith of the father) on family faith development higher than women rated the item</a:t>
            </a:r>
            <a:r>
              <a:rPr lang="en-US" sz="2500" dirty="0" smtClean="0">
                <a:latin typeface="Andalus" pitchFamily="18" charset="-78"/>
                <a:cs typeface="Andalus" pitchFamily="18" charset="-78"/>
              </a:rPr>
              <a:t> </a:t>
            </a:r>
            <a:endParaRPr lang="en-US" sz="2500" dirty="0">
              <a:latin typeface="Andalus" pitchFamily="18" charset="-78"/>
              <a:cs typeface="Andalus" pitchFamily="18" charset="-78"/>
            </a:endParaRPr>
          </a:p>
        </p:txBody>
      </p:sp>
    </p:spTree>
    <p:extLst>
      <p:ext uri="{BB962C8B-B14F-4D97-AF65-F5344CB8AC3E}">
        <p14:creationId xmlns:p14="http://schemas.microsoft.com/office/powerpoint/2010/main" val="9826489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sz="3600" dirty="0" smtClean="0">
                <a:solidFill>
                  <a:schemeClr val="tx1"/>
                </a:solidFill>
                <a:latin typeface="Andalus" pitchFamily="2" charset="-78"/>
                <a:cs typeface="Andalus" pitchFamily="2" charset="-78"/>
              </a:rPr>
              <a:t>Factors Considered in Constructs of</a:t>
            </a:r>
            <a:r>
              <a:rPr lang="en-US" sz="4400" dirty="0" smtClean="0">
                <a:solidFill>
                  <a:schemeClr val="tx1"/>
                </a:solidFill>
                <a:latin typeface="Andalus" pitchFamily="2" charset="-78"/>
                <a:cs typeface="Andalus" pitchFamily="2" charset="-78"/>
              </a:rPr>
              <a:t>:</a:t>
            </a:r>
            <a:endParaRPr lang="en-US" sz="4400" dirty="0">
              <a:solidFill>
                <a:schemeClr val="tx1"/>
              </a:solidFill>
              <a:latin typeface="Andalus" pitchFamily="2" charset="-78"/>
              <a:cs typeface="Andalus" pitchFamily="2" charset="-78"/>
            </a:endParaRPr>
          </a:p>
        </p:txBody>
      </p:sp>
      <p:sp>
        <p:nvSpPr>
          <p:cNvPr id="3" name="Content Placeholder 2"/>
          <p:cNvSpPr>
            <a:spLocks noGrp="1"/>
          </p:cNvSpPr>
          <p:nvPr>
            <p:ph idx="1"/>
          </p:nvPr>
        </p:nvSpPr>
        <p:spPr>
          <a:xfrm>
            <a:off x="457200" y="1143000"/>
            <a:ext cx="8229600" cy="5562600"/>
          </a:xfrm>
        </p:spPr>
        <p:txBody>
          <a:bodyPr>
            <a:normAutofit lnSpcReduction="10000"/>
          </a:bodyPr>
          <a:lstStyle/>
          <a:p>
            <a:pPr marL="114300" indent="0">
              <a:buNone/>
            </a:pPr>
            <a:endParaRPr lang="en-US" sz="2800" b="1" u="sng" dirty="0" smtClean="0">
              <a:latin typeface="Andalus" pitchFamily="2" charset="-78"/>
              <a:cs typeface="Andalus" pitchFamily="2" charset="-78"/>
            </a:endParaRPr>
          </a:p>
          <a:p>
            <a:pPr marL="114300" indent="0">
              <a:buNone/>
            </a:pPr>
            <a:endParaRPr lang="en-US" sz="2800" b="1" u="sng" dirty="0">
              <a:latin typeface="Andalus" pitchFamily="2" charset="-78"/>
              <a:cs typeface="Andalus" pitchFamily="2" charset="-78"/>
            </a:endParaRPr>
          </a:p>
          <a:p>
            <a:pPr marL="114300" indent="0">
              <a:buNone/>
            </a:pPr>
            <a:endParaRPr lang="en-US" sz="2800" b="1" u="sng" dirty="0" smtClean="0">
              <a:latin typeface="Andalus" pitchFamily="2" charset="-78"/>
              <a:cs typeface="Andalus" pitchFamily="2" charset="-78"/>
            </a:endParaRPr>
          </a:p>
          <a:p>
            <a:pPr marL="114300" indent="0">
              <a:buNone/>
            </a:pPr>
            <a:endParaRPr lang="en-US" sz="2800" b="1" u="sng" dirty="0">
              <a:latin typeface="Andalus" pitchFamily="2" charset="-78"/>
              <a:cs typeface="Andalus" pitchFamily="2" charset="-78"/>
            </a:endParaRPr>
          </a:p>
          <a:p>
            <a:pPr marL="114300" indent="0">
              <a:buNone/>
            </a:pPr>
            <a:r>
              <a:rPr lang="en-US" sz="2600" b="1" u="sng" dirty="0" smtClean="0">
                <a:latin typeface="Andalus" pitchFamily="2" charset="-78"/>
                <a:cs typeface="Andalus" pitchFamily="2" charset="-78"/>
              </a:rPr>
              <a:t>Climate</a:t>
            </a:r>
            <a:r>
              <a:rPr lang="en-US" sz="2600" dirty="0" smtClean="0">
                <a:latin typeface="Andalus" pitchFamily="2" charset="-78"/>
                <a:cs typeface="Andalus" pitchFamily="2" charset="-78"/>
              </a:rPr>
              <a:t>~</a:t>
            </a:r>
          </a:p>
          <a:p>
            <a:pPr lvl="1"/>
            <a:r>
              <a:rPr lang="en-US" sz="2600" dirty="0" smtClean="0">
                <a:latin typeface="Andalus" pitchFamily="2" charset="-78"/>
                <a:cs typeface="Andalus" pitchFamily="2" charset="-78"/>
              </a:rPr>
              <a:t>The tenor of relationships, feelings, formal and informal</a:t>
            </a:r>
          </a:p>
          <a:p>
            <a:pPr marL="114300" indent="0">
              <a:buNone/>
            </a:pPr>
            <a:r>
              <a:rPr lang="en-US" sz="2600" b="1" u="sng" dirty="0" smtClean="0">
                <a:latin typeface="Andalus" pitchFamily="2" charset="-78"/>
                <a:cs typeface="Andalus" pitchFamily="2" charset="-78"/>
              </a:rPr>
              <a:t>Practices</a:t>
            </a:r>
            <a:r>
              <a:rPr lang="en-US" sz="2600" dirty="0" smtClean="0">
                <a:latin typeface="Andalus" pitchFamily="2" charset="-78"/>
                <a:cs typeface="Andalus" pitchFamily="2" charset="-78"/>
              </a:rPr>
              <a:t>~</a:t>
            </a:r>
          </a:p>
          <a:p>
            <a:pPr marL="365760" lvl="1" indent="0">
              <a:buNone/>
            </a:pPr>
            <a:r>
              <a:rPr lang="en-US" sz="2600" dirty="0" smtClean="0">
                <a:latin typeface="Andalus" pitchFamily="2" charset="-78"/>
                <a:cs typeface="Andalus" pitchFamily="2" charset="-78"/>
              </a:rPr>
              <a:t>   Patterns </a:t>
            </a:r>
            <a:r>
              <a:rPr lang="en-US" sz="2600" dirty="0" smtClean="0">
                <a:latin typeface="Andalus" pitchFamily="2" charset="-78"/>
                <a:cs typeface="Andalus" pitchFamily="2" charset="-78"/>
              </a:rPr>
              <a:t>of behavior and rituals in the </a:t>
            </a:r>
            <a:r>
              <a:rPr lang="en-US" sz="2600" dirty="0" smtClean="0">
                <a:latin typeface="Andalus" pitchFamily="2" charset="-78"/>
                <a:cs typeface="Andalus" pitchFamily="2" charset="-78"/>
              </a:rPr>
              <a:t>Catholic</a:t>
            </a:r>
          </a:p>
          <a:p>
            <a:pPr marL="365760" lvl="1" indent="0">
              <a:buNone/>
            </a:pPr>
            <a:r>
              <a:rPr lang="en-US" sz="2600" dirty="0" smtClean="0">
                <a:latin typeface="Andalus" pitchFamily="2" charset="-78"/>
                <a:cs typeface="Andalus" pitchFamily="2" charset="-78"/>
              </a:rPr>
              <a:t>    Christian </a:t>
            </a:r>
            <a:r>
              <a:rPr lang="en-US" sz="2600" dirty="0" smtClean="0">
                <a:latin typeface="Andalus" pitchFamily="2" charset="-78"/>
                <a:cs typeface="Andalus" pitchFamily="2" charset="-78"/>
              </a:rPr>
              <a:t>faith</a:t>
            </a:r>
          </a:p>
          <a:p>
            <a:pPr marL="114300" indent="0">
              <a:buNone/>
            </a:pPr>
            <a:r>
              <a:rPr lang="en-US" sz="2600" b="1" u="sng" dirty="0">
                <a:latin typeface="Andalus" pitchFamily="2" charset="-78"/>
                <a:cs typeface="Andalus" pitchFamily="2" charset="-78"/>
              </a:rPr>
              <a:t>Culture</a:t>
            </a:r>
            <a:r>
              <a:rPr lang="en-US" sz="2600" u="sng" dirty="0">
                <a:latin typeface="Andalus" pitchFamily="2" charset="-78"/>
                <a:cs typeface="Andalus" pitchFamily="2" charset="-78"/>
              </a:rPr>
              <a:t> </a:t>
            </a:r>
            <a:r>
              <a:rPr lang="en-US" sz="2600" dirty="0">
                <a:latin typeface="Andalus" pitchFamily="2" charset="-78"/>
                <a:cs typeface="Andalus" pitchFamily="2" charset="-78"/>
              </a:rPr>
              <a:t>~</a:t>
            </a:r>
          </a:p>
          <a:p>
            <a:pPr marL="365760" lvl="1" indent="0">
              <a:buNone/>
            </a:pPr>
            <a:r>
              <a:rPr lang="en-US" sz="2600" dirty="0" smtClean="0">
                <a:latin typeface="Andalus" pitchFamily="2" charset="-78"/>
                <a:cs typeface="Andalus" pitchFamily="2" charset="-78"/>
              </a:rPr>
              <a:t>   Deep </a:t>
            </a:r>
            <a:r>
              <a:rPr lang="en-US" sz="2600" dirty="0">
                <a:latin typeface="Andalus" pitchFamily="2" charset="-78"/>
                <a:cs typeface="Andalus" pitchFamily="2" charset="-78"/>
              </a:rPr>
              <a:t>culture of underlying identity, beliefs and values</a:t>
            </a:r>
          </a:p>
          <a:p>
            <a:pPr marL="411480" lvl="1" indent="0">
              <a:buNone/>
            </a:pPr>
            <a:endParaRPr lang="en-US" dirty="0" smtClean="0">
              <a:latin typeface="Andalus" pitchFamily="2" charset="-78"/>
              <a:cs typeface="Andalus" pitchFamily="2" charset="-78"/>
            </a:endParaRPr>
          </a:p>
          <a:p>
            <a:pPr lvl="1"/>
            <a:endParaRPr lang="en-US" dirty="0" smtClean="0"/>
          </a:p>
          <a:p>
            <a:pPr lvl="1"/>
            <a:endParaRPr lang="en-US" dirty="0"/>
          </a:p>
        </p:txBody>
      </p:sp>
      <p:pic>
        <p:nvPicPr>
          <p:cNvPr id="1026" name="Picture 2" descr="C:\Users\kathie\AppData\Local\Microsoft\Windows\Temporary Internet Files\Content.Outlook\DHY764MU\DSCN9933.JPG"/>
          <p:cNvPicPr>
            <a:picLocks noChangeAspect="1" noChangeArrowheads="1"/>
          </p:cNvPicPr>
          <p:nvPr/>
        </p:nvPicPr>
        <p:blipFill>
          <a:blip r:embed="rId3" cstate="print"/>
          <a:srcRect/>
          <a:stretch>
            <a:fillRect/>
          </a:stretch>
        </p:blipFill>
        <p:spPr bwMode="auto">
          <a:xfrm>
            <a:off x="5486400" y="1214602"/>
            <a:ext cx="2692400" cy="2019300"/>
          </a:xfrm>
          <a:prstGeom prst="rect">
            <a:avLst/>
          </a:prstGeom>
          <a:noFill/>
        </p:spPr>
      </p:pic>
    </p:spTree>
    <p:extLst>
      <p:ext uri="{BB962C8B-B14F-4D97-AF65-F5344CB8AC3E}">
        <p14:creationId xmlns:p14="http://schemas.microsoft.com/office/powerpoint/2010/main" val="330143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20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20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2000"/>
                                        <p:tgtEl>
                                          <p:spTgt spid="3">
                                            <p:txEl>
                                              <p:pRg st="6" end="6"/>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2000"/>
                                        <p:tgtEl>
                                          <p:spTgt spid="3">
                                            <p:txEl>
                                              <p:pRg st="7" end="7"/>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2000"/>
                                        <p:tgtEl>
                                          <p:spTgt spid="3">
                                            <p:txEl>
                                              <p:pRg st="8" end="8"/>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2000"/>
                                        <p:tgtEl>
                                          <p:spTgt spid="3">
                                            <p:txEl>
                                              <p:pRg st="9" end="9"/>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70275899"/>
              </p:ext>
            </p:extLst>
          </p:nvPr>
        </p:nvGraphicFramePr>
        <p:xfrm>
          <a:off x="1447800" y="1821597"/>
          <a:ext cx="6096000" cy="4507967"/>
        </p:xfrm>
        <a:graphic>
          <a:graphicData uri="http://schemas.openxmlformats.org/drawingml/2006/table">
            <a:tbl>
              <a:tblPr firstRow="1" bandRow="1">
                <a:tableStyleId>{5C22544A-7EE6-4342-B048-85BDC9FD1C3A}</a:tableStyleId>
              </a:tblPr>
              <a:tblGrid>
                <a:gridCol w="2032000"/>
                <a:gridCol w="2032000"/>
                <a:gridCol w="2032000"/>
              </a:tblGrid>
              <a:tr h="423401">
                <a:tc>
                  <a:txBody>
                    <a:bodyPr/>
                    <a:lstStyle/>
                    <a:p>
                      <a:pPr marL="0" marR="0" algn="ctr">
                        <a:lnSpc>
                          <a:spcPct val="115000"/>
                        </a:lnSpc>
                        <a:spcBef>
                          <a:spcPts val="0"/>
                        </a:spcBef>
                        <a:spcAft>
                          <a:spcPts val="0"/>
                        </a:spcAft>
                      </a:pPr>
                      <a:r>
                        <a:rPr lang="en-US" sz="2000" b="1" dirty="0">
                          <a:latin typeface="Times New Roman"/>
                          <a:ea typeface="Calibri"/>
                          <a:cs typeface="Times New Roman"/>
                        </a:rPr>
                        <a:t>Connecting Climate</a:t>
                      </a:r>
                      <a:endParaRPr lang="en-US" sz="2000" dirty="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latin typeface="Times New Roman"/>
                          <a:ea typeface="Calibri"/>
                          <a:cs typeface="Times New Roman"/>
                        </a:rPr>
                        <a:t>Practices of Faith</a:t>
                      </a:r>
                      <a:endParaRPr lang="en-US" sz="2000" dirty="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2000" b="1" dirty="0">
                          <a:latin typeface="Times New Roman"/>
                          <a:ea typeface="Calibri"/>
                          <a:cs typeface="Times New Roman"/>
                        </a:rPr>
                        <a:t>Religious Identity and Culture</a:t>
                      </a:r>
                      <a:endParaRPr lang="en-US" sz="2000" dirty="0">
                        <a:latin typeface="Times New Roman"/>
                        <a:ea typeface="Calibri"/>
                        <a:cs typeface="Times New Roman"/>
                      </a:endParaRPr>
                    </a:p>
                  </a:txBody>
                  <a:tcPr marL="68580" marR="68580" marT="0" marB="0"/>
                </a:tc>
              </a:tr>
              <a:tr h="373289">
                <a:tc>
                  <a:txBody>
                    <a:bodyPr/>
                    <a:lstStyle/>
                    <a:p>
                      <a:pPr marL="0" marR="0" algn="ctr">
                        <a:lnSpc>
                          <a:spcPct val="115000"/>
                        </a:lnSpc>
                        <a:spcBef>
                          <a:spcPts val="0"/>
                        </a:spcBef>
                        <a:spcAft>
                          <a:spcPts val="0"/>
                        </a:spcAft>
                      </a:pPr>
                      <a:endParaRPr lang="en-US" sz="140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40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endParaRPr lang="en-US" sz="1400">
                        <a:latin typeface="Times New Roman"/>
                        <a:ea typeface="Calibri"/>
                        <a:cs typeface="Times New Roman"/>
                      </a:endParaRPr>
                    </a:p>
                  </a:txBody>
                  <a:tcPr marL="68580" marR="68580" marT="0" marB="0"/>
                </a:tc>
              </a:tr>
              <a:tr h="846803">
                <a:tc>
                  <a:txBody>
                    <a:bodyPr/>
                    <a:lstStyle/>
                    <a:p>
                      <a:pPr marL="0" marR="0" algn="ctr">
                        <a:lnSpc>
                          <a:spcPct val="115000"/>
                        </a:lnSpc>
                        <a:spcBef>
                          <a:spcPts val="0"/>
                        </a:spcBef>
                        <a:spcAft>
                          <a:spcPts val="0"/>
                        </a:spcAft>
                      </a:pPr>
                      <a:r>
                        <a:rPr lang="en-US" sz="1400" b="1">
                          <a:latin typeface="Times New Roman"/>
                          <a:ea typeface="Calibri"/>
                          <a:cs typeface="Times New Roman"/>
                        </a:rPr>
                        <a:t>The sense of belonging and being part of a faith community such as this parish</a:t>
                      </a:r>
                      <a:endParaRPr lang="en-US" sz="140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a:latin typeface="Times New Roman"/>
                          <a:ea typeface="Calibri"/>
                          <a:cs typeface="Times New Roman"/>
                        </a:rPr>
                        <a:t>Attending Mass on a regular basis</a:t>
                      </a:r>
                      <a:endParaRPr lang="en-US" sz="1400">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a:latin typeface="Times New Roman"/>
                          <a:ea typeface="Calibri"/>
                          <a:cs typeface="Times New Roman"/>
                        </a:rPr>
                        <a:t>Reliance on faith in a traumatic crisis or event (such as loss)</a:t>
                      </a:r>
                      <a:endParaRPr lang="en-US" sz="1400">
                        <a:latin typeface="Times New Roman"/>
                        <a:ea typeface="Calibri"/>
                        <a:cs typeface="Times New Roman"/>
                      </a:endParaRPr>
                    </a:p>
                  </a:txBody>
                  <a:tcPr marL="68580" marR="68580" marT="0" marB="0"/>
                </a:tc>
              </a:tr>
              <a:tr h="423401">
                <a:tc>
                  <a:txBody>
                    <a:bodyPr/>
                    <a:lstStyle/>
                    <a:p>
                      <a:pPr marL="0" marR="0" algn="ctr">
                        <a:lnSpc>
                          <a:spcPct val="115000"/>
                        </a:lnSpc>
                        <a:spcBef>
                          <a:spcPts val="0"/>
                        </a:spcBef>
                        <a:spcAft>
                          <a:spcPts val="0"/>
                        </a:spcAft>
                      </a:pPr>
                      <a:r>
                        <a:rPr lang="en-US" sz="1400" b="1">
                          <a:latin typeface="Times New Roman"/>
                          <a:ea typeface="Calibri"/>
                          <a:cs typeface="Times New Roman"/>
                        </a:rPr>
                        <a:t>The warm welcoming environment in our church</a:t>
                      </a:r>
                      <a:endParaRPr lang="en-US" sz="1400">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Participating in the Sacraments</a:t>
                      </a:r>
                      <a:endParaRPr lang="en-US" sz="1400">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Adhering to our moral beliefs</a:t>
                      </a:r>
                      <a:endParaRPr lang="en-US" sz="1400">
                        <a:latin typeface="Times New Roman"/>
                        <a:ea typeface="Calibri"/>
                        <a:cs typeface="Times New Roman"/>
                      </a:endParaRPr>
                    </a:p>
                  </a:txBody>
                  <a:tcPr marL="68580" marR="68580" marT="0" marB="0" anchor="ctr"/>
                </a:tc>
              </a:tr>
              <a:tr h="635102">
                <a:tc>
                  <a:txBody>
                    <a:bodyPr/>
                    <a:lstStyle/>
                    <a:p>
                      <a:pPr marL="0" marR="0" algn="ctr">
                        <a:lnSpc>
                          <a:spcPct val="115000"/>
                        </a:lnSpc>
                        <a:spcBef>
                          <a:spcPts val="0"/>
                        </a:spcBef>
                        <a:spcAft>
                          <a:spcPts val="0"/>
                        </a:spcAft>
                      </a:pPr>
                      <a:r>
                        <a:rPr lang="en-US" sz="1400" b="1" dirty="0">
                          <a:latin typeface="Times New Roman"/>
                          <a:ea typeface="Calibri"/>
                          <a:cs typeface="Times New Roman"/>
                        </a:rPr>
                        <a:t>The warm loving environment of your home</a:t>
                      </a:r>
                      <a:endParaRPr lang="en-US" sz="1400" dirty="0">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Service opportunities (such as meal programs, mission trips, church volunteering)</a:t>
                      </a:r>
                      <a:endParaRPr lang="en-US" sz="1400">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The faith of the mother in our family</a:t>
                      </a:r>
                      <a:endParaRPr lang="en-US" sz="1400">
                        <a:latin typeface="Times New Roman"/>
                        <a:ea typeface="Calibri"/>
                        <a:cs typeface="Times New Roman"/>
                      </a:endParaRPr>
                    </a:p>
                  </a:txBody>
                  <a:tcPr marL="68580" marR="68580" marT="0" marB="0" anchor="ctr"/>
                </a:tc>
              </a:tr>
              <a:tr h="423401">
                <a:tc>
                  <a:txBody>
                    <a:bodyPr/>
                    <a:lstStyle/>
                    <a:p>
                      <a:endParaRPr lang="en-US" sz="1400" dirty="0"/>
                    </a:p>
                  </a:txBody>
                  <a:tcPr/>
                </a:tc>
                <a:tc>
                  <a:txBody>
                    <a:bodyPr/>
                    <a:lstStyle/>
                    <a:p>
                      <a:pPr marL="0" marR="0" algn="ctr">
                        <a:lnSpc>
                          <a:spcPct val="115000"/>
                        </a:lnSpc>
                        <a:spcBef>
                          <a:spcPts val="0"/>
                        </a:spcBef>
                        <a:spcAft>
                          <a:spcPts val="0"/>
                        </a:spcAft>
                      </a:pPr>
                      <a:r>
                        <a:rPr lang="en-US" sz="1400" b="1" dirty="0">
                          <a:latin typeface="Times New Roman"/>
                          <a:ea typeface="Calibri"/>
                          <a:cs typeface="Times New Roman"/>
                        </a:rPr>
                        <a:t>Family discussions about faith</a:t>
                      </a:r>
                      <a:endParaRPr lang="en-US" sz="1400" dirty="0">
                        <a:latin typeface="Times New Roman"/>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dirty="0">
                          <a:latin typeface="Times New Roman"/>
                          <a:ea typeface="Calibri"/>
                          <a:cs typeface="Times New Roman"/>
                        </a:rPr>
                        <a:t>The Church’s teaching about beliefs and morals</a:t>
                      </a:r>
                      <a:endParaRPr lang="en-US" sz="1400" dirty="0">
                        <a:latin typeface="Times New Roman"/>
                        <a:ea typeface="Calibri"/>
                        <a:cs typeface="Times New Roman"/>
                      </a:endParaRPr>
                    </a:p>
                  </a:txBody>
                  <a:tcPr marL="68580" marR="68580" marT="0" marB="0" anchor="ctr"/>
                </a:tc>
              </a:tr>
            </a:tbl>
          </a:graphicData>
        </a:graphic>
      </p:graphicFrame>
      <p:sp>
        <p:nvSpPr>
          <p:cNvPr id="5" name="TextBox 4"/>
          <p:cNvSpPr txBox="1"/>
          <p:nvPr/>
        </p:nvSpPr>
        <p:spPr>
          <a:xfrm>
            <a:off x="1524000" y="990600"/>
            <a:ext cx="6477000" cy="830997"/>
          </a:xfrm>
          <a:prstGeom prst="rect">
            <a:avLst/>
          </a:prstGeom>
          <a:noFill/>
        </p:spPr>
        <p:txBody>
          <a:bodyPr wrap="square" rtlCol="0">
            <a:spAutoFit/>
          </a:bodyPr>
          <a:lstStyle/>
          <a:p>
            <a:r>
              <a:rPr lang="en-US" sz="2400" dirty="0" smtClean="0"/>
              <a:t>Factors Impacting  Families’ Faith Development Related to Constructs  </a:t>
            </a:r>
            <a:endParaRPr lang="en-US" sz="2400" dirty="0"/>
          </a:p>
        </p:txBody>
      </p:sp>
    </p:spTree>
    <p:extLst>
      <p:ext uri="{BB962C8B-B14F-4D97-AF65-F5344CB8AC3E}">
        <p14:creationId xmlns:p14="http://schemas.microsoft.com/office/powerpoint/2010/main" val="27126855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lstStyle/>
          <a:p>
            <a:r>
              <a:rPr lang="en-US" sz="4000" dirty="0" smtClean="0">
                <a:latin typeface="+mn-lt"/>
              </a:rPr>
              <a:t>Climate/Practices of Faith</a:t>
            </a:r>
            <a:endParaRPr lang="en-US" sz="4000" dirty="0">
              <a:latin typeface="+mn-lt"/>
            </a:endParaRPr>
          </a:p>
        </p:txBody>
      </p:sp>
      <p:sp>
        <p:nvSpPr>
          <p:cNvPr id="3" name="Content Placeholder 2"/>
          <p:cNvSpPr>
            <a:spLocks noGrp="1"/>
          </p:cNvSpPr>
          <p:nvPr>
            <p:ph idx="1"/>
          </p:nvPr>
        </p:nvSpPr>
        <p:spPr>
          <a:xfrm>
            <a:off x="457200" y="1905000"/>
            <a:ext cx="8229600" cy="4419600"/>
          </a:xfrm>
        </p:spPr>
        <p:txBody>
          <a:bodyPr>
            <a:normAutofit/>
          </a:bodyPr>
          <a:lstStyle/>
          <a:p>
            <a:pPr>
              <a:buFont typeface="Wingdings" pitchFamily="2" charset="2"/>
              <a:buChar char="v"/>
            </a:pPr>
            <a:r>
              <a:rPr lang="en-US" dirty="0" smtClean="0"/>
              <a:t>Climate initially and continually connects people to a community of faith</a:t>
            </a:r>
          </a:p>
          <a:p>
            <a:pPr>
              <a:buNone/>
            </a:pPr>
            <a:r>
              <a:rPr lang="en-US" dirty="0" smtClean="0"/>
              <a:t>  </a:t>
            </a:r>
          </a:p>
          <a:p>
            <a:pPr>
              <a:buFont typeface="Wingdings" pitchFamily="2" charset="2"/>
              <a:buChar char="v"/>
            </a:pPr>
            <a:endParaRPr lang="en-US" dirty="0" smtClean="0"/>
          </a:p>
          <a:p>
            <a:pPr>
              <a:buFont typeface="Wingdings" pitchFamily="2" charset="2"/>
              <a:buChar char="v"/>
            </a:pPr>
            <a:endParaRPr lang="en-US" dirty="0" smtClean="0"/>
          </a:p>
          <a:p>
            <a:pPr>
              <a:buFont typeface="Wingdings" pitchFamily="2" charset="2"/>
              <a:buChar char="v"/>
            </a:pPr>
            <a:endParaRPr lang="en-US" dirty="0" smtClean="0"/>
          </a:p>
          <a:p>
            <a:pPr>
              <a:buFont typeface="Wingdings" pitchFamily="2" charset="2"/>
              <a:buChar char="v"/>
            </a:pPr>
            <a:endParaRPr lang="en-US" dirty="0" smtClean="0"/>
          </a:p>
          <a:p>
            <a:pPr>
              <a:buFont typeface="Wingdings" pitchFamily="2" charset="2"/>
              <a:buChar char="v"/>
            </a:pPr>
            <a:endParaRPr lang="en-US" dirty="0" smtClean="0"/>
          </a:p>
          <a:p>
            <a:pPr>
              <a:buFont typeface="Wingdings" pitchFamily="2" charset="2"/>
              <a:buChar char="v"/>
            </a:pPr>
            <a:r>
              <a:rPr lang="en-US" dirty="0" smtClean="0"/>
              <a:t>Practices of faith root and strengthen faith</a:t>
            </a:r>
          </a:p>
          <a:p>
            <a:endParaRPr lang="en-US" dirty="0" smtClean="0"/>
          </a:p>
          <a:p>
            <a:endParaRPr lang="en-US" dirty="0" smtClean="0"/>
          </a:p>
          <a:p>
            <a:endParaRPr lang="en-US" dirty="0"/>
          </a:p>
        </p:txBody>
      </p:sp>
      <p:pic>
        <p:nvPicPr>
          <p:cNvPr id="4" name="Picture 3" descr="IMG_5094.JPG"/>
          <p:cNvPicPr>
            <a:picLocks noChangeAspect="1"/>
          </p:cNvPicPr>
          <p:nvPr/>
        </p:nvPicPr>
        <p:blipFill>
          <a:blip r:embed="rId3" cstate="print"/>
          <a:stretch>
            <a:fillRect/>
          </a:stretch>
        </p:blipFill>
        <p:spPr>
          <a:xfrm>
            <a:off x="4267200" y="2514600"/>
            <a:ext cx="4038600" cy="2692400"/>
          </a:xfrm>
          <a:prstGeom prst="rect">
            <a:avLst/>
          </a:prstGeom>
        </p:spPr>
      </p:pic>
    </p:spTree>
    <p:extLst>
      <p:ext uri="{BB962C8B-B14F-4D97-AF65-F5344CB8AC3E}">
        <p14:creationId xmlns:p14="http://schemas.microsoft.com/office/powerpoint/2010/main" val="2156142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fontScale="90000"/>
          </a:bodyPr>
          <a:lstStyle/>
          <a:p>
            <a:r>
              <a:rPr lang="en-US" sz="3500" dirty="0" smtClean="0">
                <a:latin typeface="+mn-lt"/>
              </a:rPr>
              <a:t>Climate Practices </a:t>
            </a:r>
            <a:br>
              <a:rPr lang="en-US" sz="3500" dirty="0" smtClean="0">
                <a:latin typeface="+mn-lt"/>
              </a:rPr>
            </a:br>
            <a:r>
              <a:rPr lang="en-US" sz="3500" dirty="0" smtClean="0">
                <a:latin typeface="+mn-lt"/>
              </a:rPr>
              <a:t>lead to… Culture of Faith</a:t>
            </a:r>
            <a:endParaRPr lang="en-US" sz="3500" dirty="0">
              <a:latin typeface="+mn-lt"/>
            </a:endParaRPr>
          </a:p>
        </p:txBody>
      </p:sp>
      <p:sp>
        <p:nvSpPr>
          <p:cNvPr id="3" name="Content Placeholder 2"/>
          <p:cNvSpPr>
            <a:spLocks noGrp="1"/>
          </p:cNvSpPr>
          <p:nvPr>
            <p:ph idx="1"/>
          </p:nvPr>
        </p:nvSpPr>
        <p:spPr>
          <a:xfrm>
            <a:off x="1043492" y="1676400"/>
            <a:ext cx="6777317" cy="4156229"/>
          </a:xfrm>
        </p:spPr>
        <p:txBody>
          <a:bodyPr>
            <a:normAutofit/>
          </a:bodyPr>
          <a:lstStyle/>
          <a:p>
            <a:pPr>
              <a:buNone/>
            </a:pPr>
            <a:r>
              <a:rPr lang="en-US" dirty="0" smtClean="0"/>
              <a:t>At some point climate and practices mature into a culture of something deeper, more profound, more personal, more internal.</a:t>
            </a:r>
          </a:p>
          <a:p>
            <a:pPr>
              <a:buNone/>
            </a:pPr>
            <a:endParaRPr lang="en-US" dirty="0" smtClean="0"/>
          </a:p>
          <a:p>
            <a:pPr>
              <a:buNone/>
            </a:pPr>
            <a:endParaRPr lang="en-US" dirty="0" smtClean="0"/>
          </a:p>
          <a:p>
            <a:pPr lvl="1">
              <a:buNone/>
            </a:pPr>
            <a:endParaRPr lang="en-US" i="1" dirty="0" smtClean="0"/>
          </a:p>
          <a:p>
            <a:endParaRPr lang="en-US" dirty="0"/>
          </a:p>
        </p:txBody>
      </p:sp>
      <p:pic>
        <p:nvPicPr>
          <p:cNvPr id="7" name="Picture 6" descr="Copeland Catholic.jpg"/>
          <p:cNvPicPr>
            <a:picLocks noChangeAspect="1"/>
          </p:cNvPicPr>
          <p:nvPr/>
        </p:nvPicPr>
        <p:blipFill>
          <a:blip r:embed="rId3" cstate="print"/>
          <a:stretch>
            <a:fillRect/>
          </a:stretch>
        </p:blipFill>
        <p:spPr>
          <a:xfrm>
            <a:off x="2286000" y="3581400"/>
            <a:ext cx="4267200" cy="2834640"/>
          </a:xfrm>
          <a:prstGeom prst="rect">
            <a:avLst/>
          </a:prstGeom>
        </p:spPr>
      </p:pic>
    </p:spTree>
    <p:extLst>
      <p:ext uri="{BB962C8B-B14F-4D97-AF65-F5344CB8AC3E}">
        <p14:creationId xmlns:p14="http://schemas.microsoft.com/office/powerpoint/2010/main" val="3456795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2286000"/>
          </a:xfrm>
        </p:spPr>
        <p:txBody>
          <a:bodyPr>
            <a:normAutofit/>
          </a:bodyPr>
          <a:lstStyle/>
          <a:p>
            <a:r>
              <a:rPr lang="en-US" sz="2400" b="1" dirty="0" smtClean="0">
                <a:latin typeface="+mn-lt"/>
              </a:rPr>
              <a:t/>
            </a:r>
            <a:br>
              <a:rPr lang="en-US" sz="2400" b="1" dirty="0" smtClean="0">
                <a:latin typeface="+mn-lt"/>
              </a:rPr>
            </a:br>
            <a:r>
              <a:rPr lang="en-US" sz="2400" dirty="0" smtClean="0">
                <a:latin typeface="+mn-lt"/>
              </a:rPr>
              <a:t>Most interesting finding was </a:t>
            </a:r>
            <a:br>
              <a:rPr lang="en-US" sz="2400" dirty="0" smtClean="0">
                <a:latin typeface="+mn-lt"/>
              </a:rPr>
            </a:br>
            <a:r>
              <a:rPr lang="en-US" sz="2400" dirty="0" smtClean="0">
                <a:latin typeface="+mn-lt"/>
              </a:rPr>
              <a:t>high ranking of</a:t>
            </a:r>
            <a:br>
              <a:rPr lang="en-US" sz="2400" dirty="0" smtClean="0">
                <a:latin typeface="+mn-lt"/>
              </a:rPr>
            </a:br>
            <a:r>
              <a:rPr lang="en-US" sz="2400" dirty="0" smtClean="0">
                <a:latin typeface="+mn-lt"/>
              </a:rPr>
              <a:t> </a:t>
            </a:r>
            <a:r>
              <a:rPr lang="en-US" sz="2400" b="1" dirty="0" smtClean="0">
                <a:latin typeface="+mn-lt"/>
              </a:rPr>
              <a:t>reliance on faith in difficult times,</a:t>
            </a:r>
            <a:br>
              <a:rPr lang="en-US" sz="2400" b="1" dirty="0" smtClean="0">
                <a:latin typeface="+mn-lt"/>
              </a:rPr>
            </a:br>
            <a:r>
              <a:rPr lang="en-US" sz="2400" b="1" dirty="0" smtClean="0">
                <a:latin typeface="+mn-lt"/>
              </a:rPr>
              <a:t> crisis or traumatic events, such as loss</a:t>
            </a:r>
            <a:br>
              <a:rPr lang="en-US" sz="2400" b="1" dirty="0" smtClean="0">
                <a:latin typeface="+mn-lt"/>
              </a:rPr>
            </a:br>
            <a:r>
              <a:rPr lang="en-US" sz="2400" dirty="0" smtClean="0">
                <a:latin typeface="+mn-lt"/>
              </a:rPr>
              <a:t> and </a:t>
            </a:r>
            <a:r>
              <a:rPr lang="en-US" sz="2400" b="1" dirty="0" smtClean="0">
                <a:latin typeface="+mn-lt"/>
              </a:rPr>
              <a:t>adhering to moral beliefs</a:t>
            </a:r>
            <a:endParaRPr lang="en-US" sz="2400" b="1" dirty="0">
              <a:latin typeface="+mn-lt"/>
            </a:endParaRPr>
          </a:p>
        </p:txBody>
      </p:sp>
      <p:sp>
        <p:nvSpPr>
          <p:cNvPr id="3" name="Content Placeholder 2"/>
          <p:cNvSpPr>
            <a:spLocks noGrp="1"/>
          </p:cNvSpPr>
          <p:nvPr>
            <p:ph idx="1"/>
          </p:nvPr>
        </p:nvSpPr>
        <p:spPr>
          <a:xfrm>
            <a:off x="1043492" y="2323652"/>
            <a:ext cx="6777317" cy="4229548"/>
          </a:xfrm>
        </p:spPr>
        <p:txBody>
          <a:bodyPr>
            <a:normAutofit fontScale="62500" lnSpcReduction="20000"/>
          </a:bodyPr>
          <a:lstStyle/>
          <a:p>
            <a:endParaRPr lang="en-US" dirty="0" smtClean="0"/>
          </a:p>
          <a:p>
            <a:endParaRPr lang="en-US" dirty="0" smtClean="0"/>
          </a:p>
          <a:p>
            <a:pPr marL="68580" indent="0">
              <a:buNone/>
            </a:pPr>
            <a:endParaRPr lang="en-US" dirty="0" smtClean="0"/>
          </a:p>
          <a:p>
            <a:pPr marL="68580" indent="0">
              <a:buNone/>
            </a:pPr>
            <a:endParaRPr lang="en-US" dirty="0" smtClean="0"/>
          </a:p>
          <a:p>
            <a:endParaRPr lang="en-US" dirty="0" smtClean="0"/>
          </a:p>
          <a:p>
            <a:pPr>
              <a:buFont typeface="Wingdings" pitchFamily="2" charset="2"/>
              <a:buChar char="v"/>
            </a:pPr>
            <a:r>
              <a:rPr lang="en-US" sz="4400" dirty="0" smtClean="0"/>
              <a:t>Motivated families to engage </a:t>
            </a:r>
          </a:p>
          <a:p>
            <a:pPr>
              <a:buNone/>
            </a:pPr>
            <a:r>
              <a:rPr lang="en-US" sz="4400" dirty="0" smtClean="0"/>
              <a:t>	in faith community and practices of faith  </a:t>
            </a:r>
          </a:p>
          <a:p>
            <a:pPr>
              <a:buFont typeface="Wingdings" pitchFamily="2" charset="2"/>
              <a:buChar char="v"/>
            </a:pPr>
            <a:endParaRPr lang="en-US" sz="4400" dirty="0" smtClean="0"/>
          </a:p>
          <a:p>
            <a:pPr>
              <a:buFont typeface="Wingdings" pitchFamily="2" charset="2"/>
              <a:buChar char="v"/>
            </a:pPr>
            <a:r>
              <a:rPr lang="en-US" sz="4400" dirty="0" smtClean="0"/>
              <a:t>Parents lacked conscious awareness of these deep desires, hungers, longings and fears</a:t>
            </a:r>
          </a:p>
          <a:p>
            <a:pPr>
              <a:buNone/>
            </a:pPr>
            <a:endParaRPr lang="en-US" sz="4400" dirty="0" smtClean="0"/>
          </a:p>
          <a:p>
            <a:endParaRPr lang="en-US" dirty="0"/>
          </a:p>
        </p:txBody>
      </p:sp>
      <p:pic>
        <p:nvPicPr>
          <p:cNvPr id="5" name="Picture 4" descr="P6230085.JPG"/>
          <p:cNvPicPr>
            <a:picLocks noChangeAspect="1"/>
          </p:cNvPicPr>
          <p:nvPr/>
        </p:nvPicPr>
        <p:blipFill>
          <a:blip r:embed="rId3" cstate="print"/>
          <a:stretch>
            <a:fillRect/>
          </a:stretch>
        </p:blipFill>
        <p:spPr>
          <a:xfrm>
            <a:off x="6553200" y="762000"/>
            <a:ext cx="2076450" cy="2768600"/>
          </a:xfrm>
          <a:prstGeom prst="rect">
            <a:avLst/>
          </a:prstGeom>
        </p:spPr>
      </p:pic>
    </p:spTree>
    <p:extLst>
      <p:ext uri="{BB962C8B-B14F-4D97-AF65-F5344CB8AC3E}">
        <p14:creationId xmlns:p14="http://schemas.microsoft.com/office/powerpoint/2010/main" val="4021032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allowed me to change my </a:t>
            </a:r>
            <a:r>
              <a:rPr lang="en-US" dirty="0" smtClean="0"/>
              <a:t>perspective… </a:t>
            </a:r>
            <a:endParaRPr lang="en-US" dirty="0"/>
          </a:p>
        </p:txBody>
      </p:sp>
      <p:sp>
        <p:nvSpPr>
          <p:cNvPr id="3" name="Content Placeholder 2"/>
          <p:cNvSpPr>
            <a:spLocks noGrp="1"/>
          </p:cNvSpPr>
          <p:nvPr>
            <p:ph idx="1"/>
          </p:nvPr>
        </p:nvSpPr>
        <p:spPr>
          <a:xfrm>
            <a:off x="1043492" y="2323652"/>
            <a:ext cx="6777317" cy="4000948"/>
          </a:xfrm>
        </p:spPr>
        <p:txBody>
          <a:bodyPr>
            <a:normAutofit fontScale="92500" lnSpcReduction="20000"/>
          </a:bodyPr>
          <a:lstStyle/>
          <a:p>
            <a:endParaRPr lang="en-US" dirty="0" smtClean="0"/>
          </a:p>
          <a:p>
            <a:r>
              <a:rPr lang="en-US" dirty="0" smtClean="0"/>
              <a:t>Developmental Perspective: awareness that content can be delivered in a variety of way</a:t>
            </a:r>
          </a:p>
          <a:p>
            <a:endParaRPr lang="en-US" dirty="0" smtClean="0"/>
          </a:p>
          <a:p>
            <a:r>
              <a:rPr lang="en-US" dirty="0" smtClean="0"/>
              <a:t>Church </a:t>
            </a:r>
            <a:r>
              <a:rPr lang="en-US" dirty="0"/>
              <a:t>setting that e</a:t>
            </a:r>
            <a:r>
              <a:rPr lang="en-US" dirty="0" smtClean="0"/>
              <a:t>ncouraged innovation: being an open minded community</a:t>
            </a:r>
          </a:p>
          <a:p>
            <a:endParaRPr lang="en-US" dirty="0" smtClean="0"/>
          </a:p>
          <a:p>
            <a:r>
              <a:rPr lang="en-US" dirty="0"/>
              <a:t>Commitment to excellence and </a:t>
            </a:r>
            <a:r>
              <a:rPr lang="en-US" dirty="0" smtClean="0"/>
              <a:t>effectiveness</a:t>
            </a:r>
          </a:p>
          <a:p>
            <a:endParaRPr lang="en-US" dirty="0" smtClean="0"/>
          </a:p>
          <a:p>
            <a:r>
              <a:rPr lang="en-US" dirty="0" smtClean="0"/>
              <a:t>Willingness to assess if this is happening</a:t>
            </a:r>
          </a:p>
          <a:p>
            <a:pPr marL="68580" indent="0">
              <a:buNone/>
            </a:pPr>
            <a:r>
              <a:rPr lang="en-US" dirty="0" smtClean="0"/>
              <a:t> </a:t>
            </a:r>
          </a:p>
          <a:p>
            <a:pPr lvl="0"/>
            <a:r>
              <a:rPr lang="en-US" dirty="0"/>
              <a:t>Grace</a:t>
            </a:r>
          </a:p>
          <a:p>
            <a:endParaRPr lang="en-US" dirty="0"/>
          </a:p>
          <a:p>
            <a:endParaRPr lang="en-US" dirty="0"/>
          </a:p>
        </p:txBody>
      </p:sp>
    </p:spTree>
    <p:extLst>
      <p:ext uri="{BB962C8B-B14F-4D97-AF65-F5344CB8AC3E}">
        <p14:creationId xmlns:p14="http://schemas.microsoft.com/office/powerpoint/2010/main" val="105207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iagram_text"/>
          <p:cNvPicPr>
            <a:picLocks noChangeAspect="1" noChangeArrowheads="1"/>
          </p:cNvPicPr>
          <p:nvPr/>
        </p:nvPicPr>
        <p:blipFill>
          <a:blip r:embed="rId3" cstate="print"/>
          <a:srcRect/>
          <a:stretch>
            <a:fillRect/>
          </a:stretch>
        </p:blipFill>
        <p:spPr bwMode="auto">
          <a:xfrm>
            <a:off x="1981200" y="2057400"/>
            <a:ext cx="5486400" cy="4259263"/>
          </a:xfrm>
          <a:prstGeom prst="rect">
            <a:avLst/>
          </a:prstGeom>
          <a:noFill/>
          <a:ln w="9525">
            <a:noFill/>
            <a:miter lim="800000"/>
            <a:headEnd/>
            <a:tailEnd/>
          </a:ln>
        </p:spPr>
      </p:pic>
      <p:sp>
        <p:nvSpPr>
          <p:cNvPr id="3" name="TextBox 2"/>
          <p:cNvSpPr txBox="1"/>
          <p:nvPr/>
        </p:nvSpPr>
        <p:spPr>
          <a:xfrm>
            <a:off x="1295400" y="762000"/>
            <a:ext cx="7162800" cy="1015663"/>
          </a:xfrm>
          <a:prstGeom prst="rect">
            <a:avLst/>
          </a:prstGeom>
          <a:noFill/>
        </p:spPr>
        <p:txBody>
          <a:bodyPr wrap="square" rtlCol="0">
            <a:spAutoFit/>
          </a:bodyPr>
          <a:lstStyle/>
          <a:p>
            <a:pPr algn="ctr"/>
            <a:endParaRPr lang="en-US" sz="2000" dirty="0" smtClean="0"/>
          </a:p>
          <a:p>
            <a:pPr algn="ctr"/>
            <a:r>
              <a:rPr lang="en-US" sz="2000" b="1" dirty="0" smtClean="0"/>
              <a:t>Theory  of Faith Development Representing its Cyclical, Developmental, and Multidimensional Nature</a:t>
            </a:r>
            <a:endParaRPr lang="en-US" sz="2000" b="1" dirty="0"/>
          </a:p>
        </p:txBody>
      </p:sp>
    </p:spTree>
    <p:extLst>
      <p:ext uri="{BB962C8B-B14F-4D97-AF65-F5344CB8AC3E}">
        <p14:creationId xmlns:p14="http://schemas.microsoft.com/office/powerpoint/2010/main" val="30616052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43492" y="2323652"/>
            <a:ext cx="6777317" cy="4229548"/>
          </a:xfrm>
        </p:spPr>
        <p:txBody>
          <a:bodyPr>
            <a:normAutofit lnSpcReduction="10000"/>
          </a:bodyPr>
          <a:lstStyle/>
          <a:p>
            <a:endParaRPr lang="en-US" dirty="0" smtClean="0"/>
          </a:p>
          <a:p>
            <a:endParaRPr lang="en-US" dirty="0"/>
          </a:p>
          <a:p>
            <a:endParaRPr lang="en-US" dirty="0" smtClean="0"/>
          </a:p>
          <a:p>
            <a:endParaRPr lang="en-US" dirty="0"/>
          </a:p>
          <a:p>
            <a:pPr marL="0" indent="0">
              <a:buNone/>
            </a:pPr>
            <a:r>
              <a:rPr lang="en-US" sz="2800" dirty="0" smtClean="0">
                <a:latin typeface="Andalus" pitchFamily="2" charset="-78"/>
                <a:cs typeface="Andalus" pitchFamily="2" charset="-78"/>
              </a:rPr>
              <a:t>Connecting leads to belonging</a:t>
            </a:r>
          </a:p>
          <a:p>
            <a:pPr marL="0" indent="0">
              <a:buNone/>
            </a:pPr>
            <a:endParaRPr lang="en-US" sz="2800" dirty="0" smtClean="0">
              <a:latin typeface="Andalus" pitchFamily="2" charset="-78"/>
              <a:cs typeface="Andalus" pitchFamily="2" charset="-78"/>
            </a:endParaRPr>
          </a:p>
          <a:p>
            <a:pPr marL="393192" lvl="1" indent="0">
              <a:buNone/>
            </a:pPr>
            <a:r>
              <a:rPr lang="en-US" sz="2800" dirty="0" smtClean="0">
                <a:latin typeface="Andalus" pitchFamily="2" charset="-78"/>
                <a:cs typeface="Andalus" pitchFamily="2" charset="-78"/>
              </a:rPr>
              <a:t>Belonging leads to believing</a:t>
            </a:r>
          </a:p>
          <a:p>
            <a:pPr marL="393192" lvl="1" indent="0">
              <a:buNone/>
            </a:pPr>
            <a:endParaRPr lang="en-US" sz="2800" dirty="0" smtClean="0">
              <a:latin typeface="Andalus" pitchFamily="2" charset="-78"/>
              <a:cs typeface="Andalus" pitchFamily="2" charset="-78"/>
            </a:endParaRPr>
          </a:p>
          <a:p>
            <a:pPr marL="393192" lvl="1" indent="0">
              <a:buNone/>
            </a:pPr>
            <a:r>
              <a:rPr lang="en-US" sz="2800" dirty="0" smtClean="0">
                <a:latin typeface="Andalus" pitchFamily="2" charset="-78"/>
                <a:cs typeface="Andalus" pitchFamily="2" charset="-78"/>
              </a:rPr>
              <a:t>	Practicing faith leads to identity</a:t>
            </a:r>
          </a:p>
          <a:p>
            <a:pPr lvl="2"/>
            <a:endParaRPr lang="en-US"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762000"/>
            <a:ext cx="4114800" cy="2927599"/>
          </a:xfrm>
          <a:prstGeom prst="rect">
            <a:avLst/>
          </a:prstGeom>
        </p:spPr>
      </p:pic>
    </p:spTree>
    <p:extLst>
      <p:ext uri="{BB962C8B-B14F-4D97-AF65-F5344CB8AC3E}">
        <p14:creationId xmlns:p14="http://schemas.microsoft.com/office/powerpoint/2010/main" val="1558237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382000" cy="762000"/>
          </a:xfrm>
        </p:spPr>
        <p:txBody>
          <a:bodyPr>
            <a:normAutofit/>
          </a:bodyPr>
          <a:lstStyle/>
          <a:p>
            <a:r>
              <a:rPr lang="en-US" sz="3300" dirty="0" smtClean="0"/>
              <a:t>Creating  </a:t>
            </a:r>
            <a:r>
              <a:rPr lang="en-US" sz="3300" b="1" dirty="0" smtClean="0"/>
              <a:t>Climate</a:t>
            </a:r>
            <a:r>
              <a:rPr lang="en-US" sz="3300" dirty="0" smtClean="0"/>
              <a:t> for Faith Formation!</a:t>
            </a:r>
            <a:endParaRPr lang="en-US" sz="3300" dirty="0"/>
          </a:p>
        </p:txBody>
      </p:sp>
      <p:sp>
        <p:nvSpPr>
          <p:cNvPr id="3" name="Content Placeholder 2"/>
          <p:cNvSpPr>
            <a:spLocks noGrp="1"/>
          </p:cNvSpPr>
          <p:nvPr>
            <p:ph idx="1"/>
          </p:nvPr>
        </p:nvSpPr>
        <p:spPr>
          <a:xfrm>
            <a:off x="457200" y="1524000"/>
            <a:ext cx="8229600" cy="4876800"/>
          </a:xfrm>
        </p:spPr>
        <p:txBody>
          <a:bodyPr>
            <a:normAutofit/>
          </a:bodyPr>
          <a:lstStyle/>
          <a:p>
            <a:r>
              <a:rPr lang="en-US" dirty="0" smtClean="0">
                <a:latin typeface="+mj-lt"/>
              </a:rPr>
              <a:t>Climate addresses the issues of emotional ease</a:t>
            </a:r>
          </a:p>
          <a:p>
            <a:r>
              <a:rPr lang="en-US" dirty="0">
                <a:latin typeface="+mj-lt"/>
              </a:rPr>
              <a:t>Questions to ask about your environment:</a:t>
            </a:r>
          </a:p>
          <a:p>
            <a:pPr lvl="1"/>
            <a:r>
              <a:rPr lang="en-US" dirty="0">
                <a:latin typeface="+mj-lt"/>
              </a:rPr>
              <a:t>How do I feel when I am </a:t>
            </a:r>
            <a:r>
              <a:rPr lang="en-US" dirty="0" smtClean="0">
                <a:latin typeface="+mj-lt"/>
              </a:rPr>
              <a:t>here?</a:t>
            </a:r>
            <a:endParaRPr lang="en-US" dirty="0">
              <a:latin typeface="+mj-lt"/>
            </a:endParaRPr>
          </a:p>
          <a:p>
            <a:pPr lvl="1"/>
            <a:r>
              <a:rPr lang="en-US" dirty="0">
                <a:latin typeface="+mj-lt"/>
              </a:rPr>
              <a:t>Do I have a positive or negative attitude when interacting here?</a:t>
            </a:r>
          </a:p>
          <a:p>
            <a:pPr lvl="1"/>
            <a:r>
              <a:rPr lang="en-US" dirty="0">
                <a:latin typeface="+mj-lt"/>
              </a:rPr>
              <a:t>Do I perceive this faith community as friendly, caring, safe?</a:t>
            </a:r>
          </a:p>
          <a:p>
            <a:pPr lvl="1"/>
            <a:r>
              <a:rPr lang="en-US" dirty="0">
                <a:latin typeface="+mj-lt"/>
              </a:rPr>
              <a:t>Do I feel welcome, accepted or judged and unsafe</a:t>
            </a:r>
            <a:r>
              <a:rPr lang="en-US" dirty="0" smtClean="0">
                <a:latin typeface="+mj-lt"/>
              </a:rPr>
              <a:t>?</a:t>
            </a:r>
          </a:p>
          <a:p>
            <a:pPr marL="411480" lvl="1" indent="0">
              <a:buNone/>
            </a:pPr>
            <a:endParaRPr lang="en-US" dirty="0">
              <a:latin typeface="+mj-lt"/>
            </a:endParaRPr>
          </a:p>
        </p:txBody>
      </p:sp>
      <p:pic>
        <p:nvPicPr>
          <p:cNvPr id="5" name="Picture 5" descr="Tracy 5"/>
          <p:cNvPicPr>
            <a:picLocks noChangeAspect="1" noChangeArrowheads="1"/>
          </p:cNvPicPr>
          <p:nvPr/>
        </p:nvPicPr>
        <p:blipFill>
          <a:blip r:embed="rId3" cstate="print"/>
          <a:srcRect/>
          <a:stretch>
            <a:fillRect/>
          </a:stretch>
        </p:blipFill>
        <p:spPr bwMode="auto">
          <a:xfrm>
            <a:off x="3880945" y="4800600"/>
            <a:ext cx="2286000" cy="1714500"/>
          </a:xfrm>
          <a:prstGeom prst="rect">
            <a:avLst/>
          </a:prstGeom>
          <a:noFill/>
        </p:spPr>
      </p:pic>
    </p:spTree>
    <p:extLst>
      <p:ext uri="{BB962C8B-B14F-4D97-AF65-F5344CB8AC3E}">
        <p14:creationId xmlns:p14="http://schemas.microsoft.com/office/powerpoint/2010/main" val="16920232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Attend to Climate Continually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latin typeface="+mj-lt"/>
              </a:rPr>
              <a:t>Call people by </a:t>
            </a:r>
            <a:r>
              <a:rPr lang="en-US" dirty="0" smtClean="0">
                <a:latin typeface="+mj-lt"/>
              </a:rPr>
              <a:t>name</a:t>
            </a:r>
          </a:p>
          <a:p>
            <a:endParaRPr lang="en-US" dirty="0">
              <a:latin typeface="+mj-lt"/>
            </a:endParaRPr>
          </a:p>
          <a:p>
            <a:r>
              <a:rPr lang="en-US" dirty="0" smtClean="0">
                <a:latin typeface="+mj-lt"/>
              </a:rPr>
              <a:t>Personal Interviews </a:t>
            </a:r>
            <a:endParaRPr lang="en-US" dirty="0" smtClean="0">
              <a:latin typeface="+mj-lt"/>
            </a:endParaRPr>
          </a:p>
          <a:p>
            <a:endParaRPr lang="en-US" dirty="0" smtClean="0">
              <a:latin typeface="+mj-lt"/>
            </a:endParaRPr>
          </a:p>
          <a:p>
            <a:r>
              <a:rPr lang="en-US" dirty="0" smtClean="0">
                <a:latin typeface="+mj-lt"/>
              </a:rPr>
              <a:t>Email “We </a:t>
            </a:r>
            <a:r>
              <a:rPr lang="en-US" dirty="0">
                <a:latin typeface="+mj-lt"/>
              </a:rPr>
              <a:t>m</a:t>
            </a:r>
            <a:r>
              <a:rPr lang="en-US" dirty="0" smtClean="0">
                <a:latin typeface="+mj-lt"/>
              </a:rPr>
              <a:t>issed you” message &amp; </a:t>
            </a:r>
            <a:r>
              <a:rPr lang="en-US" dirty="0" smtClean="0">
                <a:latin typeface="+mj-lt"/>
              </a:rPr>
              <a:t>activity</a:t>
            </a:r>
          </a:p>
          <a:p>
            <a:endParaRPr lang="en-US" dirty="0">
              <a:latin typeface="+mj-lt"/>
            </a:endParaRPr>
          </a:p>
          <a:p>
            <a:r>
              <a:rPr lang="en-US" dirty="0" smtClean="0">
                <a:latin typeface="+mj-lt"/>
              </a:rPr>
              <a:t>Social </a:t>
            </a:r>
            <a:r>
              <a:rPr lang="en-US" dirty="0" smtClean="0">
                <a:latin typeface="+mj-lt"/>
              </a:rPr>
              <a:t>opportunities</a:t>
            </a:r>
            <a:r>
              <a:rPr lang="en-US" dirty="0" smtClean="0">
                <a:latin typeface="+mj-lt"/>
              </a:rPr>
              <a:t>:</a:t>
            </a:r>
          </a:p>
          <a:p>
            <a:endParaRPr lang="en-US" dirty="0" smtClean="0">
              <a:latin typeface="+mj-lt"/>
            </a:endParaRPr>
          </a:p>
          <a:p>
            <a:r>
              <a:rPr lang="en-US" dirty="0" smtClean="0">
                <a:latin typeface="+mj-lt"/>
              </a:rPr>
              <a:t>Service opportunities: </a:t>
            </a:r>
            <a:endParaRPr lang="en-US" dirty="0" smtClean="0">
              <a:latin typeface="+mj-lt"/>
            </a:endParaRPr>
          </a:p>
          <a:p>
            <a:endParaRPr lang="en-US" dirty="0" smtClean="0">
              <a:latin typeface="+mj-lt"/>
            </a:endParaRPr>
          </a:p>
          <a:p>
            <a:r>
              <a:rPr lang="en-US" dirty="0" smtClean="0">
                <a:latin typeface="+mj-lt"/>
              </a:rPr>
              <a:t>Celebrate </a:t>
            </a:r>
            <a:r>
              <a:rPr lang="en-US" dirty="0" smtClean="0">
                <a:latin typeface="+mj-lt"/>
              </a:rPr>
              <a:t>Spiritual Milestones:</a:t>
            </a:r>
          </a:p>
          <a:p>
            <a:pPr marL="411480" lvl="1" indent="0">
              <a:buNone/>
            </a:pPr>
            <a:endParaRPr lang="en-US"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4191000"/>
            <a:ext cx="2870200" cy="1911554"/>
          </a:xfrm>
          <a:prstGeom prst="rect">
            <a:avLst/>
          </a:prstGeom>
        </p:spPr>
      </p:pic>
    </p:spTree>
    <p:extLst>
      <p:ext uri="{BB962C8B-B14F-4D97-AF65-F5344CB8AC3E}">
        <p14:creationId xmlns:p14="http://schemas.microsoft.com/office/powerpoint/2010/main" val="1103007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524000"/>
          </a:xfrm>
        </p:spPr>
        <p:txBody>
          <a:bodyPr>
            <a:noAutofit/>
          </a:bodyPr>
          <a:lstStyle/>
          <a:p>
            <a:r>
              <a:rPr lang="en-US" sz="4000" dirty="0" smtClean="0">
                <a:cs typeface="Andalus" pitchFamily="2" charset="-78"/>
              </a:rPr>
              <a:t>A Family’s Spiritual Resources are Strengthened by:</a:t>
            </a:r>
            <a:endParaRPr lang="en-US" sz="4000" dirty="0">
              <a:cs typeface="Andalus" pitchFamily="2" charset="-78"/>
            </a:endParaRPr>
          </a:p>
        </p:txBody>
      </p:sp>
      <p:sp>
        <p:nvSpPr>
          <p:cNvPr id="4" name="Content Placeholder 3"/>
          <p:cNvSpPr>
            <a:spLocks noGrp="1"/>
          </p:cNvSpPr>
          <p:nvPr>
            <p:ph sz="half" idx="4294967295"/>
          </p:nvPr>
        </p:nvSpPr>
        <p:spPr>
          <a:xfrm>
            <a:off x="4648200" y="2057400"/>
            <a:ext cx="4038600" cy="4571999"/>
          </a:xfrm>
          <a:prstGeom prst="rect">
            <a:avLst/>
          </a:prstGeom>
        </p:spPr>
        <p:txBody>
          <a:bodyPr>
            <a:normAutofit fontScale="92500" lnSpcReduction="10000"/>
          </a:bodyPr>
          <a:lstStyle/>
          <a:p>
            <a:pPr algn="ctr">
              <a:buFont typeface="Arial" pitchFamily="34" charset="0"/>
              <a:buChar char="•"/>
            </a:pPr>
            <a:r>
              <a:rPr lang="en-US" b="1" dirty="0" smtClean="0">
                <a:latin typeface="Andalus" pitchFamily="2" charset="-78"/>
                <a:cs typeface="Andalus" pitchFamily="2" charset="-78"/>
              </a:rPr>
              <a:t>Feeling welcome, known, cared about </a:t>
            </a:r>
          </a:p>
          <a:p>
            <a:pPr marL="0" indent="0" algn="ctr">
              <a:buNone/>
            </a:pPr>
            <a:r>
              <a:rPr lang="en-US" sz="2100" dirty="0" smtClean="0">
                <a:latin typeface="Andalus" pitchFamily="2" charset="-78"/>
                <a:cs typeface="Andalus" pitchFamily="2" charset="-78"/>
              </a:rPr>
              <a:t>(</a:t>
            </a:r>
            <a:r>
              <a:rPr lang="en-US" sz="2100" dirty="0">
                <a:latin typeface="Andalus" pitchFamily="2" charset="-78"/>
                <a:cs typeface="Andalus" pitchFamily="2" charset="-78"/>
              </a:rPr>
              <a:t>T</a:t>
            </a:r>
            <a:r>
              <a:rPr lang="en-US" sz="2100" dirty="0" smtClean="0">
                <a:latin typeface="Andalus" pitchFamily="2" charset="-78"/>
                <a:cs typeface="Andalus" pitchFamily="2" charset="-78"/>
              </a:rPr>
              <a:t>he importance of caring, faithful adults in child/ teen’s life) </a:t>
            </a:r>
          </a:p>
          <a:p>
            <a:pPr algn="ctr">
              <a:buFont typeface="Arial" pitchFamily="34" charset="0"/>
              <a:buChar char="•"/>
            </a:pPr>
            <a:endParaRPr lang="en-US" dirty="0" smtClean="0">
              <a:latin typeface="Andalus" pitchFamily="2" charset="-78"/>
              <a:cs typeface="Andalus" pitchFamily="2" charset="-78"/>
            </a:endParaRPr>
          </a:p>
          <a:p>
            <a:pPr algn="ctr">
              <a:buFont typeface="Arial" pitchFamily="34" charset="0"/>
              <a:buChar char="•"/>
            </a:pPr>
            <a:r>
              <a:rPr lang="en-US" b="1" dirty="0" smtClean="0">
                <a:latin typeface="Andalus" pitchFamily="2" charset="-78"/>
                <a:cs typeface="Andalus" pitchFamily="2" charset="-78"/>
              </a:rPr>
              <a:t>Feeling a part of something bigger than themselves:</a:t>
            </a:r>
            <a:r>
              <a:rPr lang="en-US" dirty="0" smtClean="0">
                <a:latin typeface="Andalus" pitchFamily="2" charset="-78"/>
                <a:cs typeface="Andalus" pitchFamily="2" charset="-78"/>
              </a:rPr>
              <a:t> </a:t>
            </a:r>
          </a:p>
          <a:p>
            <a:pPr algn="ctr">
              <a:buFont typeface="Arial" pitchFamily="34" charset="0"/>
              <a:buChar char="•"/>
            </a:pPr>
            <a:endParaRPr lang="en-US" sz="2000" dirty="0" smtClean="0">
              <a:latin typeface="Andalus" pitchFamily="2" charset="-78"/>
              <a:cs typeface="Andalus" pitchFamily="2" charset="-78"/>
            </a:endParaRPr>
          </a:p>
          <a:p>
            <a:pPr marL="0" indent="0" algn="ctr">
              <a:buNone/>
            </a:pPr>
            <a:r>
              <a:rPr lang="en-US" sz="2000" dirty="0" smtClean="0">
                <a:latin typeface="Andalus" pitchFamily="2" charset="-78"/>
                <a:cs typeface="Andalus" pitchFamily="2" charset="-78"/>
              </a:rPr>
              <a:t>Catechetical Programs</a:t>
            </a:r>
          </a:p>
          <a:p>
            <a:pPr marL="0" indent="0" algn="ctr">
              <a:buNone/>
            </a:pPr>
            <a:r>
              <a:rPr lang="en-US" sz="2000" dirty="0" smtClean="0">
                <a:latin typeface="Andalus" pitchFamily="2" charset="-78"/>
                <a:cs typeface="Andalus" pitchFamily="2" charset="-78"/>
              </a:rPr>
              <a:t>Family Involvement in Church</a:t>
            </a:r>
          </a:p>
          <a:p>
            <a:pPr marL="0" indent="0" algn="ctr">
              <a:buNone/>
            </a:pPr>
            <a:r>
              <a:rPr lang="en-US" sz="2000" dirty="0" smtClean="0">
                <a:latin typeface="Andalus" pitchFamily="2" charset="-78"/>
                <a:cs typeface="Andalus" pitchFamily="2" charset="-78"/>
              </a:rPr>
              <a:t>Retreats</a:t>
            </a:r>
          </a:p>
          <a:p>
            <a:pPr marL="0" indent="0" algn="ctr">
              <a:buNone/>
            </a:pPr>
            <a:r>
              <a:rPr lang="en-US" sz="2000" dirty="0" smtClean="0">
                <a:latin typeface="Andalus" pitchFamily="2" charset="-78"/>
                <a:cs typeface="Andalus" pitchFamily="2" charset="-78"/>
              </a:rPr>
              <a:t>Sacramental Prep</a:t>
            </a:r>
          </a:p>
          <a:p>
            <a:pPr marL="0" indent="0" algn="ctr">
              <a:buNone/>
            </a:pPr>
            <a:r>
              <a:rPr lang="en-US" sz="2000" dirty="0" smtClean="0">
                <a:latin typeface="Andalus" pitchFamily="2" charset="-78"/>
                <a:cs typeface="Andalus" pitchFamily="2" charset="-78"/>
              </a:rPr>
              <a:t>Bible Camp</a:t>
            </a:r>
          </a:p>
          <a:p>
            <a:pPr marL="0" indent="0" algn="ctr">
              <a:buNone/>
            </a:pPr>
            <a:r>
              <a:rPr lang="en-US" sz="2000" dirty="0" smtClean="0">
                <a:latin typeface="Andalus" pitchFamily="2" charset="-78"/>
                <a:cs typeface="Andalus" pitchFamily="2" charset="-78"/>
              </a:rPr>
              <a:t>Donut Sunday</a:t>
            </a:r>
          </a:p>
          <a:p>
            <a:pPr marL="0" indent="0" algn="ctr">
              <a:buNone/>
            </a:pPr>
            <a:endParaRPr lang="en-US" sz="2000" dirty="0" smtClean="0"/>
          </a:p>
          <a:p>
            <a:pPr marL="0" indent="0" algn="ctr">
              <a:buNone/>
            </a:pPr>
            <a:endParaRPr lang="en-US" dirty="0" smtClean="0"/>
          </a:p>
        </p:txBody>
      </p:sp>
      <p:pic>
        <p:nvPicPr>
          <p:cNvPr id="7"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457200" y="2382841"/>
            <a:ext cx="4038600" cy="3509955"/>
          </a:xfrm>
          <a:prstGeom prst="rect">
            <a:avLst/>
          </a:prstGeom>
        </p:spPr>
      </p:pic>
    </p:spTree>
    <p:extLst>
      <p:ext uri="{BB962C8B-B14F-4D97-AF65-F5344CB8AC3E}">
        <p14:creationId xmlns:p14="http://schemas.microsoft.com/office/powerpoint/2010/main" val="91146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229600" cy="1143000"/>
          </a:xfrm>
        </p:spPr>
        <p:txBody>
          <a:bodyPr/>
          <a:lstStyle/>
          <a:p>
            <a:pPr algn="l"/>
            <a:r>
              <a:rPr lang="en-US" dirty="0" smtClean="0">
                <a:latin typeface="Andalus" pitchFamily="2" charset="-78"/>
                <a:cs typeface="Andalus" pitchFamily="2" charset="-78"/>
              </a:rPr>
              <a:t>  </a:t>
            </a:r>
            <a:endParaRPr lang="en-US" dirty="0">
              <a:latin typeface="Andalus" pitchFamily="2" charset="-78"/>
              <a:cs typeface="Andalus" pitchFamily="2" charset="-78"/>
            </a:endParaRPr>
          </a:p>
        </p:txBody>
      </p:sp>
      <p:sp>
        <p:nvSpPr>
          <p:cNvPr id="3" name="Content Placeholder 2"/>
          <p:cNvSpPr>
            <a:spLocks noGrp="1"/>
          </p:cNvSpPr>
          <p:nvPr>
            <p:ph idx="1"/>
          </p:nvPr>
        </p:nvSpPr>
        <p:spPr>
          <a:xfrm>
            <a:off x="381000" y="2362200"/>
            <a:ext cx="8763000" cy="4495800"/>
          </a:xfrm>
        </p:spPr>
        <p:txBody>
          <a:bodyPr>
            <a:normAutofit/>
          </a:bodyPr>
          <a:lstStyle/>
          <a:p>
            <a:endParaRPr lang="en-US" dirty="0" smtClean="0"/>
          </a:p>
          <a:p>
            <a:pPr>
              <a:buFont typeface="Wingdings" pitchFamily="2" charset="2"/>
              <a:buChar char="v"/>
            </a:pPr>
            <a:r>
              <a:rPr lang="en-US" sz="2200" dirty="0" smtClean="0">
                <a:latin typeface="Andalus" pitchFamily="2" charset="-78"/>
                <a:cs typeface="Andalus" pitchFamily="2" charset="-78"/>
              </a:rPr>
              <a:t>Nurturing faith is a multifaceted</a:t>
            </a:r>
            <a:r>
              <a:rPr lang="en-US" sz="2200" i="1" dirty="0" smtClean="0">
                <a:latin typeface="Andalus" pitchFamily="2" charset="-78"/>
                <a:cs typeface="Andalus" pitchFamily="2" charset="-78"/>
              </a:rPr>
              <a:t>, </a:t>
            </a:r>
            <a:r>
              <a:rPr lang="en-US" sz="2200" dirty="0" smtClean="0">
                <a:latin typeface="Andalus" pitchFamily="2" charset="-78"/>
                <a:cs typeface="Andalus" pitchFamily="2" charset="-78"/>
              </a:rPr>
              <a:t>complex, cyclical, process</a:t>
            </a:r>
          </a:p>
          <a:p>
            <a:pPr>
              <a:buFont typeface="Wingdings" pitchFamily="2" charset="2"/>
              <a:buChar char="v"/>
            </a:pPr>
            <a:endParaRPr lang="en-US" sz="2200" dirty="0" smtClean="0">
              <a:latin typeface="Andalus" pitchFamily="2" charset="-78"/>
              <a:cs typeface="Andalus" pitchFamily="2" charset="-78"/>
            </a:endParaRPr>
          </a:p>
          <a:p>
            <a:pPr>
              <a:buFont typeface="Wingdings" pitchFamily="2" charset="2"/>
              <a:buChar char="v"/>
            </a:pPr>
            <a:r>
              <a:rPr lang="en-US" sz="2200" dirty="0" smtClean="0">
                <a:latin typeface="Andalus" pitchFamily="2" charset="-78"/>
                <a:cs typeface="Andalus" pitchFamily="2" charset="-78"/>
              </a:rPr>
              <a:t>Factors related to </a:t>
            </a:r>
            <a:r>
              <a:rPr lang="en-US" sz="2200" i="1" dirty="0" smtClean="0">
                <a:latin typeface="Andalus" pitchFamily="2" charset="-78"/>
                <a:cs typeface="Andalus" pitchFamily="2" charset="-78"/>
              </a:rPr>
              <a:t>climate</a:t>
            </a:r>
            <a:r>
              <a:rPr lang="en-US" sz="2200" dirty="0" smtClean="0">
                <a:latin typeface="Andalus" pitchFamily="2" charset="-78"/>
                <a:cs typeface="Andalus" pitchFamily="2" charset="-78"/>
              </a:rPr>
              <a:t> need to be attended to and respected</a:t>
            </a:r>
          </a:p>
          <a:p>
            <a:pPr>
              <a:buFont typeface="Wingdings" pitchFamily="2" charset="2"/>
              <a:buChar char="v"/>
            </a:pPr>
            <a:endParaRPr lang="en-US" sz="2200" dirty="0" smtClean="0">
              <a:latin typeface="Andalus" pitchFamily="2" charset="-78"/>
              <a:cs typeface="Andalus" pitchFamily="2" charset="-78"/>
            </a:endParaRPr>
          </a:p>
          <a:p>
            <a:pPr>
              <a:buFont typeface="Wingdings" pitchFamily="2" charset="2"/>
              <a:buChar char="v"/>
            </a:pPr>
            <a:r>
              <a:rPr lang="en-US" sz="2200" dirty="0" smtClean="0">
                <a:latin typeface="Andalus" pitchFamily="2" charset="-78"/>
                <a:cs typeface="Andalus" pitchFamily="2" charset="-78"/>
              </a:rPr>
              <a:t>Factors related to </a:t>
            </a:r>
            <a:r>
              <a:rPr lang="en-US" sz="2200" i="1" dirty="0" smtClean="0">
                <a:latin typeface="Andalus" pitchFamily="2" charset="-78"/>
                <a:cs typeface="Andalus" pitchFamily="2" charset="-78"/>
              </a:rPr>
              <a:t>practices</a:t>
            </a:r>
            <a:r>
              <a:rPr lang="en-US" sz="2200" dirty="0" smtClean="0">
                <a:latin typeface="Andalus" pitchFamily="2" charset="-78"/>
                <a:cs typeface="Andalus" pitchFamily="2" charset="-78"/>
              </a:rPr>
              <a:t>  root and strengthen faith and allow one</a:t>
            </a:r>
          </a:p>
          <a:p>
            <a:pPr marL="68580" indent="0">
              <a:buNone/>
            </a:pPr>
            <a:r>
              <a:rPr lang="en-US" sz="2200" dirty="0">
                <a:latin typeface="Andalus" pitchFamily="2" charset="-78"/>
                <a:cs typeface="Andalus" pitchFamily="2" charset="-78"/>
              </a:rPr>
              <a:t> </a:t>
            </a:r>
            <a:r>
              <a:rPr lang="en-US" sz="2200" dirty="0" smtClean="0">
                <a:latin typeface="Andalus" pitchFamily="2" charset="-78"/>
                <a:cs typeface="Andalus" pitchFamily="2" charset="-78"/>
              </a:rPr>
              <a:t>    to enter more deeply into the mystery of faith</a:t>
            </a:r>
          </a:p>
          <a:p>
            <a:pPr>
              <a:buFont typeface="Wingdings" pitchFamily="2" charset="2"/>
              <a:buChar char="v"/>
            </a:pPr>
            <a:endParaRPr lang="en-US" sz="2200" dirty="0" smtClean="0">
              <a:latin typeface="Andalus" pitchFamily="2" charset="-78"/>
              <a:cs typeface="Andalus" pitchFamily="2" charset="-78"/>
            </a:endParaRPr>
          </a:p>
          <a:p>
            <a:pPr>
              <a:buFont typeface="Wingdings" pitchFamily="2" charset="2"/>
              <a:buChar char="v"/>
            </a:pPr>
            <a:r>
              <a:rPr lang="en-US" sz="2200" dirty="0" smtClean="0">
                <a:latin typeface="Andalus" pitchFamily="2" charset="-78"/>
                <a:cs typeface="Andalus" pitchFamily="2" charset="-78"/>
              </a:rPr>
              <a:t>Factors related to </a:t>
            </a:r>
            <a:r>
              <a:rPr lang="en-US" sz="2200" i="1" dirty="0" smtClean="0">
                <a:latin typeface="Andalus" pitchFamily="2" charset="-78"/>
                <a:cs typeface="Andalus" pitchFamily="2" charset="-78"/>
              </a:rPr>
              <a:t>culture</a:t>
            </a:r>
            <a:r>
              <a:rPr lang="en-US" sz="2200" dirty="0" smtClean="0">
                <a:latin typeface="Andalus" pitchFamily="2" charset="-78"/>
                <a:cs typeface="Andalus" pitchFamily="2" charset="-78"/>
              </a:rPr>
              <a:t> speak to the holy longing and are the</a:t>
            </a:r>
          </a:p>
          <a:p>
            <a:pPr marL="68580" indent="0">
              <a:buNone/>
            </a:pPr>
            <a:r>
              <a:rPr lang="en-US" sz="2200" dirty="0">
                <a:latin typeface="Andalus" pitchFamily="2" charset="-78"/>
                <a:cs typeface="Andalus" pitchFamily="2" charset="-78"/>
              </a:rPr>
              <a:t> </a:t>
            </a:r>
            <a:r>
              <a:rPr lang="en-US" sz="2200" dirty="0" smtClean="0">
                <a:latin typeface="Andalus" pitchFamily="2" charset="-78"/>
                <a:cs typeface="Andalus" pitchFamily="2" charset="-78"/>
              </a:rPr>
              <a:t>    deepest motivations to know and have a relationship with God </a:t>
            </a:r>
          </a:p>
          <a:p>
            <a:endParaRPr lang="en-US" sz="2200" dirty="0" smtClean="0"/>
          </a:p>
          <a:p>
            <a:endParaRPr lang="en-US" dirty="0" smtClean="0"/>
          </a:p>
          <a:p>
            <a:endParaRPr lang="en-US" dirty="0"/>
          </a:p>
        </p:txBody>
      </p:sp>
      <p:pic>
        <p:nvPicPr>
          <p:cNvPr id="100354" name="Picture 2"/>
          <p:cNvPicPr>
            <a:picLocks noChangeAspect="1" noChangeArrowheads="1"/>
          </p:cNvPicPr>
          <p:nvPr/>
        </p:nvPicPr>
        <p:blipFill>
          <a:blip r:embed="rId3" cstate="print"/>
          <a:srcRect/>
          <a:stretch>
            <a:fillRect/>
          </a:stretch>
        </p:blipFill>
        <p:spPr bwMode="auto">
          <a:xfrm>
            <a:off x="685800" y="457200"/>
            <a:ext cx="3425703" cy="2286000"/>
          </a:xfrm>
          <a:prstGeom prst="rect">
            <a:avLst/>
          </a:prstGeom>
          <a:noFill/>
          <a:ln w="9525">
            <a:noFill/>
            <a:miter lim="800000"/>
            <a:headEnd/>
            <a:tailEnd/>
          </a:ln>
          <a:effectLst/>
        </p:spPr>
      </p:pic>
    </p:spTree>
    <p:extLst>
      <p:ext uri="{BB962C8B-B14F-4D97-AF65-F5344CB8AC3E}">
        <p14:creationId xmlns:p14="http://schemas.microsoft.com/office/powerpoint/2010/main" val="1794152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4</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6546" y="2133600"/>
            <a:ext cx="5714590" cy="3886200"/>
          </a:xfrm>
        </p:spPr>
      </p:pic>
    </p:spTree>
    <p:extLst>
      <p:ext uri="{BB962C8B-B14F-4D97-AF65-F5344CB8AC3E}">
        <p14:creationId xmlns:p14="http://schemas.microsoft.com/office/powerpoint/2010/main" val="39562216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27664"/>
            <a:ext cx="7924800" cy="1143000"/>
          </a:xfrm>
        </p:spPr>
        <p:txBody>
          <a:bodyPr>
            <a:noAutofit/>
          </a:bodyPr>
          <a:lstStyle/>
          <a:p>
            <a:r>
              <a:rPr lang="en-US" sz="3200" dirty="0" smtClean="0"/>
              <a:t/>
            </a:r>
            <a:br>
              <a:rPr lang="en-US" sz="3200" dirty="0" smtClean="0"/>
            </a:br>
            <a:r>
              <a:rPr lang="en-US" sz="3200" dirty="0"/>
              <a:t/>
            </a:r>
            <a:br>
              <a:rPr lang="en-US" sz="3200" dirty="0"/>
            </a:br>
            <a:r>
              <a:rPr lang="en-US" sz="3200" b="1" dirty="0" smtClean="0"/>
              <a:t>Session 4</a:t>
            </a:r>
            <a:r>
              <a:rPr lang="en-US" sz="3200" dirty="0" smtClean="0"/>
              <a:t/>
            </a:r>
            <a:br>
              <a:rPr lang="en-US" sz="3200" dirty="0" smtClean="0"/>
            </a:br>
            <a:r>
              <a:rPr lang="en-US" sz="2800" dirty="0" smtClean="0"/>
              <a:t>Envisioning the Future of Intergenerational Ministry and Faith Formation</a:t>
            </a:r>
            <a:endParaRPr lang="en-US" sz="2800" dirty="0"/>
          </a:p>
        </p:txBody>
      </p:sp>
      <p:sp>
        <p:nvSpPr>
          <p:cNvPr id="3" name="Content Placeholder 2"/>
          <p:cNvSpPr>
            <a:spLocks noGrp="1"/>
          </p:cNvSpPr>
          <p:nvPr>
            <p:ph idx="1"/>
          </p:nvPr>
        </p:nvSpPr>
        <p:spPr/>
        <p:txBody>
          <a:bodyPr/>
          <a:lstStyle/>
          <a:p>
            <a:r>
              <a:rPr lang="en-US" dirty="0" smtClean="0"/>
              <a:t>Service Learning as a Methodology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648" y="2848303"/>
            <a:ext cx="5213131" cy="3471945"/>
          </a:xfrm>
          <a:prstGeom prst="rect">
            <a:avLst/>
          </a:prstGeom>
        </p:spPr>
      </p:pic>
    </p:spTree>
    <p:extLst>
      <p:ext uri="{BB962C8B-B14F-4D97-AF65-F5344CB8AC3E}">
        <p14:creationId xmlns:p14="http://schemas.microsoft.com/office/powerpoint/2010/main" val="30822875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7024744" cy="1676400"/>
          </a:xfrm>
        </p:spPr>
        <p:txBody>
          <a:bodyPr>
            <a:normAutofit fontScale="90000"/>
          </a:bodyPr>
          <a:lstStyle/>
          <a:p>
            <a:r>
              <a:rPr lang="en-US" sz="3200" dirty="0" smtClean="0"/>
              <a:t/>
            </a:r>
            <a:br>
              <a:rPr lang="en-US" sz="3200" dirty="0" smtClean="0"/>
            </a:br>
            <a:r>
              <a:rPr lang="en-US" sz="3200" dirty="0"/>
              <a:t/>
            </a:r>
            <a:br>
              <a:rPr lang="en-US" sz="3200" dirty="0"/>
            </a:br>
            <a:r>
              <a:rPr lang="en-US" sz="3000" dirty="0" smtClean="0"/>
              <a:t>In </a:t>
            </a:r>
            <a:r>
              <a:rPr lang="en-US" sz="3000" dirty="0"/>
              <a:t>serving those in need, we serve the Lord. And in seeking justice and peace, we witness to the reign of God in our midst. (USCCB)</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2667000"/>
            <a:ext cx="6397635" cy="3718625"/>
          </a:xfrm>
        </p:spPr>
      </p:pic>
    </p:spTree>
    <p:extLst>
      <p:ext uri="{BB962C8B-B14F-4D97-AF65-F5344CB8AC3E}">
        <p14:creationId xmlns:p14="http://schemas.microsoft.com/office/powerpoint/2010/main" val="1406297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953536"/>
          </a:xfrm>
        </p:spPr>
        <p:txBody>
          <a:bodyPr>
            <a:normAutofit fontScale="90000"/>
          </a:bodyPr>
          <a:lstStyle/>
          <a:p>
            <a:r>
              <a:rPr lang="en-US" dirty="0" smtClean="0"/>
              <a:t>Service Learning:</a:t>
            </a:r>
            <a:br>
              <a:rPr lang="en-US" dirty="0" smtClean="0"/>
            </a:br>
            <a:r>
              <a:rPr lang="en-US" dirty="0" smtClean="0"/>
              <a:t>A Project with a Purpose</a:t>
            </a:r>
            <a:endParaRPr lang="en-US" dirty="0"/>
          </a:p>
        </p:txBody>
      </p:sp>
      <p:sp>
        <p:nvSpPr>
          <p:cNvPr id="3" name="Content Placeholder 2"/>
          <p:cNvSpPr>
            <a:spLocks noGrp="1"/>
          </p:cNvSpPr>
          <p:nvPr>
            <p:ph idx="1"/>
          </p:nvPr>
        </p:nvSpPr>
        <p:spPr>
          <a:xfrm>
            <a:off x="1043492" y="2323652"/>
            <a:ext cx="6777317" cy="4305748"/>
          </a:xfrm>
        </p:spPr>
        <p:txBody>
          <a:bodyPr>
            <a:normAutofit lnSpcReduction="10000"/>
          </a:bodyPr>
          <a:lstStyle/>
          <a:p>
            <a:r>
              <a:rPr lang="en-US" dirty="0" smtClean="0"/>
              <a:t>Apprenticeship to becoming a Christian</a:t>
            </a:r>
          </a:p>
          <a:p>
            <a:endParaRPr lang="en-US" dirty="0" smtClean="0"/>
          </a:p>
          <a:p>
            <a:r>
              <a:rPr lang="en-US" dirty="0" smtClean="0"/>
              <a:t>Job description of follower of Jesus</a:t>
            </a:r>
          </a:p>
          <a:p>
            <a:endParaRPr lang="en-US" dirty="0" smtClean="0"/>
          </a:p>
          <a:p>
            <a:r>
              <a:rPr lang="en-US" dirty="0" smtClean="0"/>
              <a:t>Internalize Christian beliefs into values</a:t>
            </a:r>
          </a:p>
          <a:p>
            <a:endParaRPr lang="en-US" dirty="0" smtClean="0"/>
          </a:p>
          <a:p>
            <a:r>
              <a:rPr lang="en-US" dirty="0" smtClean="0"/>
              <a:t>Develops more accurate and well rounded worldview</a:t>
            </a:r>
          </a:p>
          <a:p>
            <a:endParaRPr lang="en-US" dirty="0" smtClean="0"/>
          </a:p>
          <a:p>
            <a:r>
              <a:rPr lang="en-US" dirty="0" smtClean="0"/>
              <a:t>Appropriate Faith Formation at any age</a:t>
            </a:r>
          </a:p>
          <a:p>
            <a:endParaRPr lang="en-US" dirty="0" smtClean="0"/>
          </a:p>
          <a:p>
            <a:endParaRPr lang="en-US" dirty="0" smtClean="0"/>
          </a:p>
          <a:p>
            <a:pPr marL="68580" indent="0">
              <a:buNone/>
            </a:pPr>
            <a:endParaRPr lang="en-US" dirty="0" smtClean="0"/>
          </a:p>
          <a:p>
            <a:endParaRPr lang="en-US" dirty="0"/>
          </a:p>
        </p:txBody>
      </p:sp>
    </p:spTree>
    <p:extLst>
      <p:ext uri="{BB962C8B-B14F-4D97-AF65-F5344CB8AC3E}">
        <p14:creationId xmlns:p14="http://schemas.microsoft.com/office/powerpoint/2010/main" val="1060093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Session 2.</a:t>
            </a:r>
            <a:r>
              <a:rPr lang="en-US" dirty="0" smtClean="0"/>
              <a:t/>
            </a:r>
            <a:br>
              <a:rPr lang="en-US" dirty="0" smtClean="0"/>
            </a:br>
            <a:r>
              <a:rPr lang="en-US" dirty="0" smtClean="0"/>
              <a:t>Models of Intergenerational Ministry and Faith Formation</a:t>
            </a:r>
            <a:endParaRPr lang="en-US" dirty="0"/>
          </a:p>
        </p:txBody>
      </p:sp>
      <p:pic>
        <p:nvPicPr>
          <p:cNvPr id="4"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l="4748" r="2227" b="3231"/>
          <a:stretch/>
        </p:blipFill>
        <p:spPr bwMode="auto">
          <a:xfrm rot="698698">
            <a:off x="5225985" y="2402151"/>
            <a:ext cx="3045433" cy="3770456"/>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609600" y="2259724"/>
            <a:ext cx="4662483" cy="3662541"/>
          </a:xfrm>
          <a:prstGeom prst="rect">
            <a:avLst/>
          </a:prstGeom>
          <a:noFill/>
        </p:spPr>
        <p:txBody>
          <a:bodyPr wrap="square" rtlCol="0">
            <a:spAutoFit/>
          </a:bodyPr>
          <a:lstStyle/>
          <a:p>
            <a:r>
              <a:rPr lang="en-US" sz="3600" dirty="0">
                <a:solidFill>
                  <a:prstClr val="black"/>
                </a:solidFill>
              </a:rPr>
              <a:t>From:</a:t>
            </a:r>
          </a:p>
          <a:p>
            <a:r>
              <a:rPr lang="en-US" sz="3600" i="1" dirty="0">
                <a:solidFill>
                  <a:prstClr val="black"/>
                </a:solidFill>
              </a:rPr>
              <a:t>My Story</a:t>
            </a:r>
          </a:p>
          <a:p>
            <a:r>
              <a:rPr lang="en-US" sz="1600" dirty="0">
                <a:solidFill>
                  <a:prstClr val="black"/>
                </a:solidFill>
              </a:rPr>
              <a:t> </a:t>
            </a:r>
          </a:p>
          <a:p>
            <a:r>
              <a:rPr lang="en-US" sz="3600" dirty="0">
                <a:solidFill>
                  <a:prstClr val="black"/>
                </a:solidFill>
              </a:rPr>
              <a:t>To:</a:t>
            </a:r>
          </a:p>
          <a:p>
            <a:r>
              <a:rPr lang="en-US" sz="3600" i="1" dirty="0">
                <a:solidFill>
                  <a:prstClr val="black"/>
                </a:solidFill>
              </a:rPr>
              <a:t>A Story about Intergenerational Faith Formation</a:t>
            </a:r>
            <a:endParaRPr lang="en-US" sz="3600" i="1" dirty="0">
              <a:solidFill>
                <a:prstClr val="black"/>
              </a:solidFill>
            </a:endParaRPr>
          </a:p>
        </p:txBody>
      </p:sp>
    </p:spTree>
    <p:extLst>
      <p:ext uri="{BB962C8B-B14F-4D97-AF65-F5344CB8AC3E}">
        <p14:creationId xmlns:p14="http://schemas.microsoft.com/office/powerpoint/2010/main" val="2622520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27664"/>
            <a:ext cx="7382434" cy="953536"/>
          </a:xfrm>
        </p:spPr>
        <p:txBody>
          <a:bodyPr>
            <a:normAutofit fontScale="90000"/>
          </a:bodyPr>
          <a:lstStyle/>
          <a:p>
            <a:r>
              <a:rPr lang="en-US" dirty="0" smtClean="0"/>
              <a:t>Benefits for Children and Youth </a:t>
            </a:r>
            <a:endParaRPr lang="en-US" dirty="0"/>
          </a:p>
        </p:txBody>
      </p:sp>
      <p:sp>
        <p:nvSpPr>
          <p:cNvPr id="3" name="Content Placeholder 2"/>
          <p:cNvSpPr>
            <a:spLocks noGrp="1"/>
          </p:cNvSpPr>
          <p:nvPr>
            <p:ph idx="1"/>
          </p:nvPr>
        </p:nvSpPr>
        <p:spPr/>
        <p:txBody>
          <a:bodyPr>
            <a:normAutofit fontScale="85000" lnSpcReduction="20000"/>
          </a:bodyPr>
          <a:lstStyle/>
          <a:p>
            <a:r>
              <a:rPr lang="en-US" dirty="0"/>
              <a:t>Tend to internalize values of empathy and caring for others </a:t>
            </a:r>
          </a:p>
          <a:p>
            <a:pPr marL="68580" indent="0">
              <a:lnSpc>
                <a:spcPct val="120000"/>
              </a:lnSpc>
              <a:buNone/>
            </a:pPr>
            <a:r>
              <a:rPr lang="en-US" sz="1700" dirty="0"/>
              <a:t>	</a:t>
            </a:r>
            <a:r>
              <a:rPr lang="en-US" sz="1700" dirty="0" smtClean="0"/>
              <a:t>	(</a:t>
            </a:r>
            <a:r>
              <a:rPr lang="en-US" sz="1700" dirty="0" err="1"/>
              <a:t>Littlepage</a:t>
            </a:r>
            <a:r>
              <a:rPr lang="en-US" sz="1700" dirty="0"/>
              <a:t>, 2003; </a:t>
            </a:r>
            <a:r>
              <a:rPr lang="en-US" sz="1700" dirty="0" err="1"/>
              <a:t>Roehlkepartain</a:t>
            </a:r>
            <a:r>
              <a:rPr lang="en-US" sz="1700" dirty="0"/>
              <a:t>, </a:t>
            </a:r>
            <a:r>
              <a:rPr lang="en-US" sz="1700" dirty="0" err="1"/>
              <a:t>Naftali</a:t>
            </a:r>
            <a:r>
              <a:rPr lang="en-US" sz="1700" dirty="0"/>
              <a:t> &amp; </a:t>
            </a:r>
            <a:r>
              <a:rPr lang="en-US" sz="1700" dirty="0" smtClean="0"/>
              <a:t>			</a:t>
            </a:r>
            <a:r>
              <a:rPr lang="en-US" sz="1700" dirty="0" err="1" smtClean="0"/>
              <a:t>Musegades</a:t>
            </a:r>
            <a:r>
              <a:rPr lang="en-US" sz="1700" dirty="0" smtClean="0"/>
              <a:t>, 2001</a:t>
            </a:r>
            <a:r>
              <a:rPr lang="en-US" sz="1700" dirty="0"/>
              <a:t>; </a:t>
            </a:r>
            <a:r>
              <a:rPr lang="en-US" sz="1700" dirty="0" err="1" smtClean="0"/>
              <a:t>Stukas</a:t>
            </a:r>
            <a:r>
              <a:rPr lang="en-US" sz="1700" dirty="0"/>
              <a:t>, 1999</a:t>
            </a:r>
            <a:r>
              <a:rPr lang="en-US" sz="1700" dirty="0" smtClean="0"/>
              <a:t>)</a:t>
            </a:r>
          </a:p>
          <a:p>
            <a:pPr marL="68580" indent="0">
              <a:lnSpc>
                <a:spcPct val="120000"/>
              </a:lnSpc>
              <a:buNone/>
            </a:pPr>
            <a:endParaRPr lang="en-US" sz="1700" dirty="0"/>
          </a:p>
          <a:p>
            <a:r>
              <a:rPr lang="en-US" dirty="0"/>
              <a:t>Serving then becomes a way of life</a:t>
            </a:r>
          </a:p>
          <a:p>
            <a:pPr marL="68580" indent="0">
              <a:buNone/>
            </a:pPr>
            <a:r>
              <a:rPr lang="en-US" sz="1900" dirty="0"/>
              <a:t>	</a:t>
            </a:r>
            <a:r>
              <a:rPr lang="en-US" sz="1900" dirty="0" smtClean="0"/>
              <a:t>	(</a:t>
            </a:r>
            <a:r>
              <a:rPr lang="en-US" sz="1900" dirty="0" err="1" smtClean="0"/>
              <a:t>Jaalandoni</a:t>
            </a:r>
            <a:r>
              <a:rPr lang="en-US" sz="1900" dirty="0"/>
              <a:t>&amp; </a:t>
            </a:r>
            <a:r>
              <a:rPr lang="en-US" sz="1900" dirty="0" err="1"/>
              <a:t>hume</a:t>
            </a:r>
            <a:r>
              <a:rPr lang="en-US" sz="1900" dirty="0"/>
              <a:t>, 2001; </a:t>
            </a:r>
            <a:r>
              <a:rPr lang="en-US" sz="1900" dirty="0" err="1"/>
              <a:t>Littlepage</a:t>
            </a:r>
            <a:r>
              <a:rPr lang="en-US" sz="1900" dirty="0"/>
              <a:t>, 2003)</a:t>
            </a:r>
          </a:p>
          <a:p>
            <a:endParaRPr lang="en-US" dirty="0"/>
          </a:p>
          <a:p>
            <a:r>
              <a:rPr lang="en-US" dirty="0"/>
              <a:t> Youth who said their parents “Spend a lot of time helping others” are almost twice as likely themselves to serve others </a:t>
            </a:r>
          </a:p>
          <a:p>
            <a:pPr marL="365760" lvl="1" indent="0">
              <a:buNone/>
            </a:pPr>
            <a:r>
              <a:rPr lang="en-US" sz="1500" dirty="0"/>
              <a:t>			(</a:t>
            </a:r>
            <a:r>
              <a:rPr lang="en-US" sz="1500" dirty="0" err="1" smtClean="0"/>
              <a:t>Roehlkepartain</a:t>
            </a:r>
            <a:r>
              <a:rPr lang="en-US" sz="1500" dirty="0"/>
              <a:t>, 2003)</a:t>
            </a:r>
          </a:p>
          <a:p>
            <a:pPr marL="68580" indent="0">
              <a:buNone/>
            </a:pPr>
            <a:r>
              <a:rPr lang="en-US" sz="1700" dirty="0"/>
              <a:t>		</a:t>
            </a:r>
            <a:r>
              <a:rPr lang="en-US" dirty="0"/>
              <a:t>			(61%/ 36%)</a:t>
            </a:r>
          </a:p>
          <a:p>
            <a:endParaRPr lang="en-US" dirty="0"/>
          </a:p>
        </p:txBody>
      </p:sp>
    </p:spTree>
    <p:extLst>
      <p:ext uri="{BB962C8B-B14F-4D97-AF65-F5344CB8AC3E}">
        <p14:creationId xmlns:p14="http://schemas.microsoft.com/office/powerpoint/2010/main" val="31671039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to Parents</a:t>
            </a:r>
            <a:endParaRPr lang="en-US" dirty="0"/>
          </a:p>
        </p:txBody>
      </p:sp>
      <p:sp>
        <p:nvSpPr>
          <p:cNvPr id="3" name="Content Placeholder 2"/>
          <p:cNvSpPr>
            <a:spLocks noGrp="1"/>
          </p:cNvSpPr>
          <p:nvPr>
            <p:ph idx="1"/>
          </p:nvPr>
        </p:nvSpPr>
        <p:spPr/>
        <p:txBody>
          <a:bodyPr/>
          <a:lstStyle/>
          <a:p>
            <a:r>
              <a:rPr lang="en-US" dirty="0" smtClean="0"/>
              <a:t>Gives parents an opportunity to spend high quality time with their children 				</a:t>
            </a:r>
            <a:r>
              <a:rPr lang="en-US" sz="1600" dirty="0" smtClean="0"/>
              <a:t>(</a:t>
            </a:r>
            <a:r>
              <a:rPr lang="en-US" sz="1600" dirty="0" err="1" smtClean="0"/>
              <a:t>Roehlkepartain</a:t>
            </a:r>
            <a:r>
              <a:rPr lang="en-US" sz="1600" dirty="0" smtClean="0"/>
              <a:t>, et al, 2004)</a:t>
            </a:r>
          </a:p>
          <a:p>
            <a:pPr marL="68580" indent="0">
              <a:buNone/>
            </a:pPr>
            <a:endParaRPr lang="en-US" sz="1600" dirty="0" smtClean="0"/>
          </a:p>
          <a:p>
            <a:r>
              <a:rPr lang="en-US" dirty="0" smtClean="0"/>
              <a:t>Develop interpersonal skills, increased civic participation, better mental health, improved health outcomes.</a:t>
            </a:r>
          </a:p>
          <a:p>
            <a:pPr marL="68580" indent="0">
              <a:buNone/>
            </a:pPr>
            <a:r>
              <a:rPr lang="en-US" sz="1400" dirty="0"/>
              <a:t>	</a:t>
            </a:r>
            <a:r>
              <a:rPr lang="en-US" sz="1600" dirty="0" smtClean="0"/>
              <a:t>(Grimm, Spring, &amp; </a:t>
            </a:r>
            <a:r>
              <a:rPr lang="en-US" sz="1600" dirty="0" err="1" smtClean="0"/>
              <a:t>Dieetz</a:t>
            </a:r>
            <a:r>
              <a:rPr lang="en-US" sz="1600" dirty="0" smtClean="0"/>
              <a:t>, 2007; Wilson &amp; </a:t>
            </a:r>
            <a:r>
              <a:rPr lang="en-US" sz="1600" dirty="0" err="1" smtClean="0"/>
              <a:t>Musick</a:t>
            </a:r>
            <a:r>
              <a:rPr lang="en-US" sz="1600" dirty="0" smtClean="0"/>
              <a:t>, 2000)</a:t>
            </a:r>
            <a:endParaRPr lang="en-US" sz="1600" dirty="0"/>
          </a:p>
        </p:txBody>
      </p:sp>
    </p:spTree>
    <p:extLst>
      <p:ext uri="{BB962C8B-B14F-4D97-AF65-F5344CB8AC3E}">
        <p14:creationId xmlns:p14="http://schemas.microsoft.com/office/powerpoint/2010/main" val="341317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for Families </a:t>
            </a:r>
            <a:endParaRPr lang="en-US" dirty="0"/>
          </a:p>
        </p:txBody>
      </p:sp>
      <p:sp>
        <p:nvSpPr>
          <p:cNvPr id="3" name="Content Placeholder 2"/>
          <p:cNvSpPr>
            <a:spLocks noGrp="1"/>
          </p:cNvSpPr>
          <p:nvPr>
            <p:ph idx="1"/>
          </p:nvPr>
        </p:nvSpPr>
        <p:spPr/>
        <p:txBody>
          <a:bodyPr>
            <a:normAutofit lnSpcReduction="10000"/>
          </a:bodyPr>
          <a:lstStyle/>
          <a:p>
            <a:r>
              <a:rPr lang="en-US" dirty="0" smtClean="0"/>
              <a:t>Quality time together, learn about their community, parents are positive role models for their children</a:t>
            </a:r>
            <a:r>
              <a:rPr lang="en-US" sz="1600" dirty="0" smtClean="0"/>
              <a:t> </a:t>
            </a:r>
          </a:p>
          <a:p>
            <a:pPr marL="68580" indent="0">
              <a:buNone/>
            </a:pPr>
            <a:r>
              <a:rPr lang="en-US" sz="1600" dirty="0"/>
              <a:t>	</a:t>
            </a:r>
            <a:r>
              <a:rPr lang="en-US" sz="1600" dirty="0" smtClean="0"/>
              <a:t>			(</a:t>
            </a:r>
            <a:r>
              <a:rPr lang="en-US" sz="1600" dirty="0" err="1"/>
              <a:t>McKaughan</a:t>
            </a:r>
            <a:r>
              <a:rPr lang="en-US" sz="1600" dirty="0"/>
              <a:t>, </a:t>
            </a:r>
            <a:r>
              <a:rPr lang="en-US" sz="1600" dirty="0" smtClean="0"/>
              <a:t>1997)</a:t>
            </a:r>
          </a:p>
          <a:p>
            <a:endParaRPr lang="en-US" sz="1600" dirty="0" smtClean="0"/>
          </a:p>
          <a:p>
            <a:r>
              <a:rPr lang="en-US" dirty="0" smtClean="0"/>
              <a:t>Heightens sense of family well-being, reduces social isolation, develops skills, increase parenting skills </a:t>
            </a:r>
          </a:p>
          <a:p>
            <a:pPr marL="68580" indent="0">
              <a:buNone/>
            </a:pPr>
            <a:r>
              <a:rPr lang="en-US" sz="1600" dirty="0"/>
              <a:t>	</a:t>
            </a:r>
            <a:r>
              <a:rPr lang="en-US" sz="1600" dirty="0" smtClean="0"/>
              <a:t>	          (Family Strengthening Policy Center, 2006)</a:t>
            </a:r>
          </a:p>
          <a:p>
            <a:pPr marL="68580" indent="0">
              <a:buNone/>
            </a:pPr>
            <a:r>
              <a:rPr lang="en-US" sz="1600" dirty="0"/>
              <a:t>	</a:t>
            </a:r>
            <a:r>
              <a:rPr lang="en-US" sz="1600" dirty="0" smtClean="0"/>
              <a:t>			</a:t>
            </a:r>
          </a:p>
          <a:p>
            <a:pPr marL="68580" indent="0">
              <a:buNone/>
            </a:pPr>
            <a:endParaRPr lang="en-US" sz="1600" dirty="0"/>
          </a:p>
        </p:txBody>
      </p:sp>
    </p:spTree>
    <p:extLst>
      <p:ext uri="{BB962C8B-B14F-4D97-AF65-F5344CB8AC3E}">
        <p14:creationId xmlns:p14="http://schemas.microsoft.com/office/powerpoint/2010/main" val="41373649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cs typeface="Andalus" pitchFamily="2" charset="-78"/>
              </a:rPr>
              <a:t>Spiritual Resources are Strengthened by:</a:t>
            </a:r>
            <a:endParaRPr lang="en-US" sz="4000" dirty="0">
              <a:cs typeface="Andalus" pitchFamily="2" charset="-78"/>
            </a:endParaRPr>
          </a:p>
        </p:txBody>
      </p:sp>
      <p:sp>
        <p:nvSpPr>
          <p:cNvPr id="4" name="Content Placeholder 3"/>
          <p:cNvSpPr>
            <a:spLocks noGrp="1"/>
          </p:cNvSpPr>
          <p:nvPr>
            <p:ph sz="half" idx="4294967295"/>
          </p:nvPr>
        </p:nvSpPr>
        <p:spPr>
          <a:xfrm>
            <a:off x="4648200" y="1920085"/>
            <a:ext cx="4038600" cy="4434840"/>
          </a:xfrm>
          <a:prstGeom prst="rect">
            <a:avLst/>
          </a:prstGeom>
        </p:spPr>
        <p:txBody>
          <a:bodyPr>
            <a:normAutofit/>
          </a:bodyPr>
          <a:lstStyle/>
          <a:p>
            <a:pPr marL="411480" lvl="1" indent="0">
              <a:buNone/>
            </a:pPr>
            <a:endParaRPr lang="en-US" sz="2800" dirty="0" smtClean="0">
              <a:latin typeface="Andalus" pitchFamily="2" charset="-78"/>
              <a:cs typeface="Andalus" pitchFamily="2" charset="-78"/>
            </a:endParaRPr>
          </a:p>
          <a:p>
            <a:pPr marL="411480" lvl="1" indent="0">
              <a:buNone/>
            </a:pPr>
            <a:r>
              <a:rPr lang="en-US" sz="2800" dirty="0" smtClean="0">
                <a:latin typeface="Andalus" pitchFamily="2" charset="-78"/>
                <a:cs typeface="Andalus" pitchFamily="2" charset="-78"/>
              </a:rPr>
              <a:t>Learning what a Christian is by serving</a:t>
            </a:r>
          </a:p>
          <a:p>
            <a:endParaRPr lang="en-US" dirty="0"/>
          </a:p>
        </p:txBody>
      </p:sp>
      <p:pic>
        <p:nvPicPr>
          <p:cNvPr id="11" name="Content Placeholder 10"/>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257800" y="3835400"/>
            <a:ext cx="2990850" cy="211455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2438400"/>
            <a:ext cx="4191000" cy="2794000"/>
          </a:xfrm>
          <a:prstGeom prst="rect">
            <a:avLst/>
          </a:prstGeom>
        </p:spPr>
      </p:pic>
    </p:spTree>
    <p:extLst>
      <p:ext uri="{BB962C8B-B14F-4D97-AF65-F5344CB8AC3E}">
        <p14:creationId xmlns:p14="http://schemas.microsoft.com/office/powerpoint/2010/main" val="244518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Session 6</a:t>
            </a:r>
            <a:r>
              <a:rPr lang="en-US" dirty="0" smtClean="0"/>
              <a:t/>
            </a:r>
            <a:br>
              <a:rPr lang="en-US" dirty="0" smtClean="0"/>
            </a:br>
            <a:r>
              <a:rPr lang="en-US" dirty="0" smtClean="0"/>
              <a:t>Implementing Strategies for the Future</a:t>
            </a:r>
            <a:endParaRPr lang="en-US" dirty="0"/>
          </a:p>
        </p:txBody>
      </p:sp>
      <p:sp>
        <p:nvSpPr>
          <p:cNvPr id="3" name="Content Placeholder 2"/>
          <p:cNvSpPr>
            <a:spLocks noGrp="1"/>
          </p:cNvSpPr>
          <p:nvPr>
            <p:ph idx="1"/>
          </p:nvPr>
        </p:nvSpPr>
        <p:spPr/>
        <p:txBody>
          <a:bodyPr/>
          <a:lstStyle/>
          <a:p>
            <a:r>
              <a:rPr lang="en-US" dirty="0" smtClean="0"/>
              <a:t>Encouraging the Heart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71800"/>
            <a:ext cx="4546600" cy="3409950"/>
          </a:xfrm>
          <a:prstGeom prst="rect">
            <a:avLst/>
          </a:prstGeom>
        </p:spPr>
      </p:pic>
    </p:spTree>
    <p:extLst>
      <p:ext uri="{BB962C8B-B14F-4D97-AF65-F5344CB8AC3E}">
        <p14:creationId xmlns:p14="http://schemas.microsoft.com/office/powerpoint/2010/main" val="4008927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Leadership Challenge</a:t>
            </a:r>
          </a:p>
        </p:txBody>
      </p:sp>
      <p:sp>
        <p:nvSpPr>
          <p:cNvPr id="3" name="Content Placeholder 2"/>
          <p:cNvSpPr>
            <a:spLocks noGrp="1"/>
          </p:cNvSpPr>
          <p:nvPr>
            <p:ph idx="1"/>
          </p:nvPr>
        </p:nvSpPr>
        <p:spPr/>
        <p:txBody>
          <a:bodyPr>
            <a:normAutofit fontScale="92500" lnSpcReduction="10000"/>
          </a:bodyPr>
          <a:lstStyle/>
          <a:p>
            <a:r>
              <a:rPr lang="en-US" dirty="0" smtClean="0"/>
              <a:t>Model the Way</a:t>
            </a:r>
          </a:p>
          <a:p>
            <a:endParaRPr lang="en-US" dirty="0" smtClean="0"/>
          </a:p>
          <a:p>
            <a:r>
              <a:rPr lang="en-US" dirty="0" smtClean="0"/>
              <a:t>Inspire a Shared Vision</a:t>
            </a:r>
          </a:p>
          <a:p>
            <a:endParaRPr lang="en-US" dirty="0" smtClean="0"/>
          </a:p>
          <a:p>
            <a:r>
              <a:rPr lang="en-US" dirty="0" smtClean="0"/>
              <a:t>Challenge the Process</a:t>
            </a:r>
          </a:p>
          <a:p>
            <a:endParaRPr lang="en-US" dirty="0" smtClean="0"/>
          </a:p>
          <a:p>
            <a:r>
              <a:rPr lang="en-US" dirty="0" smtClean="0"/>
              <a:t>Enable others to act</a:t>
            </a:r>
          </a:p>
          <a:p>
            <a:endParaRPr lang="en-US" dirty="0" smtClean="0"/>
          </a:p>
          <a:p>
            <a:r>
              <a:rPr lang="en-US" dirty="0" smtClean="0"/>
              <a:t>Encourage the heart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590799"/>
            <a:ext cx="1691640" cy="2574235"/>
          </a:xfrm>
          <a:prstGeom prst="rect">
            <a:avLst/>
          </a:prstGeom>
        </p:spPr>
      </p:pic>
    </p:spTree>
    <p:extLst>
      <p:ext uri="{BB962C8B-B14F-4D97-AF65-F5344CB8AC3E}">
        <p14:creationId xmlns:p14="http://schemas.microsoft.com/office/powerpoint/2010/main" val="18253516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877336"/>
          </a:xfrm>
        </p:spPr>
        <p:txBody>
          <a:bodyPr>
            <a:normAutofit fontScale="90000"/>
          </a:bodyPr>
          <a:lstStyle/>
          <a:p>
            <a:r>
              <a:rPr lang="en-US" sz="3600" dirty="0"/>
              <a:t>What is </a:t>
            </a:r>
            <a:r>
              <a:rPr lang="en-US" sz="3600" i="1" dirty="0"/>
              <a:t>Encouraging the </a:t>
            </a:r>
            <a:r>
              <a:rPr lang="en-US" sz="3600" i="1" dirty="0" smtClean="0"/>
              <a:t>Heart?</a:t>
            </a:r>
            <a:endParaRPr lang="en-US" sz="3600" i="1" dirty="0"/>
          </a:p>
        </p:txBody>
      </p:sp>
      <p:sp>
        <p:nvSpPr>
          <p:cNvPr id="3" name="Content Placeholder 2"/>
          <p:cNvSpPr>
            <a:spLocks noGrp="1"/>
          </p:cNvSpPr>
          <p:nvPr>
            <p:ph idx="1"/>
          </p:nvPr>
        </p:nvSpPr>
        <p:spPr>
          <a:xfrm>
            <a:off x="1043492" y="1905000"/>
            <a:ext cx="6777317" cy="4648200"/>
          </a:xfrm>
        </p:spPr>
        <p:txBody>
          <a:bodyPr>
            <a:noAutofit/>
          </a:bodyPr>
          <a:lstStyle/>
          <a:p>
            <a:pPr marL="68580" indent="0">
              <a:buNone/>
            </a:pPr>
            <a:endParaRPr lang="en-US" sz="2000" i="1" dirty="0" smtClean="0"/>
          </a:p>
          <a:p>
            <a:pPr lvl="1">
              <a:spcBef>
                <a:spcPts val="0"/>
              </a:spcBef>
            </a:pPr>
            <a:r>
              <a:rPr lang="en-US" sz="2000" i="1" dirty="0" smtClean="0"/>
              <a:t>Set clear standards</a:t>
            </a:r>
          </a:p>
          <a:p>
            <a:pPr marL="365760" lvl="1" indent="0">
              <a:spcBef>
                <a:spcPts val="0"/>
              </a:spcBef>
              <a:buNone/>
            </a:pPr>
            <a:endParaRPr lang="en-US" sz="2000" i="1" dirty="0" smtClean="0"/>
          </a:p>
          <a:p>
            <a:pPr lvl="1">
              <a:spcBef>
                <a:spcPts val="0"/>
              </a:spcBef>
            </a:pPr>
            <a:r>
              <a:rPr lang="en-US" sz="2000" i="1" dirty="0" smtClean="0"/>
              <a:t>Expect the best</a:t>
            </a:r>
          </a:p>
          <a:p>
            <a:pPr marL="365760" lvl="1" indent="0">
              <a:spcBef>
                <a:spcPts val="0"/>
              </a:spcBef>
              <a:buNone/>
            </a:pPr>
            <a:endParaRPr lang="en-US" sz="2000" i="1" dirty="0" smtClean="0"/>
          </a:p>
          <a:p>
            <a:pPr lvl="1">
              <a:spcBef>
                <a:spcPts val="0"/>
              </a:spcBef>
            </a:pPr>
            <a:r>
              <a:rPr lang="en-US" sz="2000" i="1" dirty="0" smtClean="0"/>
              <a:t>Pay attention</a:t>
            </a:r>
          </a:p>
          <a:p>
            <a:pPr marL="365760" lvl="1" indent="0">
              <a:spcBef>
                <a:spcPts val="0"/>
              </a:spcBef>
              <a:buNone/>
            </a:pPr>
            <a:endParaRPr lang="en-US" sz="2000" i="1" dirty="0" smtClean="0"/>
          </a:p>
          <a:p>
            <a:pPr lvl="1">
              <a:spcBef>
                <a:spcPts val="0"/>
              </a:spcBef>
            </a:pPr>
            <a:r>
              <a:rPr lang="en-US" sz="2000" i="1" dirty="0" smtClean="0"/>
              <a:t>Personalize recognition</a:t>
            </a:r>
          </a:p>
          <a:p>
            <a:pPr marL="365760" lvl="1" indent="0">
              <a:spcBef>
                <a:spcPts val="0"/>
              </a:spcBef>
              <a:buNone/>
            </a:pPr>
            <a:endParaRPr lang="en-US" sz="2000" i="1" dirty="0" smtClean="0"/>
          </a:p>
          <a:p>
            <a:pPr lvl="1">
              <a:spcBef>
                <a:spcPts val="0"/>
              </a:spcBef>
            </a:pPr>
            <a:r>
              <a:rPr lang="en-US" sz="2000" i="1" dirty="0" smtClean="0"/>
              <a:t>Tell the story</a:t>
            </a:r>
          </a:p>
          <a:p>
            <a:pPr marL="365760" lvl="1" indent="0">
              <a:spcBef>
                <a:spcPts val="0"/>
              </a:spcBef>
              <a:buNone/>
            </a:pPr>
            <a:endParaRPr lang="en-US" sz="2000" i="1" dirty="0" smtClean="0"/>
          </a:p>
          <a:p>
            <a:pPr lvl="1">
              <a:spcBef>
                <a:spcPts val="0"/>
              </a:spcBef>
            </a:pPr>
            <a:r>
              <a:rPr lang="en-US" sz="2000" i="1" dirty="0" smtClean="0"/>
              <a:t>Celebrate together</a:t>
            </a:r>
          </a:p>
          <a:p>
            <a:pPr lvl="1">
              <a:spcBef>
                <a:spcPts val="0"/>
              </a:spcBef>
            </a:pPr>
            <a:endParaRPr lang="en-US" sz="2000" i="1" dirty="0" smtClean="0"/>
          </a:p>
          <a:p>
            <a:pPr lvl="1">
              <a:spcBef>
                <a:spcPts val="0"/>
              </a:spcBef>
            </a:pPr>
            <a:r>
              <a:rPr lang="en-US" sz="2000" i="1" dirty="0" smtClean="0"/>
              <a:t>Set the example</a:t>
            </a:r>
          </a:p>
          <a:p>
            <a:pPr marL="68580" indent="0">
              <a:buNone/>
            </a:pPr>
            <a:endParaRPr lang="en-US" sz="2000" i="1" dirty="0"/>
          </a:p>
          <a:p>
            <a:pPr marL="68580" indent="0">
              <a:buNone/>
            </a:pPr>
            <a:r>
              <a:rPr lang="en-US" sz="2000" dirty="0"/>
              <a:t/>
            </a:r>
            <a:br>
              <a:rPr lang="en-US" sz="2000" dirty="0"/>
            </a:br>
            <a:endParaRPr lang="en-US" sz="2000" dirty="0"/>
          </a:p>
        </p:txBody>
      </p:sp>
    </p:spTree>
    <p:extLst>
      <p:ext uri="{BB962C8B-B14F-4D97-AF65-F5344CB8AC3E}">
        <p14:creationId xmlns:p14="http://schemas.microsoft.com/office/powerpoint/2010/main" val="22112749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648736"/>
          </a:xfrm>
        </p:spPr>
        <p:txBody>
          <a:bodyPr>
            <a:normAutofit fontScale="90000"/>
          </a:bodyPr>
          <a:lstStyle/>
          <a:p>
            <a:r>
              <a:rPr lang="en-US" dirty="0" smtClean="0"/>
              <a:t>Encouraging the Heart</a:t>
            </a:r>
            <a:endParaRPr lang="en-US" dirty="0"/>
          </a:p>
        </p:txBody>
      </p:sp>
      <p:sp>
        <p:nvSpPr>
          <p:cNvPr id="3" name="Content Placeholder 2"/>
          <p:cNvSpPr>
            <a:spLocks noGrp="1"/>
          </p:cNvSpPr>
          <p:nvPr>
            <p:ph idx="1"/>
          </p:nvPr>
        </p:nvSpPr>
        <p:spPr>
          <a:xfrm>
            <a:off x="1066800" y="1828800"/>
            <a:ext cx="6777317" cy="5112417"/>
          </a:xfrm>
        </p:spPr>
        <p:txBody>
          <a:bodyPr>
            <a:normAutofit fontScale="47500" lnSpcReduction="20000"/>
          </a:bodyPr>
          <a:lstStyle/>
          <a:p>
            <a:r>
              <a:rPr lang="en-US" sz="4200" dirty="0"/>
              <a:t>What is </a:t>
            </a:r>
            <a:r>
              <a:rPr lang="en-US" sz="4200" i="1" dirty="0"/>
              <a:t>Encouraging the Heart</a:t>
            </a:r>
            <a:r>
              <a:rPr lang="en-US" sz="4200" i="1" dirty="0" smtClean="0"/>
              <a:t>?</a:t>
            </a:r>
            <a:endParaRPr lang="en-US" sz="4200"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pPr marL="68580" indent="0">
              <a:buNone/>
            </a:pPr>
            <a:endParaRPr lang="en-US" i="1" dirty="0" smtClean="0"/>
          </a:p>
          <a:p>
            <a:pPr marL="68580" indent="0">
              <a:buNone/>
            </a:pPr>
            <a:endParaRPr lang="en-US" i="1" dirty="0" smtClean="0"/>
          </a:p>
          <a:p>
            <a:pPr marL="68580" indent="0">
              <a:buNone/>
            </a:pPr>
            <a:endParaRPr lang="en-US" i="1" dirty="0"/>
          </a:p>
          <a:p>
            <a:pPr marL="68580" indent="0">
              <a:buNone/>
            </a:pPr>
            <a:endParaRPr lang="en-US" i="1" dirty="0" smtClean="0"/>
          </a:p>
          <a:p>
            <a:pPr marL="68580" indent="0">
              <a:buNone/>
            </a:pPr>
            <a:endParaRPr lang="en-US" i="1" dirty="0"/>
          </a:p>
          <a:p>
            <a:pPr marL="68580" indent="0">
              <a:buNone/>
            </a:pPr>
            <a:endParaRPr lang="en-US" i="1" dirty="0"/>
          </a:p>
          <a:p>
            <a:pPr marL="68580" indent="0">
              <a:buNone/>
            </a:pPr>
            <a:endParaRPr lang="en-US" i="1" dirty="0" smtClean="0"/>
          </a:p>
          <a:p>
            <a:pPr marL="68580" indent="0">
              <a:buNone/>
            </a:pPr>
            <a:endParaRPr lang="en-US" i="1" dirty="0"/>
          </a:p>
          <a:p>
            <a:pPr marL="68580" indent="0">
              <a:buNone/>
            </a:pPr>
            <a:endParaRPr lang="en-US" i="1" dirty="0" smtClean="0"/>
          </a:p>
          <a:p>
            <a:endParaRPr lang="en-US" i="1" dirty="0"/>
          </a:p>
          <a:p>
            <a:endParaRPr lang="en-US" i="1" dirty="0" smtClean="0"/>
          </a:p>
          <a:p>
            <a:r>
              <a:rPr lang="en-US" sz="5100" b="1" i="1" dirty="0" smtClean="0"/>
              <a:t>They </a:t>
            </a:r>
            <a:r>
              <a:rPr lang="en-US" sz="5100" b="1" i="1" dirty="0"/>
              <a:t>don't care how much you know until they know how much you care."</a:t>
            </a:r>
            <a:r>
              <a:rPr lang="en-US" sz="5100" b="1" dirty="0"/>
              <a:t/>
            </a:r>
            <a:br>
              <a:rPr lang="en-US" sz="5100" b="1" dirty="0"/>
            </a:br>
            <a:r>
              <a:rPr lang="en-US" sz="5100" dirty="0" smtClean="0"/>
              <a:t>				</a:t>
            </a:r>
            <a:r>
              <a:rPr lang="en-US" sz="3800" dirty="0" smtClean="0"/>
              <a:t>-</a:t>
            </a:r>
            <a:r>
              <a:rPr lang="en-US" sz="3800" dirty="0"/>
              <a:t>Theodore </a:t>
            </a:r>
            <a:r>
              <a:rPr lang="en-US" sz="3800" dirty="0" smtClean="0"/>
              <a:t>Roosevelt</a:t>
            </a:r>
          </a:p>
          <a:p>
            <a:pPr marL="68580" indent="0">
              <a:buNone/>
            </a:pPr>
            <a:endParaRPr lang="en-US" b="1" dirty="0" smtClean="0"/>
          </a:p>
          <a:p>
            <a:pPr marL="68580" indent="0">
              <a:buNone/>
            </a:pPr>
            <a:r>
              <a:rPr lang="en-US" dirty="0"/>
              <a:t/>
            </a: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286000"/>
            <a:ext cx="3886200" cy="2588209"/>
          </a:xfrm>
          <a:prstGeom prst="rect">
            <a:avLst/>
          </a:prstGeom>
        </p:spPr>
      </p:pic>
    </p:spTree>
    <p:extLst>
      <p:ext uri="{BB962C8B-B14F-4D97-AF65-F5344CB8AC3E}">
        <p14:creationId xmlns:p14="http://schemas.microsoft.com/office/powerpoint/2010/main" val="3489916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US" dirty="0" smtClean="0">
                <a:solidFill>
                  <a:schemeClr val="tx1"/>
                </a:solidFill>
                <a:latin typeface="Andalus" pitchFamily="2" charset="-78"/>
                <a:cs typeface="Andalus" pitchFamily="2" charset="-78"/>
              </a:rPr>
              <a:t/>
            </a:r>
            <a:br>
              <a:rPr lang="en-US" dirty="0" smtClean="0">
                <a:solidFill>
                  <a:schemeClr val="tx1"/>
                </a:solidFill>
                <a:latin typeface="Andalus" pitchFamily="2" charset="-78"/>
                <a:cs typeface="Andalus" pitchFamily="2" charset="-78"/>
              </a:rPr>
            </a:br>
            <a:r>
              <a:rPr lang="en-US" dirty="0" smtClean="0">
                <a:solidFill>
                  <a:schemeClr val="tx1"/>
                </a:solidFill>
                <a:latin typeface="Andalus" pitchFamily="2" charset="-78"/>
                <a:cs typeface="Andalus" pitchFamily="2" charset="-78"/>
              </a:rPr>
              <a:t/>
            </a:r>
            <a:br>
              <a:rPr lang="en-US" dirty="0" smtClean="0">
                <a:solidFill>
                  <a:schemeClr val="tx1"/>
                </a:solidFill>
                <a:latin typeface="Andalus" pitchFamily="2" charset="-78"/>
                <a:cs typeface="Andalus" pitchFamily="2" charset="-78"/>
              </a:rPr>
            </a:br>
            <a:r>
              <a:rPr lang="en-US" dirty="0" smtClean="0">
                <a:solidFill>
                  <a:schemeClr val="tx1"/>
                </a:solidFill>
                <a:latin typeface="Andalus" pitchFamily="2" charset="-78"/>
                <a:cs typeface="Andalus" pitchFamily="2" charset="-78"/>
              </a:rPr>
              <a:t/>
            </a:r>
            <a:br>
              <a:rPr lang="en-US" dirty="0" smtClean="0">
                <a:solidFill>
                  <a:schemeClr val="tx1"/>
                </a:solidFill>
                <a:latin typeface="Andalus" pitchFamily="2" charset="-78"/>
                <a:cs typeface="Andalus" pitchFamily="2" charset="-78"/>
              </a:rPr>
            </a:br>
            <a:r>
              <a:rPr lang="en-US" dirty="0" smtClean="0">
                <a:solidFill>
                  <a:schemeClr val="tx1"/>
                </a:solidFill>
                <a:latin typeface="Andalus" pitchFamily="2" charset="-78"/>
                <a:cs typeface="Andalus" pitchFamily="2" charset="-78"/>
              </a:rPr>
              <a:t/>
            </a:r>
            <a:br>
              <a:rPr lang="en-US" dirty="0" smtClean="0">
                <a:solidFill>
                  <a:schemeClr val="tx1"/>
                </a:solidFill>
                <a:latin typeface="Andalus" pitchFamily="2" charset="-78"/>
                <a:cs typeface="Andalus" pitchFamily="2" charset="-78"/>
              </a:rPr>
            </a:br>
            <a:r>
              <a:rPr lang="en-US" dirty="0" smtClean="0">
                <a:solidFill>
                  <a:schemeClr val="tx1"/>
                </a:solidFill>
                <a:latin typeface="Andalus" pitchFamily="2" charset="-78"/>
                <a:cs typeface="Andalus" pitchFamily="2" charset="-78"/>
              </a:rPr>
              <a:t/>
            </a:r>
            <a:br>
              <a:rPr lang="en-US" dirty="0" smtClean="0">
                <a:solidFill>
                  <a:schemeClr val="tx1"/>
                </a:solidFill>
                <a:latin typeface="Andalus" pitchFamily="2" charset="-78"/>
                <a:cs typeface="Andalus" pitchFamily="2" charset="-78"/>
              </a:rPr>
            </a:br>
            <a:r>
              <a:rPr lang="en-US" dirty="0" smtClean="0">
                <a:solidFill>
                  <a:schemeClr val="tx1"/>
                </a:solidFill>
                <a:latin typeface="Andalus" pitchFamily="2" charset="-78"/>
                <a:cs typeface="Andalus" pitchFamily="2" charset="-78"/>
              </a:rPr>
              <a:t>Comprehensive Faith Formation Model</a:t>
            </a:r>
            <a:endParaRPr lang="en-US" dirty="0">
              <a:solidFill>
                <a:schemeClr val="tx1"/>
              </a:solidFill>
              <a:latin typeface="Andalus" pitchFamily="2" charset="-78"/>
              <a:cs typeface="Andalus" pitchFamily="2" charset="-78"/>
            </a:endParaRPr>
          </a:p>
        </p:txBody>
      </p:sp>
      <p:sp>
        <p:nvSpPr>
          <p:cNvPr id="3" name="Content Placeholder 2"/>
          <p:cNvSpPr>
            <a:spLocks noGrp="1"/>
          </p:cNvSpPr>
          <p:nvPr>
            <p:ph idx="1"/>
          </p:nvPr>
        </p:nvSpPr>
        <p:spPr>
          <a:xfrm>
            <a:off x="457200" y="1524000"/>
            <a:ext cx="8229600" cy="5334000"/>
          </a:xfrm>
        </p:spPr>
        <p:txBody>
          <a:bodyPr>
            <a:normAutofit/>
          </a:bodyPr>
          <a:lstStyle/>
          <a:p>
            <a:pPr>
              <a:buNone/>
            </a:pPr>
            <a:r>
              <a:rPr lang="en-US" sz="1800" dirty="0" smtClean="0">
                <a:solidFill>
                  <a:schemeClr val="tx1"/>
                </a:solidFill>
              </a:rPr>
              <a:t>What exactly is a Comprehensive Family Program?</a:t>
            </a:r>
          </a:p>
          <a:p>
            <a:pPr>
              <a:buNone/>
            </a:pPr>
            <a:r>
              <a:rPr lang="en-US" sz="1800" dirty="0" smtClean="0"/>
              <a:t>It includes 4 key components:</a:t>
            </a:r>
          </a:p>
          <a:p>
            <a:pPr>
              <a:buNone/>
            </a:pPr>
            <a:endParaRPr lang="en-US" sz="1800" dirty="0" smtClean="0"/>
          </a:p>
          <a:p>
            <a:r>
              <a:rPr lang="en-US" sz="1800" dirty="0" smtClean="0"/>
              <a:t>1) Social/Community Building Time</a:t>
            </a:r>
          </a:p>
          <a:p>
            <a:r>
              <a:rPr lang="en-US" sz="1800" dirty="0" smtClean="0"/>
              <a:t>2) Grade Level Classes &amp; Adult sessions</a:t>
            </a:r>
          </a:p>
          <a:p>
            <a:r>
              <a:rPr lang="en-US" sz="1800" dirty="0" smtClean="0"/>
              <a:t>3) Family Activity Session</a:t>
            </a:r>
          </a:p>
          <a:p>
            <a:r>
              <a:rPr lang="en-US" sz="1800" dirty="0" smtClean="0"/>
              <a:t>4) Community/Family Prayer</a:t>
            </a:r>
          </a:p>
          <a:p>
            <a:endParaRPr lang="en-US" sz="1200" dirty="0" smtClean="0"/>
          </a:p>
          <a:p>
            <a:r>
              <a:rPr lang="en-US" sz="1800" dirty="0" smtClean="0"/>
              <a:t>During the grade level classes, children and youth are taught by volunteer catechists. </a:t>
            </a:r>
            <a:r>
              <a:rPr lang="en-US" sz="1800" dirty="0"/>
              <a:t>C</a:t>
            </a:r>
            <a:r>
              <a:rPr lang="en-US" sz="1800" dirty="0" smtClean="0"/>
              <a:t>urriculum is comprehensive and systematic/ grade specific curriculum based on curriculum protocol  </a:t>
            </a:r>
          </a:p>
          <a:p>
            <a:endParaRPr lang="en-US" sz="1200" dirty="0" smtClean="0"/>
          </a:p>
          <a:p>
            <a:r>
              <a:rPr lang="en-US" sz="1800" dirty="0" smtClean="0"/>
              <a:t>During the Family Activity Session the parents are involved in teaching their children faith through active learning curriculum</a:t>
            </a:r>
            <a:endParaRPr lang="en-US" sz="1800" dirty="0"/>
          </a:p>
          <a:p>
            <a:endParaRPr lang="en-US" sz="1200" dirty="0" smtClean="0"/>
          </a:p>
          <a:p>
            <a:r>
              <a:rPr lang="en-US" sz="1800" dirty="0" smtClean="0"/>
              <a:t>Parents are teachers and learners in this model</a:t>
            </a:r>
          </a:p>
          <a:p>
            <a:endParaRPr lang="en-US" sz="1800" dirty="0" smtClean="0"/>
          </a:p>
          <a:p>
            <a:pPr>
              <a:buNone/>
            </a:pPr>
            <a:endParaRPr lang="en-US" sz="1800" dirty="0">
              <a:solidFill>
                <a:srgbClr val="7030A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981200"/>
            <a:ext cx="2667000" cy="2000250"/>
          </a:xfrm>
          <a:prstGeom prst="rect">
            <a:avLst/>
          </a:prstGeom>
        </p:spPr>
      </p:pic>
    </p:spTree>
    <p:extLst>
      <p:ext uri="{BB962C8B-B14F-4D97-AF65-F5344CB8AC3E}">
        <p14:creationId xmlns:p14="http://schemas.microsoft.com/office/powerpoint/2010/main" val="4081755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572536"/>
          </a:xfrm>
        </p:spPr>
        <p:txBody>
          <a:bodyPr>
            <a:normAutofit fontScale="90000"/>
          </a:bodyPr>
          <a:lstStyle/>
          <a:p>
            <a:r>
              <a:rPr lang="en-US" b="1" dirty="0" smtClean="0">
                <a:latin typeface="Andalus" pitchFamily="2" charset="-78"/>
                <a:cs typeface="Andalus" pitchFamily="2" charset="-78"/>
              </a:rPr>
              <a:t>Components</a:t>
            </a:r>
            <a:endParaRPr lang="en-US" b="1" dirty="0">
              <a:latin typeface="Andalus" pitchFamily="2" charset="-78"/>
              <a:cs typeface="Andalus" pitchFamily="2" charset="-78"/>
            </a:endParaRPr>
          </a:p>
        </p:txBody>
      </p:sp>
      <p:sp>
        <p:nvSpPr>
          <p:cNvPr id="3" name="Content Placeholder 2"/>
          <p:cNvSpPr>
            <a:spLocks noGrp="1"/>
          </p:cNvSpPr>
          <p:nvPr>
            <p:ph idx="1"/>
          </p:nvPr>
        </p:nvSpPr>
        <p:spPr>
          <a:xfrm>
            <a:off x="1043492" y="1905000"/>
            <a:ext cx="6777317" cy="3927629"/>
          </a:xfrm>
        </p:spPr>
        <p:txBody>
          <a:bodyPr/>
          <a:lstStyle/>
          <a:p>
            <a:pPr marL="114300" indent="0">
              <a:buNone/>
            </a:pPr>
            <a:r>
              <a:rPr lang="en-US" b="1" dirty="0">
                <a:latin typeface="Andalus" pitchFamily="2" charset="-78"/>
                <a:cs typeface="Andalus" pitchFamily="2" charset="-78"/>
              </a:rPr>
              <a:t>1) Social/Community Building Time</a:t>
            </a:r>
          </a:p>
          <a:p>
            <a:endParaRPr lang="en-US" dirty="0"/>
          </a:p>
        </p:txBody>
      </p:sp>
      <p:pic>
        <p:nvPicPr>
          <p:cNvPr id="2050" name="Picture 2" descr="C:\Users\kathie\Documents\Family Program Book\Book Photos\Components\Fellowship H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41910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kathie\Documents\Family Program Book\Book Photos\Components\He Supp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2667000"/>
            <a:ext cx="3352800" cy="25147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kathie\Documents\Family Program Book\Book Photos\Components\Family Ea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2362200"/>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278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athie\Documents\Family Program Book\Book Photos\Components\Doug and Aud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4107905"/>
            <a:ext cx="3048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43490" y="1027664"/>
            <a:ext cx="7024744" cy="648736"/>
          </a:xfrm>
        </p:spPr>
        <p:txBody>
          <a:bodyPr>
            <a:normAutofit fontScale="90000"/>
          </a:bodyPr>
          <a:lstStyle/>
          <a:p>
            <a:r>
              <a:rPr lang="en-US" b="1" dirty="0">
                <a:latin typeface="Andalus" pitchFamily="2" charset="-78"/>
                <a:cs typeface="Andalus" pitchFamily="2" charset="-78"/>
              </a:rPr>
              <a:t>Components</a:t>
            </a:r>
            <a:endParaRPr lang="en-US" dirty="0"/>
          </a:p>
        </p:txBody>
      </p:sp>
      <p:sp>
        <p:nvSpPr>
          <p:cNvPr id="3" name="Content Placeholder 2"/>
          <p:cNvSpPr>
            <a:spLocks noGrp="1"/>
          </p:cNvSpPr>
          <p:nvPr>
            <p:ph idx="1"/>
          </p:nvPr>
        </p:nvSpPr>
        <p:spPr>
          <a:xfrm>
            <a:off x="1043492" y="1905000"/>
            <a:ext cx="6777317" cy="3927629"/>
          </a:xfrm>
        </p:spPr>
        <p:txBody>
          <a:bodyPr/>
          <a:lstStyle/>
          <a:p>
            <a:pPr marL="114300" indent="0">
              <a:buNone/>
            </a:pPr>
            <a:r>
              <a:rPr lang="en-US" b="1" dirty="0">
                <a:latin typeface="Andalus" pitchFamily="2" charset="-78"/>
                <a:cs typeface="Andalus" pitchFamily="2" charset="-78"/>
              </a:rPr>
              <a:t>2) </a:t>
            </a:r>
            <a:r>
              <a:rPr lang="en-US" b="1" dirty="0" smtClean="0">
                <a:latin typeface="Andalus" pitchFamily="2" charset="-78"/>
                <a:cs typeface="Andalus" pitchFamily="2" charset="-78"/>
              </a:rPr>
              <a:t>Age Level for Preschool- Adult Sessions</a:t>
            </a:r>
            <a:endParaRPr lang="en-US" b="1" dirty="0">
              <a:latin typeface="Andalus" pitchFamily="2" charset="-78"/>
              <a:cs typeface="Andalus" pitchFamily="2" charset="-78"/>
            </a:endParaRPr>
          </a:p>
          <a:p>
            <a:endParaRPr lang="en-US" dirty="0"/>
          </a:p>
        </p:txBody>
      </p:sp>
      <p:pic>
        <p:nvPicPr>
          <p:cNvPr id="3075" name="Picture 3" descr="C:\Users\kathie\Documents\Family Program Book\Book Photos\Components\Middle School Grou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4191000"/>
            <a:ext cx="3081377" cy="23111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athie\Documents\Family Program Book\Book Photos\Components\Blankenheim Grou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2467303"/>
            <a:ext cx="2557992" cy="1918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923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724936"/>
          </a:xfrm>
        </p:spPr>
        <p:txBody>
          <a:bodyPr/>
          <a:lstStyle/>
          <a:p>
            <a:r>
              <a:rPr lang="en-US" b="1" dirty="0">
                <a:latin typeface="Andalus" pitchFamily="2" charset="-78"/>
                <a:cs typeface="Andalus" pitchFamily="2" charset="-78"/>
              </a:rPr>
              <a:t>Components</a:t>
            </a:r>
            <a:endParaRPr lang="en-US" dirty="0"/>
          </a:p>
        </p:txBody>
      </p:sp>
      <p:sp>
        <p:nvSpPr>
          <p:cNvPr id="3" name="Content Placeholder 2"/>
          <p:cNvSpPr>
            <a:spLocks noGrp="1"/>
          </p:cNvSpPr>
          <p:nvPr>
            <p:ph idx="1"/>
          </p:nvPr>
        </p:nvSpPr>
        <p:spPr/>
        <p:txBody>
          <a:bodyPr/>
          <a:lstStyle/>
          <a:p>
            <a:pPr marL="114300" indent="0">
              <a:buNone/>
            </a:pPr>
            <a:r>
              <a:rPr lang="en-US" b="1" dirty="0">
                <a:latin typeface="Andalus" pitchFamily="2" charset="-78"/>
                <a:cs typeface="Andalus" pitchFamily="2" charset="-78"/>
              </a:rPr>
              <a:t>3) Family Activity Session</a:t>
            </a:r>
          </a:p>
          <a:p>
            <a:endParaRPr lang="en-US" dirty="0"/>
          </a:p>
        </p:txBody>
      </p:sp>
      <p:pic>
        <p:nvPicPr>
          <p:cNvPr id="4099" name="Picture 3" descr="C:\Users\kathie\Documents\Family Program Book\Book Photos\Fishers of Men\Two Fishers Fish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371600"/>
            <a:ext cx="3987031" cy="461293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kathie\Documents\Family Program Book\Book Photos\Fishers of Men\Three other fishers Rehears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461" y="3429000"/>
            <a:ext cx="4386951" cy="265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35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2717</Words>
  <Application>Microsoft Office PowerPoint</Application>
  <PresentationFormat>On-screen Show (4:3)</PresentationFormat>
  <Paragraphs>485</Paragraphs>
  <Slides>57</Slides>
  <Notes>57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Austin</vt:lpstr>
      <vt:lpstr>    The Future of Intergenerational Christian Formation: A National Symposium  </vt:lpstr>
      <vt:lpstr>Session 1.  The Growth and Development of Intergenerational Ministry</vt:lpstr>
      <vt:lpstr>PowerPoint Presentation</vt:lpstr>
      <vt:lpstr>What allowed me to change my perspective… </vt:lpstr>
      <vt:lpstr>Session 2. Models of Intergenerational Ministry and Faith Formation</vt:lpstr>
      <vt:lpstr>     Comprehensive Faith Formation Model</vt:lpstr>
      <vt:lpstr>Components</vt:lpstr>
      <vt:lpstr>Components</vt:lpstr>
      <vt:lpstr>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 Petite Model</vt:lpstr>
      <vt:lpstr>Centers</vt:lpstr>
      <vt:lpstr>    Centers</vt:lpstr>
      <vt:lpstr>PowerPoint Presentation</vt:lpstr>
      <vt:lpstr>The Mass</vt:lpstr>
      <vt:lpstr>PowerPoint Presentation</vt:lpstr>
      <vt:lpstr>Why do parents respond to these models?</vt:lpstr>
      <vt:lpstr>Session 3 Principles for Intergenerational Ministry</vt:lpstr>
      <vt:lpstr>   From Generation  to Generation:  A Case Study on Factors in Family and  Faith Community Impacting  Faith Development  </vt:lpstr>
      <vt:lpstr>   This childhood religious awakening which takes place in the family is irreplaceable… Indeed, family catechesis precedes… accompanies and enriches all forms of catechesis. (GDC, # 226) </vt:lpstr>
      <vt:lpstr>Partnership  Family and  Faith Community</vt:lpstr>
      <vt:lpstr>What’s the Problem?</vt:lpstr>
      <vt:lpstr>PowerPoint Presentation</vt:lpstr>
      <vt:lpstr>The Research Question: </vt:lpstr>
      <vt:lpstr>Case Study Research Approach</vt:lpstr>
      <vt:lpstr>PowerPoint Presentation</vt:lpstr>
      <vt:lpstr>Findings from Analyses Pertaining to Ages of Children on Family Faith Development</vt:lpstr>
      <vt:lpstr>Findings from Gender Analyses</vt:lpstr>
      <vt:lpstr>Factors Considered in Constructs of:</vt:lpstr>
      <vt:lpstr>PowerPoint Presentation</vt:lpstr>
      <vt:lpstr>Climate/Practices of Faith</vt:lpstr>
      <vt:lpstr>Climate Practices  lead to… Culture of Faith</vt:lpstr>
      <vt:lpstr> Most interesting finding was  high ranking of  reliance on faith in difficult times,  crisis or traumatic events, such as loss  and adhering to moral beliefs</vt:lpstr>
      <vt:lpstr>PowerPoint Presentation</vt:lpstr>
      <vt:lpstr>PowerPoint Presentation</vt:lpstr>
      <vt:lpstr>Creating  Climate for Faith Formation!</vt:lpstr>
      <vt:lpstr>Attend to Climate Continually</vt:lpstr>
      <vt:lpstr>A Family’s Spiritual Resources are Strengthened by:</vt:lpstr>
      <vt:lpstr>  </vt:lpstr>
      <vt:lpstr>Session 4</vt:lpstr>
      <vt:lpstr>  Session 4 Envisioning the Future of Intergenerational Ministry and Faith Formation</vt:lpstr>
      <vt:lpstr>  In serving those in need, we serve the Lord. And in seeking justice and peace, we witness to the reign of God in our midst. (USCCB)</vt:lpstr>
      <vt:lpstr>Service Learning: A Project with a Purpose</vt:lpstr>
      <vt:lpstr>Benefits for Children and Youth </vt:lpstr>
      <vt:lpstr>Benefits to Parents</vt:lpstr>
      <vt:lpstr>Benefits for Families </vt:lpstr>
      <vt:lpstr>Spiritual Resources are Strengthened by:</vt:lpstr>
      <vt:lpstr>Session 6 Implementing Strategies for the Future</vt:lpstr>
      <vt:lpstr>The Leadership Challenge</vt:lpstr>
      <vt:lpstr>What is Encouraging the Heart?</vt:lpstr>
      <vt:lpstr>Encouraging the Heart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Kathie Amidei</dc:creator>
  <cp:lastModifiedBy>Kathie Amidei</cp:lastModifiedBy>
  <cp:revision>2</cp:revision>
  <dcterms:created xsi:type="dcterms:W3CDTF">2014-10-18T19:57:29Z</dcterms:created>
  <dcterms:modified xsi:type="dcterms:W3CDTF">2014-10-18T20:08:25Z</dcterms:modified>
</cp:coreProperties>
</file>