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24"/>
  </p:notesMasterIdLst>
  <p:handoutMasterIdLst>
    <p:handoutMasterId r:id="rId25"/>
  </p:handoutMasterIdLst>
  <p:sldIdLst>
    <p:sldId id="582" r:id="rId2"/>
    <p:sldId id="626" r:id="rId3"/>
    <p:sldId id="513" r:id="rId4"/>
    <p:sldId id="622" r:id="rId5"/>
    <p:sldId id="623" r:id="rId6"/>
    <p:sldId id="624" r:id="rId7"/>
    <p:sldId id="627" r:id="rId8"/>
    <p:sldId id="628" r:id="rId9"/>
    <p:sldId id="632" r:id="rId10"/>
    <p:sldId id="608" r:id="rId11"/>
    <p:sldId id="630" r:id="rId12"/>
    <p:sldId id="609" r:id="rId13"/>
    <p:sldId id="615" r:id="rId14"/>
    <p:sldId id="617" r:id="rId15"/>
    <p:sldId id="611" r:id="rId16"/>
    <p:sldId id="613" r:id="rId17"/>
    <p:sldId id="612" r:id="rId18"/>
    <p:sldId id="633" r:id="rId19"/>
    <p:sldId id="635" r:id="rId20"/>
    <p:sldId id="636" r:id="rId21"/>
    <p:sldId id="619" r:id="rId22"/>
    <p:sldId id="618"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scaleToFitPaper="1"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9239" autoAdjust="0"/>
    <p:restoredTop sz="98363" autoAdjust="0"/>
  </p:normalViewPr>
  <p:slideViewPr>
    <p:cSldViewPr snapToGrid="0" snapToObjects="1">
      <p:cViewPr>
        <p:scale>
          <a:sx n="100" d="100"/>
          <a:sy n="100" d="100"/>
        </p:scale>
        <p:origin x="-1000" y="-768"/>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E75ED21-BF28-6343-91FA-E4D7D588F741}" type="datetimeFigureOut">
              <a:rPr lang="en-US" smtClean="0"/>
              <a:t>6/18/15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9E3429C-E938-4544-B285-CA24F9087D4F}" type="slidenum">
              <a:rPr lang="en-US" smtClean="0"/>
              <a:t>‹#›</a:t>
            </a:fld>
            <a:endParaRPr lang="en-US"/>
          </a:p>
        </p:txBody>
      </p:sp>
    </p:spTree>
    <p:extLst>
      <p:ext uri="{BB962C8B-B14F-4D97-AF65-F5344CB8AC3E}">
        <p14:creationId xmlns:p14="http://schemas.microsoft.com/office/powerpoint/2010/main" val="38273505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w Cen M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w Cen MT"/>
              </a:defRPr>
            </a:lvl1pPr>
          </a:lstStyle>
          <a:p>
            <a:fld id="{DCA639C2-B6D2-D34E-ADF1-160402E244B7}" type="datetimeFigureOut">
              <a:rPr lang="en-US" smtClean="0"/>
              <a:pPr/>
              <a:t>6/18/15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w Cen M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w Cen MT"/>
              </a:defRPr>
            </a:lvl1pPr>
          </a:lstStyle>
          <a:p>
            <a:fld id="{368CB6B8-1CFA-F34A-8BCE-5B679FD3C73B}" type="slidenum">
              <a:rPr lang="en-US" smtClean="0"/>
              <a:pPr/>
              <a:t>‹#›</a:t>
            </a:fld>
            <a:endParaRPr lang="en-US" dirty="0"/>
          </a:p>
        </p:txBody>
      </p:sp>
    </p:spTree>
    <p:extLst>
      <p:ext uri="{BB962C8B-B14F-4D97-AF65-F5344CB8AC3E}">
        <p14:creationId xmlns:p14="http://schemas.microsoft.com/office/powerpoint/2010/main" val="4475240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Tw Cen MT"/>
        <a:ea typeface="+mn-ea"/>
        <a:cs typeface="+mn-cs"/>
      </a:defRPr>
    </a:lvl1pPr>
    <a:lvl2pPr marL="457200" algn="l" defTabSz="457200" rtl="0" eaLnBrk="1" latinLnBrk="0" hangingPunct="1">
      <a:defRPr sz="1200" kern="1200">
        <a:solidFill>
          <a:schemeClr val="tx1"/>
        </a:solidFill>
        <a:latin typeface="Tw Cen MT"/>
        <a:ea typeface="+mn-ea"/>
        <a:cs typeface="+mn-cs"/>
      </a:defRPr>
    </a:lvl2pPr>
    <a:lvl3pPr marL="914400" algn="l" defTabSz="457200" rtl="0" eaLnBrk="1" latinLnBrk="0" hangingPunct="1">
      <a:defRPr sz="1200" kern="1200">
        <a:solidFill>
          <a:schemeClr val="tx1"/>
        </a:solidFill>
        <a:latin typeface="Tw Cen MT"/>
        <a:ea typeface="+mn-ea"/>
        <a:cs typeface="+mn-cs"/>
      </a:defRPr>
    </a:lvl3pPr>
    <a:lvl4pPr marL="1371600" algn="l" defTabSz="457200" rtl="0" eaLnBrk="1" latinLnBrk="0" hangingPunct="1">
      <a:defRPr sz="1200" kern="1200">
        <a:solidFill>
          <a:schemeClr val="tx1"/>
        </a:solidFill>
        <a:latin typeface="Tw Cen MT"/>
        <a:ea typeface="+mn-ea"/>
        <a:cs typeface="+mn-cs"/>
      </a:defRPr>
    </a:lvl4pPr>
    <a:lvl5pPr marL="1828800" algn="l" defTabSz="457200" rtl="0" eaLnBrk="1" latinLnBrk="0" hangingPunct="1">
      <a:defRPr sz="1200" kern="1200">
        <a:solidFill>
          <a:schemeClr val="tx1"/>
        </a:solidFill>
        <a:latin typeface="Tw Cen M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92103D3E-B9DE-F042-A81B-9023B6863032}" type="datetimeFigureOut">
              <a:rPr lang="en-US" smtClean="0"/>
              <a:t>6/18/15</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D4A334BD-FE82-A84C-875F-DDC9CF61CB6F}"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2103D3E-B9DE-F042-A81B-9023B6863032}" type="datetimeFigureOut">
              <a:rPr lang="en-US" smtClean="0"/>
              <a:t>6/18/15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A334BD-FE82-A84C-875F-DDC9CF61CB6F}"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92103D3E-B9DE-F042-A81B-9023B6863032}" type="datetimeFigureOut">
              <a:rPr lang="en-US" smtClean="0"/>
              <a:t>6/18/15</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Tw Cen MT"/>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Tw Cen MT"/>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Tw Cen MT"/>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D4A334BD-FE82-A84C-875F-DDC9CF61CB6F}"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2103D3E-B9DE-F042-A81B-9023B6863032}" type="datetimeFigureOut">
              <a:rPr lang="en-US" smtClean="0"/>
              <a:t>6/18/15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4A334BD-FE82-A84C-875F-DDC9CF61CB6F}" type="slidenum">
              <a:rPr lang="en-US" smtClean="0"/>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92103D3E-B9DE-F042-A81B-9023B6863032}" type="datetimeFigureOut">
              <a:rPr lang="en-US" smtClean="0"/>
              <a:t>6/18/15</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D4A334BD-FE82-A84C-875F-DDC9CF61CB6F}"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92103D3E-B9DE-F042-A81B-9023B6863032}" type="datetimeFigureOut">
              <a:rPr lang="en-US" smtClean="0"/>
              <a:t>6/18/15</a:t>
            </a:fld>
            <a:endParaRPr lang="en-US" dirty="0"/>
          </a:p>
        </p:txBody>
      </p:sp>
      <p:sp>
        <p:nvSpPr>
          <p:cNvPr id="10" name="Slide Number Placeholder 9"/>
          <p:cNvSpPr>
            <a:spLocks noGrp="1"/>
          </p:cNvSpPr>
          <p:nvPr>
            <p:ph type="sldNum" sz="quarter" idx="16"/>
          </p:nvPr>
        </p:nvSpPr>
        <p:spPr/>
        <p:txBody>
          <a:bodyPr rtlCol="0"/>
          <a:lstStyle/>
          <a:p>
            <a:fld id="{D4A334BD-FE82-A84C-875F-DDC9CF61CB6F}"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92103D3E-B9DE-F042-A81B-9023B6863032}" type="datetimeFigureOut">
              <a:rPr lang="en-US" smtClean="0"/>
              <a:t>6/18/15</a:t>
            </a:fld>
            <a:endParaRPr lang="en-US" dirty="0"/>
          </a:p>
        </p:txBody>
      </p:sp>
      <p:sp>
        <p:nvSpPr>
          <p:cNvPr id="12" name="Slide Number Placeholder 11"/>
          <p:cNvSpPr>
            <a:spLocks noGrp="1"/>
          </p:cNvSpPr>
          <p:nvPr>
            <p:ph type="sldNum" sz="quarter" idx="16"/>
          </p:nvPr>
        </p:nvSpPr>
        <p:spPr/>
        <p:txBody>
          <a:bodyPr rtlCol="0"/>
          <a:lstStyle/>
          <a:p>
            <a:fld id="{D4A334BD-FE82-A84C-875F-DDC9CF61CB6F}"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2103D3E-B9DE-F042-A81B-9023B6863032}" type="datetimeFigureOut">
              <a:rPr lang="en-US" smtClean="0"/>
              <a:t>6/18/15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D4A334BD-FE82-A84C-875F-DDC9CF61CB6F}"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03D3E-B9DE-F042-A81B-9023B6863032}" type="datetimeFigureOut">
              <a:rPr lang="en-US" smtClean="0"/>
              <a:t>6/18/15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D4A334BD-FE82-A84C-875F-DDC9CF61CB6F}"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92103D3E-B9DE-F042-A81B-9023B6863032}" type="datetimeFigureOut">
              <a:rPr lang="en-US" smtClean="0"/>
              <a:t>6/18/15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D4A334BD-FE82-A84C-875F-DDC9CF61CB6F}" type="slidenum">
              <a:rPr lang="en-US" smtClean="0"/>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Tw Cen MT"/>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12" name="Date Placeholder 11"/>
          <p:cNvSpPr>
            <a:spLocks noGrp="1"/>
          </p:cNvSpPr>
          <p:nvPr>
            <p:ph type="dt" sz="half" idx="10"/>
          </p:nvPr>
        </p:nvSpPr>
        <p:spPr>
          <a:xfrm>
            <a:off x="6248400" y="6248400"/>
            <a:ext cx="2667000" cy="365125"/>
          </a:xfrm>
        </p:spPr>
        <p:txBody>
          <a:bodyPr rtlCol="0"/>
          <a:lstStyle/>
          <a:p>
            <a:fld id="{92103D3E-B9DE-F042-A81B-9023B6863032}" type="datetimeFigureOut">
              <a:rPr lang="en-US" smtClean="0"/>
              <a:t>6/18/15</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D4A334BD-FE82-A84C-875F-DDC9CF61CB6F}" type="slidenum">
              <a:rPr lang="en-US" smtClean="0"/>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Drag picture to placeholder or click icon to add</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latin typeface="Tw Cen MT"/>
              </a:defRPr>
            </a:lvl1pPr>
          </a:lstStyle>
          <a:p>
            <a:fld id="{92103D3E-B9DE-F042-A81B-9023B6863032}" type="datetimeFigureOut">
              <a:rPr lang="en-US" smtClean="0"/>
              <a:pPr/>
              <a:t>6/18/15</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latin typeface="Tw Cen MT"/>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w Cen MT"/>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latin typeface="Tw Cen MT"/>
              </a:defRPr>
            </a:lvl1pPr>
          </a:lstStyle>
          <a:p>
            <a:fld id="{D4A334BD-FE82-A84C-875F-DDC9CF61CB6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400" kern="1200">
          <a:solidFill>
            <a:schemeClr val="tx2"/>
          </a:solidFill>
          <a:latin typeface="Corbel"/>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Tw Cen M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Tw Cen M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Tw Cen M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Tw Cen M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Tw Cen M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3561" y="1017350"/>
            <a:ext cx="4080787" cy="4024549"/>
          </a:xfrm>
        </p:spPr>
        <p:txBody>
          <a:bodyPr>
            <a:normAutofit/>
          </a:bodyPr>
          <a:lstStyle/>
          <a:p>
            <a:pPr algn="ctr"/>
            <a:r>
              <a:rPr lang="en-US" sz="4000" b="1" dirty="0" smtClean="0">
                <a:solidFill>
                  <a:schemeClr val="tx1"/>
                </a:solidFill>
              </a:rPr>
              <a:t>Presentation</a:t>
            </a:r>
            <a:br>
              <a:rPr lang="en-US" sz="4000" b="1" dirty="0" smtClean="0">
                <a:solidFill>
                  <a:schemeClr val="tx1"/>
                </a:solidFill>
              </a:rPr>
            </a:br>
            <a:r>
              <a:rPr lang="en-US" sz="4800" b="1" dirty="0" smtClean="0">
                <a:solidFill>
                  <a:schemeClr val="tx1"/>
                </a:solidFill>
              </a:rPr>
              <a:t/>
            </a:r>
            <a:br>
              <a:rPr lang="en-US" sz="4800" b="1" dirty="0" smtClean="0">
                <a:solidFill>
                  <a:schemeClr val="tx1"/>
                </a:solidFill>
              </a:rPr>
            </a:br>
            <a:r>
              <a:rPr lang="en-US" sz="4800" b="1" dirty="0" smtClean="0">
                <a:solidFill>
                  <a:schemeClr val="tx1"/>
                </a:solidFill>
              </a:rPr>
              <a:t>Forming Faithfully</a:t>
            </a:r>
            <a:br>
              <a:rPr lang="en-US" sz="4800" b="1" dirty="0" smtClean="0">
                <a:solidFill>
                  <a:schemeClr val="tx1"/>
                </a:solidFill>
              </a:rPr>
            </a:br>
            <a:r>
              <a:rPr lang="en-US" sz="4800" b="1" dirty="0" smtClean="0">
                <a:solidFill>
                  <a:schemeClr val="tx1"/>
                </a:solidFill>
              </a:rPr>
              <a:t>(Part 2)</a:t>
            </a:r>
            <a:endParaRPr lang="en-US" sz="4800" b="1" dirty="0">
              <a:solidFill>
                <a:schemeClr val="tx1"/>
              </a:solidFill>
            </a:endParaRPr>
          </a:p>
        </p:txBody>
      </p:sp>
      <p:sp>
        <p:nvSpPr>
          <p:cNvPr id="2" name="TextBox 1"/>
          <p:cNvSpPr txBox="1"/>
          <p:nvPr/>
        </p:nvSpPr>
        <p:spPr>
          <a:xfrm>
            <a:off x="2410120" y="6000192"/>
            <a:ext cx="6647021" cy="769441"/>
          </a:xfrm>
          <a:prstGeom prst="rect">
            <a:avLst/>
          </a:prstGeom>
          <a:noFill/>
        </p:spPr>
        <p:txBody>
          <a:bodyPr wrap="square" rtlCol="0">
            <a:spAutoFit/>
          </a:bodyPr>
          <a:lstStyle/>
          <a:p>
            <a:pPr algn="ctr"/>
            <a:r>
              <a:rPr lang="en-US" sz="2400" dirty="0" smtClean="0">
                <a:solidFill>
                  <a:schemeClr val="bg1"/>
                </a:solidFill>
                <a:latin typeface="Tw Cen MT"/>
              </a:rPr>
              <a:t>John Roberto</a:t>
            </a:r>
          </a:p>
          <a:p>
            <a:pPr algn="ctr"/>
            <a:r>
              <a:rPr lang="en-US" sz="2000" dirty="0" smtClean="0">
                <a:solidFill>
                  <a:schemeClr val="bg1"/>
                </a:solidFill>
                <a:latin typeface="Tw Cen MT"/>
              </a:rPr>
              <a:t>jroberto@lifelongfaith.com     www.LifelongFaith.com</a:t>
            </a:r>
            <a:endParaRPr lang="en-US" sz="2000" dirty="0">
              <a:solidFill>
                <a:schemeClr val="bg1"/>
              </a:solidFill>
              <a:latin typeface="Tw Cen MT"/>
            </a:endParaRPr>
          </a:p>
        </p:txBody>
      </p:sp>
      <p:pic>
        <p:nvPicPr>
          <p:cNvPr id="5" name="Picture 4" descr="Christ the Teacher.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85649" y="260531"/>
            <a:ext cx="4234573" cy="5601469"/>
          </a:xfrm>
          <a:prstGeom prst="rect">
            <a:avLst/>
          </a:prstGeom>
        </p:spPr>
      </p:pic>
    </p:spTree>
    <p:extLst>
      <p:ext uri="{BB962C8B-B14F-4D97-AF65-F5344CB8AC3E}">
        <p14:creationId xmlns:p14="http://schemas.microsoft.com/office/powerpoint/2010/main" val="2526462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5-05-29 at 5.56.45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28692" y="0"/>
            <a:ext cx="4885108" cy="6805106"/>
          </a:xfrm>
          <a:prstGeom prst="rect">
            <a:avLst/>
          </a:prstGeom>
        </p:spPr>
      </p:pic>
      <p:sp>
        <p:nvSpPr>
          <p:cNvPr id="3" name="TextBox 2"/>
          <p:cNvSpPr txBox="1"/>
          <p:nvPr/>
        </p:nvSpPr>
        <p:spPr>
          <a:xfrm>
            <a:off x="356012" y="558800"/>
            <a:ext cx="3229370" cy="3170099"/>
          </a:xfrm>
          <a:prstGeom prst="rect">
            <a:avLst/>
          </a:prstGeom>
          <a:noFill/>
        </p:spPr>
        <p:txBody>
          <a:bodyPr wrap="none" rtlCol="0">
            <a:spAutoFit/>
          </a:bodyPr>
          <a:lstStyle/>
          <a:p>
            <a:pPr algn="ctr"/>
            <a:r>
              <a:rPr lang="en-US" sz="4000" dirty="0" smtClean="0">
                <a:solidFill>
                  <a:srgbClr val="FFFFFF"/>
                </a:solidFill>
                <a:latin typeface="Tw Cen MT"/>
                <a:cs typeface="Tw Cen MT"/>
              </a:rPr>
              <a:t>Tri-Saints</a:t>
            </a:r>
          </a:p>
          <a:p>
            <a:pPr algn="ctr"/>
            <a:r>
              <a:rPr lang="en-US" sz="4000" dirty="0" smtClean="0">
                <a:solidFill>
                  <a:srgbClr val="FFFFFF"/>
                </a:solidFill>
                <a:latin typeface="Tw Cen MT"/>
                <a:cs typeface="Tw Cen MT"/>
              </a:rPr>
              <a:t>Lutheran Parish</a:t>
            </a:r>
          </a:p>
          <a:p>
            <a:pPr algn="ctr"/>
            <a:endParaRPr lang="en-US" sz="4000" dirty="0" smtClean="0">
              <a:solidFill>
                <a:srgbClr val="FFFFFF"/>
              </a:solidFill>
              <a:latin typeface="Tw Cen MT"/>
              <a:cs typeface="Tw Cen MT"/>
            </a:endParaRPr>
          </a:p>
          <a:p>
            <a:pPr algn="ctr"/>
            <a:r>
              <a:rPr lang="en-US" sz="4000" dirty="0" smtClean="0">
                <a:solidFill>
                  <a:srgbClr val="FFFFFF"/>
                </a:solidFill>
                <a:latin typeface="Tw Cen MT"/>
                <a:cs typeface="Tw Cen MT"/>
              </a:rPr>
              <a:t>Monthly </a:t>
            </a:r>
          </a:p>
          <a:p>
            <a:pPr algn="ctr"/>
            <a:r>
              <a:rPr lang="en-US" sz="4000" dirty="0" smtClean="0">
                <a:solidFill>
                  <a:srgbClr val="FFFFFF"/>
                </a:solidFill>
                <a:latin typeface="Tw Cen MT"/>
                <a:cs typeface="Tw Cen MT"/>
              </a:rPr>
              <a:t>Bible Study</a:t>
            </a:r>
            <a:endParaRPr lang="en-US" sz="4000" dirty="0">
              <a:solidFill>
                <a:srgbClr val="FFFFFF"/>
              </a:solidFill>
              <a:latin typeface="Tw Cen MT"/>
              <a:cs typeface="Tw Cen MT"/>
            </a:endParaRPr>
          </a:p>
        </p:txBody>
      </p:sp>
    </p:spTree>
    <p:extLst>
      <p:ext uri="{BB962C8B-B14F-4D97-AF65-F5344CB8AC3E}">
        <p14:creationId xmlns:p14="http://schemas.microsoft.com/office/powerpoint/2010/main" val="183730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5-05-29 at 6.33.42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400" y="25399"/>
            <a:ext cx="5156200" cy="5739075"/>
          </a:xfrm>
          <a:prstGeom prst="rect">
            <a:avLst/>
          </a:prstGeom>
        </p:spPr>
      </p:pic>
      <p:pic>
        <p:nvPicPr>
          <p:cNvPr id="3" name="Picture 2" descr="Screen Shot 2015-05-29 at 6.34.03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46500" y="2235200"/>
            <a:ext cx="5397500" cy="4622800"/>
          </a:xfrm>
          <a:prstGeom prst="rect">
            <a:avLst/>
          </a:prstGeom>
        </p:spPr>
      </p:pic>
    </p:spTree>
    <p:extLst>
      <p:ext uri="{BB962C8B-B14F-4D97-AF65-F5344CB8AC3E}">
        <p14:creationId xmlns:p14="http://schemas.microsoft.com/office/powerpoint/2010/main" val="7307721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5-05-29 at 6.00.29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099" y="0"/>
            <a:ext cx="5312151" cy="5080000"/>
          </a:xfrm>
          <a:prstGeom prst="rect">
            <a:avLst/>
          </a:prstGeom>
        </p:spPr>
      </p:pic>
      <p:pic>
        <p:nvPicPr>
          <p:cNvPr id="4" name="Picture 3" descr="Screen Shot 2015-05-29 at 5.59.44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69925" y="1737923"/>
            <a:ext cx="4572475" cy="5120077"/>
          </a:xfrm>
          <a:prstGeom prst="rect">
            <a:avLst/>
          </a:prstGeom>
        </p:spPr>
      </p:pic>
    </p:spTree>
    <p:extLst>
      <p:ext uri="{BB962C8B-B14F-4D97-AF65-F5344CB8AC3E}">
        <p14:creationId xmlns:p14="http://schemas.microsoft.com/office/powerpoint/2010/main" val="144651727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5-05-29 at 6.42.20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46027" y="234025"/>
            <a:ext cx="6686606" cy="6179476"/>
          </a:xfrm>
          <a:prstGeom prst="rect">
            <a:avLst/>
          </a:prstGeom>
        </p:spPr>
      </p:pic>
      <p:sp>
        <p:nvSpPr>
          <p:cNvPr id="3" name="TextBox 2"/>
          <p:cNvSpPr txBox="1"/>
          <p:nvPr/>
        </p:nvSpPr>
        <p:spPr>
          <a:xfrm>
            <a:off x="63500" y="784761"/>
            <a:ext cx="2070101" cy="1938992"/>
          </a:xfrm>
          <a:prstGeom prst="rect">
            <a:avLst/>
          </a:prstGeom>
          <a:noFill/>
        </p:spPr>
        <p:txBody>
          <a:bodyPr wrap="square" rtlCol="0">
            <a:spAutoFit/>
          </a:bodyPr>
          <a:lstStyle/>
          <a:p>
            <a:r>
              <a:rPr lang="en-US" sz="4000" dirty="0" smtClean="0">
                <a:solidFill>
                  <a:srgbClr val="FFFFFF"/>
                </a:solidFill>
                <a:latin typeface="Tw Cen MT"/>
                <a:cs typeface="Tw Cen MT"/>
              </a:rPr>
              <a:t>St Mark’s</a:t>
            </a:r>
          </a:p>
          <a:p>
            <a:r>
              <a:rPr lang="en-US" sz="4000" dirty="0" smtClean="0">
                <a:solidFill>
                  <a:srgbClr val="FFFFFF"/>
                </a:solidFill>
                <a:latin typeface="Tw Cen MT"/>
                <a:cs typeface="Tw Cen MT"/>
              </a:rPr>
              <a:t>Daily Devotion </a:t>
            </a:r>
            <a:endParaRPr lang="en-US" sz="4000" dirty="0">
              <a:solidFill>
                <a:srgbClr val="FFFFFF"/>
              </a:solidFill>
              <a:latin typeface="Tw Cen MT"/>
              <a:cs typeface="Tw Cen MT"/>
            </a:endParaRPr>
          </a:p>
        </p:txBody>
      </p:sp>
    </p:spTree>
    <p:extLst>
      <p:ext uri="{BB962C8B-B14F-4D97-AF65-F5344CB8AC3E}">
        <p14:creationId xmlns:p14="http://schemas.microsoft.com/office/powerpoint/2010/main" val="205655132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5-05-29 at 6.58.51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17700" y="338753"/>
            <a:ext cx="5346700" cy="6328747"/>
          </a:xfrm>
          <a:prstGeom prst="rect">
            <a:avLst/>
          </a:prstGeom>
        </p:spPr>
      </p:pic>
    </p:spTree>
    <p:extLst>
      <p:ext uri="{BB962C8B-B14F-4D97-AF65-F5344CB8AC3E}">
        <p14:creationId xmlns:p14="http://schemas.microsoft.com/office/powerpoint/2010/main" val="3601526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5-05-29 at 6.22.04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71700" y="0"/>
            <a:ext cx="4775200" cy="2908275"/>
          </a:xfrm>
          <a:prstGeom prst="rect">
            <a:avLst/>
          </a:prstGeom>
        </p:spPr>
      </p:pic>
      <p:pic>
        <p:nvPicPr>
          <p:cNvPr id="3" name="Picture 2" descr="Screen Shot 2015-05-29 at 6.21.47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99501" y="3057081"/>
            <a:ext cx="6417500" cy="36449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p:cNvSpPr txBox="1"/>
          <p:nvPr/>
        </p:nvSpPr>
        <p:spPr>
          <a:xfrm>
            <a:off x="101600" y="3006281"/>
            <a:ext cx="2273300" cy="3539430"/>
          </a:xfrm>
          <a:prstGeom prst="rect">
            <a:avLst/>
          </a:prstGeom>
          <a:noFill/>
        </p:spPr>
        <p:txBody>
          <a:bodyPr wrap="square" rtlCol="0">
            <a:spAutoFit/>
          </a:bodyPr>
          <a:lstStyle/>
          <a:p>
            <a:r>
              <a:rPr lang="en-US" sz="3200" dirty="0" smtClean="0">
                <a:solidFill>
                  <a:srgbClr val="FFFFFF"/>
                </a:solidFill>
                <a:latin typeface="Tw Cen MT"/>
                <a:cs typeface="Tw Cen MT"/>
              </a:rPr>
              <a:t>Lenten </a:t>
            </a:r>
            <a:r>
              <a:rPr lang="en-US" sz="3200" dirty="0">
                <a:solidFill>
                  <a:srgbClr val="FFFFFF"/>
                </a:solidFill>
                <a:latin typeface="Tw Cen MT"/>
                <a:cs typeface="Tw Cen MT"/>
              </a:rPr>
              <a:t>series on change with companion materials for families </a:t>
            </a:r>
            <a:r>
              <a:rPr lang="en-US" sz="3200" dirty="0" smtClean="0">
                <a:solidFill>
                  <a:srgbClr val="FFFFFF"/>
                </a:solidFill>
                <a:latin typeface="Tw Cen MT"/>
                <a:cs typeface="Tw Cen MT"/>
              </a:rPr>
              <a:t>at home</a:t>
            </a:r>
            <a:endParaRPr lang="en-US" sz="3200" dirty="0">
              <a:solidFill>
                <a:srgbClr val="FFFFFF"/>
              </a:solidFill>
              <a:latin typeface="Tw Cen MT"/>
              <a:cs typeface="Tw Cen MT"/>
            </a:endParaRPr>
          </a:p>
        </p:txBody>
      </p:sp>
    </p:spTree>
    <p:extLst>
      <p:ext uri="{BB962C8B-B14F-4D97-AF65-F5344CB8AC3E}">
        <p14:creationId xmlns:p14="http://schemas.microsoft.com/office/powerpoint/2010/main" val="1562188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5-05-29 at 6.28.59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06900" y="-7723"/>
            <a:ext cx="4457700" cy="4324634"/>
          </a:xfrm>
          <a:prstGeom prst="rect">
            <a:avLst/>
          </a:prstGeom>
        </p:spPr>
      </p:pic>
      <p:pic>
        <p:nvPicPr>
          <p:cNvPr id="4" name="Picture 3" descr="Screen Shot 2015-05-29 at 6.29.04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06900" y="4316911"/>
            <a:ext cx="4457700" cy="2424636"/>
          </a:xfrm>
          <a:prstGeom prst="rect">
            <a:avLst/>
          </a:prstGeom>
        </p:spPr>
      </p:pic>
      <p:sp>
        <p:nvSpPr>
          <p:cNvPr id="7" name="TextBox 6"/>
          <p:cNvSpPr txBox="1"/>
          <p:nvPr/>
        </p:nvSpPr>
        <p:spPr>
          <a:xfrm>
            <a:off x="215900" y="215900"/>
            <a:ext cx="3429000" cy="2062103"/>
          </a:xfrm>
          <a:prstGeom prst="rect">
            <a:avLst/>
          </a:prstGeom>
          <a:noFill/>
        </p:spPr>
        <p:txBody>
          <a:bodyPr wrap="square" rtlCol="0">
            <a:spAutoFit/>
          </a:bodyPr>
          <a:lstStyle/>
          <a:p>
            <a:pPr algn="ctr"/>
            <a:r>
              <a:rPr lang="en-US" sz="3200" dirty="0">
                <a:solidFill>
                  <a:schemeClr val="bg1"/>
                </a:solidFill>
                <a:latin typeface="Tw Cen MT"/>
                <a:cs typeface="Tw Cen MT"/>
              </a:rPr>
              <a:t>Christ's Lutheran </a:t>
            </a:r>
            <a:r>
              <a:rPr lang="en-US" sz="3200" dirty="0" smtClean="0">
                <a:solidFill>
                  <a:schemeClr val="bg1"/>
                </a:solidFill>
                <a:latin typeface="Tw Cen MT"/>
                <a:cs typeface="Tw Cen MT"/>
              </a:rPr>
              <a:t>Church, Davenport</a:t>
            </a:r>
          </a:p>
          <a:p>
            <a:pPr algn="ctr"/>
            <a:r>
              <a:rPr lang="en-US" sz="3200" dirty="0" smtClean="0">
                <a:solidFill>
                  <a:schemeClr val="bg1"/>
                </a:solidFill>
                <a:latin typeface="Tw Cen MT"/>
                <a:cs typeface="Tw Cen MT"/>
              </a:rPr>
              <a:t>St</a:t>
            </a:r>
            <a:r>
              <a:rPr lang="en-US" sz="3200" dirty="0">
                <a:solidFill>
                  <a:schemeClr val="bg1"/>
                </a:solidFill>
                <a:latin typeface="Tw Cen MT"/>
                <a:cs typeface="Tw Cen MT"/>
              </a:rPr>
              <a:t>. James Lutheran </a:t>
            </a:r>
            <a:r>
              <a:rPr lang="en-US" sz="3200" dirty="0" smtClean="0">
                <a:solidFill>
                  <a:schemeClr val="bg1"/>
                </a:solidFill>
                <a:latin typeface="Tw Cen MT"/>
                <a:cs typeface="Tw Cen MT"/>
              </a:rPr>
              <a:t>Church, Edgar</a:t>
            </a:r>
            <a:endParaRPr lang="en-US" sz="3200" dirty="0">
              <a:solidFill>
                <a:schemeClr val="bg1"/>
              </a:solidFill>
              <a:latin typeface="Tw Cen MT"/>
              <a:cs typeface="Tw Cen MT"/>
            </a:endParaRPr>
          </a:p>
        </p:txBody>
      </p:sp>
      <p:sp>
        <p:nvSpPr>
          <p:cNvPr id="8" name="TextBox 7"/>
          <p:cNvSpPr txBox="1"/>
          <p:nvPr/>
        </p:nvSpPr>
        <p:spPr>
          <a:xfrm>
            <a:off x="254000" y="2875177"/>
            <a:ext cx="3848100" cy="3416320"/>
          </a:xfrm>
          <a:prstGeom prst="rect">
            <a:avLst/>
          </a:prstGeom>
          <a:noFill/>
        </p:spPr>
        <p:txBody>
          <a:bodyPr wrap="square" rtlCol="0">
            <a:spAutoFit/>
          </a:bodyPr>
          <a:lstStyle/>
          <a:p>
            <a:r>
              <a:rPr lang="en-US" sz="2400" dirty="0">
                <a:solidFill>
                  <a:srgbClr val="FFFFFF"/>
                </a:solidFill>
                <a:latin typeface="Tw Cen MT"/>
                <a:cs typeface="Tw Cen MT"/>
              </a:rPr>
              <a:t>As the pastor of two churches, I am unavailable to teach  Sunday School </a:t>
            </a:r>
            <a:r>
              <a:rPr lang="en-US" sz="2400" dirty="0" smtClean="0">
                <a:solidFill>
                  <a:srgbClr val="FFFFFF"/>
                </a:solidFill>
                <a:latin typeface="Tw Cen MT"/>
                <a:cs typeface="Tw Cen MT"/>
              </a:rPr>
              <a:t>classes, so I </a:t>
            </a:r>
            <a:r>
              <a:rPr lang="en-US" sz="2400" dirty="0">
                <a:solidFill>
                  <a:srgbClr val="FFFFFF"/>
                </a:solidFill>
                <a:latin typeface="Tw Cen MT"/>
                <a:cs typeface="Tw Cen MT"/>
              </a:rPr>
              <a:t>decided to try posting online study materials for reading through Scripture so that parishioners can access it on their own and choose to form their own groups if they wish. </a:t>
            </a:r>
          </a:p>
        </p:txBody>
      </p:sp>
    </p:spTree>
    <p:extLst>
      <p:ext uri="{BB962C8B-B14F-4D97-AF65-F5344CB8AC3E}">
        <p14:creationId xmlns:p14="http://schemas.microsoft.com/office/powerpoint/2010/main" val="1293786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descr="Screen Shot 2015-05-29 at 6.26.34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341" y="1803400"/>
            <a:ext cx="4405759" cy="4826000"/>
          </a:xfrm>
          <a:prstGeom prst="rect">
            <a:avLst/>
          </a:prstGeom>
        </p:spPr>
      </p:pic>
      <p:pic>
        <p:nvPicPr>
          <p:cNvPr id="3" name="Picture 2" descr="Screen Shot 2015-05-29 at 6.26.03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59300" y="1550147"/>
            <a:ext cx="4584700" cy="5307853"/>
          </a:xfrm>
          <a:prstGeom prst="rect">
            <a:avLst/>
          </a:prstGeom>
        </p:spPr>
      </p:pic>
      <p:sp>
        <p:nvSpPr>
          <p:cNvPr id="4" name="TextBox 3"/>
          <p:cNvSpPr txBox="1"/>
          <p:nvPr/>
        </p:nvSpPr>
        <p:spPr>
          <a:xfrm>
            <a:off x="816332" y="25400"/>
            <a:ext cx="7480300" cy="1446550"/>
          </a:xfrm>
          <a:prstGeom prst="rect">
            <a:avLst/>
          </a:prstGeom>
          <a:noFill/>
        </p:spPr>
        <p:txBody>
          <a:bodyPr wrap="square" rtlCol="0">
            <a:spAutoFit/>
          </a:bodyPr>
          <a:lstStyle/>
          <a:p>
            <a:pPr algn="ctr"/>
            <a:r>
              <a:rPr lang="en-US" sz="4400" dirty="0" smtClean="0">
                <a:latin typeface="Tw Cen MT"/>
                <a:cs typeface="Tw Cen MT"/>
              </a:rPr>
              <a:t>Ord Bethany Devotions</a:t>
            </a:r>
          </a:p>
          <a:p>
            <a:pPr algn="ctr"/>
            <a:r>
              <a:rPr lang="en-US" sz="4400" dirty="0" smtClean="0">
                <a:latin typeface="Tw Cen MT"/>
                <a:cs typeface="Tw Cen MT"/>
              </a:rPr>
              <a:t>&amp; Sunday Worship Resources</a:t>
            </a:r>
            <a:endParaRPr lang="en-US" sz="4400" dirty="0">
              <a:latin typeface="Tw Cen MT"/>
              <a:cs typeface="Tw Cen MT"/>
            </a:endParaRPr>
          </a:p>
        </p:txBody>
      </p:sp>
    </p:spTree>
    <p:extLst>
      <p:ext uri="{BB962C8B-B14F-4D97-AF65-F5344CB8AC3E}">
        <p14:creationId xmlns:p14="http://schemas.microsoft.com/office/powerpoint/2010/main" val="3393116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5-06-03 at 11.19.54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88" y="750506"/>
            <a:ext cx="9146588" cy="5453330"/>
          </a:xfrm>
          <a:prstGeom prst="rect">
            <a:avLst/>
          </a:prstGeom>
        </p:spPr>
      </p:pic>
    </p:spTree>
    <p:extLst>
      <p:ext uri="{BB962C8B-B14F-4D97-AF65-F5344CB8AC3E}">
        <p14:creationId xmlns:p14="http://schemas.microsoft.com/office/powerpoint/2010/main" val="372823079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5-06-03 at 12.03.38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14400" y="442097"/>
            <a:ext cx="7591482" cy="5852397"/>
          </a:xfrm>
          <a:prstGeom prst="rect">
            <a:avLst/>
          </a:prstGeom>
        </p:spPr>
      </p:pic>
    </p:spTree>
    <p:extLst>
      <p:ext uri="{BB962C8B-B14F-4D97-AF65-F5344CB8AC3E}">
        <p14:creationId xmlns:p14="http://schemas.microsoft.com/office/powerpoint/2010/main" val="1977653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
          </p:nvPr>
        </p:nvSpPr>
        <p:spPr/>
        <p:txBody>
          <a:bodyPr/>
          <a:lstStyle/>
          <a:p>
            <a:endParaRPr lang="en-US"/>
          </a:p>
        </p:txBody>
      </p:sp>
      <p:pic>
        <p:nvPicPr>
          <p:cNvPr id="6" name="Picture 5" descr="shutterstock_25346677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6480"/>
          </a:xfrm>
          <a:prstGeom prst="rect">
            <a:avLst/>
          </a:prstGeom>
        </p:spPr>
      </p:pic>
    </p:spTree>
    <p:extLst>
      <p:ext uri="{BB962C8B-B14F-4D97-AF65-F5344CB8AC3E}">
        <p14:creationId xmlns:p14="http://schemas.microsoft.com/office/powerpoint/2010/main" val="3523549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5-06-03 at 12.03.25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2615" y="519347"/>
            <a:ext cx="7698285" cy="5830653"/>
          </a:xfrm>
          <a:prstGeom prst="rect">
            <a:avLst/>
          </a:prstGeom>
        </p:spPr>
      </p:pic>
    </p:spTree>
    <p:extLst>
      <p:ext uri="{BB962C8B-B14F-4D97-AF65-F5344CB8AC3E}">
        <p14:creationId xmlns:p14="http://schemas.microsoft.com/office/powerpoint/2010/main" val="3527420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ctr"/>
            <a:r>
              <a:rPr lang="en-US" dirty="0" smtClean="0"/>
              <a:t>Comments from St. Paul’s, Fall City</a:t>
            </a:r>
            <a:endParaRPr lang="en-US" dirty="0"/>
          </a:p>
        </p:txBody>
      </p:sp>
      <p:sp>
        <p:nvSpPr>
          <p:cNvPr id="3" name="Content Placeholder 2"/>
          <p:cNvSpPr>
            <a:spLocks noGrp="1"/>
          </p:cNvSpPr>
          <p:nvPr>
            <p:ph sz="quarter" idx="1"/>
          </p:nvPr>
        </p:nvSpPr>
        <p:spPr>
          <a:xfrm>
            <a:off x="612648" y="1524000"/>
            <a:ext cx="8153400" cy="5257800"/>
          </a:xfrm>
        </p:spPr>
        <p:txBody>
          <a:bodyPr>
            <a:noAutofit/>
          </a:bodyPr>
          <a:lstStyle/>
          <a:p>
            <a:pPr marL="0" indent="0">
              <a:buNone/>
            </a:pPr>
            <a:r>
              <a:rPr lang="en-US" sz="2600" dirty="0"/>
              <a:t>We've seen people respond well to our expanded online ministry. The new website has generated much more traffic than our previous one - as much as 100x more each month - leading people to learn more about our congregation and increasing the number of first-time worshipers (and folks who have returned after extended absences). </a:t>
            </a:r>
          </a:p>
          <a:p>
            <a:pPr marL="0" indent="0">
              <a:buNone/>
            </a:pPr>
            <a:endParaRPr lang="en-US" sz="1200" dirty="0"/>
          </a:p>
          <a:p>
            <a:pPr marL="0" indent="0">
              <a:buNone/>
            </a:pPr>
            <a:r>
              <a:rPr lang="en-US" sz="2600" dirty="0"/>
              <a:t>Members and non-members alike have expressed their appreciation for the ability to access Sunday's sermons when they are unable to attend, for the daily text recommendations that connect them to Scripture between Sundays, and for seasonal devotional and informational items, particularly during Lent.</a:t>
            </a:r>
          </a:p>
          <a:p>
            <a:pPr marL="0" indent="0">
              <a:buNone/>
            </a:pPr>
            <a:endParaRPr lang="en-US" sz="2400" dirty="0"/>
          </a:p>
        </p:txBody>
      </p:sp>
    </p:spTree>
    <p:extLst>
      <p:ext uri="{BB962C8B-B14F-4D97-AF65-F5344CB8AC3E}">
        <p14:creationId xmlns:p14="http://schemas.microsoft.com/office/powerpoint/2010/main" val="299663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Comments from St. Paul’s, Fall City</a:t>
            </a:r>
          </a:p>
        </p:txBody>
      </p:sp>
      <p:sp>
        <p:nvSpPr>
          <p:cNvPr id="3" name="Content Placeholder 2"/>
          <p:cNvSpPr>
            <a:spLocks noGrp="1"/>
          </p:cNvSpPr>
          <p:nvPr>
            <p:ph sz="quarter" idx="1"/>
          </p:nvPr>
        </p:nvSpPr>
        <p:spPr>
          <a:xfrm>
            <a:off x="612648" y="1600200"/>
            <a:ext cx="8153400" cy="4978400"/>
          </a:xfrm>
        </p:spPr>
        <p:txBody>
          <a:bodyPr>
            <a:noAutofit/>
          </a:bodyPr>
          <a:lstStyle/>
          <a:p>
            <a:pPr marL="0" indent="0">
              <a:buNone/>
            </a:pPr>
            <a:r>
              <a:rPr lang="en-US" sz="2600" dirty="0"/>
              <a:t>We haven't been as successful at facilitating conversation online as we'd like, and that will probably be the next growing edge developing this aspect of our ministry, along with getting more people involved in the day-to-day task of keeping content fresh and interesting. </a:t>
            </a:r>
          </a:p>
          <a:p>
            <a:pPr marL="0" indent="0">
              <a:buNone/>
            </a:pPr>
            <a:endParaRPr lang="en-US" sz="1200" dirty="0"/>
          </a:p>
          <a:p>
            <a:pPr marL="0" indent="0">
              <a:buNone/>
            </a:pPr>
            <a:r>
              <a:rPr lang="en-US" sz="2600" dirty="0"/>
              <a:t>We're excited about the possibilities, and looking forward to seeing where the Spirit leads us to go next. </a:t>
            </a:r>
          </a:p>
          <a:p>
            <a:pPr marL="0" indent="0">
              <a:buNone/>
            </a:pPr>
            <a:endParaRPr lang="en-US" sz="1200" dirty="0"/>
          </a:p>
          <a:p>
            <a:pPr marL="0" indent="0">
              <a:buNone/>
            </a:pPr>
            <a:r>
              <a:rPr lang="en-US" sz="2600" dirty="0"/>
              <a:t>Andrew </a:t>
            </a:r>
            <a:r>
              <a:rPr lang="en-US" sz="2600" dirty="0" smtClean="0"/>
              <a:t>Chavanak, St</a:t>
            </a:r>
            <a:r>
              <a:rPr lang="en-US" sz="2600" dirty="0"/>
              <a:t>. Paul's Ev. Lutheran </a:t>
            </a:r>
            <a:r>
              <a:rPr lang="en-US" sz="2600" dirty="0" smtClean="0"/>
              <a:t>Church </a:t>
            </a:r>
            <a:endParaRPr lang="en-US" sz="2600" dirty="0"/>
          </a:p>
          <a:p>
            <a:pPr marL="0" indent="0">
              <a:buNone/>
            </a:pPr>
            <a:r>
              <a:rPr lang="en-US" sz="2600" dirty="0"/>
              <a:t>Falls City, </a:t>
            </a:r>
            <a:r>
              <a:rPr lang="en-US" sz="2600" dirty="0" smtClean="0"/>
              <a:t>Nebraska</a:t>
            </a:r>
            <a:endParaRPr lang="en-US" sz="2600" dirty="0"/>
          </a:p>
        </p:txBody>
      </p:sp>
    </p:spTree>
    <p:extLst>
      <p:ext uri="{BB962C8B-B14F-4D97-AF65-F5344CB8AC3E}">
        <p14:creationId xmlns:p14="http://schemas.microsoft.com/office/powerpoint/2010/main" val="2830025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Digitally-Enabled Faith Formation</a:t>
            </a:r>
            <a:endParaRPr lang="en-US" dirty="0"/>
          </a:p>
        </p:txBody>
      </p:sp>
      <p:sp>
        <p:nvSpPr>
          <p:cNvPr id="3" name="Content Placeholder 2"/>
          <p:cNvSpPr>
            <a:spLocks noGrp="1"/>
          </p:cNvSpPr>
          <p:nvPr>
            <p:ph sz="quarter" idx="1"/>
          </p:nvPr>
        </p:nvSpPr>
        <p:spPr>
          <a:xfrm>
            <a:off x="612648" y="1600200"/>
            <a:ext cx="8153400" cy="4956558"/>
          </a:xfrm>
        </p:spPr>
        <p:txBody>
          <a:bodyPr>
            <a:normAutofit/>
          </a:bodyPr>
          <a:lstStyle/>
          <a:p>
            <a:pPr>
              <a:buFont typeface="Wingdings" charset="2"/>
              <a:buChar char="Ø"/>
            </a:pPr>
            <a:r>
              <a:rPr lang="en-US" b="1" dirty="0"/>
              <a:t>E</a:t>
            </a:r>
            <a:r>
              <a:rPr lang="en-US" b="1" dirty="0" smtClean="0"/>
              <a:t>ngage</a:t>
            </a:r>
            <a:r>
              <a:rPr lang="en-US" dirty="0" smtClean="0"/>
              <a:t> </a:t>
            </a:r>
            <a:r>
              <a:rPr lang="en-US" dirty="0"/>
              <a:t>people with </a:t>
            </a:r>
            <a:r>
              <a:rPr lang="en-US" dirty="0" smtClean="0"/>
              <a:t>a wide variety of faith forming content for all ages - anytime</a:t>
            </a:r>
            <a:r>
              <a:rPr lang="en-US" dirty="0"/>
              <a:t>, any </a:t>
            </a:r>
            <a:r>
              <a:rPr lang="en-US" dirty="0" smtClean="0"/>
              <a:t>place</a:t>
            </a:r>
          </a:p>
          <a:p>
            <a:pPr>
              <a:buFont typeface="Wingdings" charset="2"/>
              <a:buChar char="Ø"/>
            </a:pPr>
            <a:r>
              <a:rPr lang="en-US" b="1" dirty="0"/>
              <a:t>E</a:t>
            </a:r>
            <a:r>
              <a:rPr lang="en-US" b="1" dirty="0" smtClean="0"/>
              <a:t>xtend</a:t>
            </a:r>
            <a:r>
              <a:rPr lang="en-US" dirty="0" smtClean="0"/>
              <a:t> church events into people’s daily lives via online content and experiences</a:t>
            </a:r>
          </a:p>
          <a:p>
            <a:pPr>
              <a:buFont typeface="Wingdings" charset="2"/>
              <a:buChar char="Ø"/>
            </a:pPr>
            <a:r>
              <a:rPr lang="en-US" b="1" dirty="0"/>
              <a:t>C</a:t>
            </a:r>
            <a:r>
              <a:rPr lang="en-US" b="1" dirty="0" smtClean="0"/>
              <a:t>onnect</a:t>
            </a:r>
            <a:r>
              <a:rPr lang="en-US" dirty="0" smtClean="0"/>
              <a:t> faith </a:t>
            </a:r>
            <a:r>
              <a:rPr lang="en-US" dirty="0"/>
              <a:t>formation </a:t>
            </a:r>
            <a:r>
              <a:rPr lang="en-US" dirty="0" smtClean="0"/>
              <a:t>in gathered settings with faith formation in online settings</a:t>
            </a:r>
          </a:p>
          <a:p>
            <a:pPr>
              <a:buFont typeface="Wingdings" charset="2"/>
              <a:buChar char="Ø"/>
            </a:pPr>
            <a:r>
              <a:rPr lang="en-US" b="1" dirty="0"/>
              <a:t>O</a:t>
            </a:r>
            <a:r>
              <a:rPr lang="en-US" b="1" dirty="0" smtClean="0"/>
              <a:t>ffer</a:t>
            </a:r>
            <a:r>
              <a:rPr lang="en-US" dirty="0" smtClean="0"/>
              <a:t> a variety of online faith formation content, experiences, and courses for self-study and small group study</a:t>
            </a:r>
            <a:endParaRPr lang="en-US" dirty="0"/>
          </a:p>
        </p:txBody>
      </p:sp>
    </p:spTree>
    <p:extLst>
      <p:ext uri="{BB962C8B-B14F-4D97-AF65-F5344CB8AC3E}">
        <p14:creationId xmlns:p14="http://schemas.microsoft.com/office/powerpoint/2010/main" val="100935202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05-29 at 8.25.38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5641614" cy="4521200"/>
          </a:xfrm>
          <a:prstGeom prst="rect">
            <a:avLst/>
          </a:prstGeom>
        </p:spPr>
      </p:pic>
      <p:pic>
        <p:nvPicPr>
          <p:cNvPr id="6" name="Picture 5" descr="Screen Shot 2015-05-29 at 8.25.50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25700" y="3633756"/>
            <a:ext cx="6718300" cy="3224244"/>
          </a:xfrm>
          <a:prstGeom prst="rect">
            <a:avLst/>
          </a:prstGeom>
        </p:spPr>
      </p:pic>
    </p:spTree>
    <p:extLst>
      <p:ext uri="{BB962C8B-B14F-4D97-AF65-F5344CB8AC3E}">
        <p14:creationId xmlns:p14="http://schemas.microsoft.com/office/powerpoint/2010/main" val="4139384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5-05-29 at 8.28.49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9100" y="0"/>
            <a:ext cx="5549900" cy="3738113"/>
          </a:xfrm>
          <a:prstGeom prst="rect">
            <a:avLst/>
          </a:prstGeom>
        </p:spPr>
      </p:pic>
      <p:pic>
        <p:nvPicPr>
          <p:cNvPr id="3" name="Picture 2" descr="Screen Shot 2015-05-29 at 8.28.57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57600" y="3776213"/>
            <a:ext cx="5219700" cy="3054632"/>
          </a:xfrm>
          <a:prstGeom prst="rect">
            <a:avLst/>
          </a:prstGeom>
        </p:spPr>
      </p:pic>
    </p:spTree>
    <p:extLst>
      <p:ext uri="{BB962C8B-B14F-4D97-AF65-F5344CB8AC3E}">
        <p14:creationId xmlns:p14="http://schemas.microsoft.com/office/powerpoint/2010/main" val="3435278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5-05-29 at 8.29.04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4092" y="88900"/>
            <a:ext cx="5835707" cy="3848100"/>
          </a:xfrm>
          <a:prstGeom prst="rect">
            <a:avLst/>
          </a:prstGeom>
        </p:spPr>
      </p:pic>
      <p:pic>
        <p:nvPicPr>
          <p:cNvPr id="3" name="Picture 2" descr="Screen Shot 2015-05-29 at 8.29.15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75100" y="3031978"/>
            <a:ext cx="4940300" cy="3826021"/>
          </a:xfrm>
          <a:prstGeom prst="rect">
            <a:avLst/>
          </a:prstGeom>
        </p:spPr>
      </p:pic>
    </p:spTree>
    <p:extLst>
      <p:ext uri="{BB962C8B-B14F-4D97-AF65-F5344CB8AC3E}">
        <p14:creationId xmlns:p14="http://schemas.microsoft.com/office/powerpoint/2010/main" val="3441329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5-04-18 at 8.40.35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5614" y="13670"/>
            <a:ext cx="5923760" cy="6844329"/>
          </a:xfrm>
          <a:prstGeom prst="rect">
            <a:avLst/>
          </a:prstGeom>
        </p:spPr>
      </p:pic>
    </p:spTree>
    <p:extLst>
      <p:ext uri="{BB962C8B-B14F-4D97-AF65-F5344CB8AC3E}">
        <p14:creationId xmlns:p14="http://schemas.microsoft.com/office/powerpoint/2010/main" val="5062185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5-05-29 at 6.50.13 A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
            <a:ext cx="5335504" cy="5575301"/>
          </a:xfrm>
          <a:prstGeom prst="rect">
            <a:avLst/>
          </a:prstGeom>
        </p:spPr>
      </p:pic>
      <p:pic>
        <p:nvPicPr>
          <p:cNvPr id="3" name="Picture 2" descr="Screen Shot 2015-05-29 at 6.52.22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21100" y="1042398"/>
            <a:ext cx="5448300" cy="5815602"/>
          </a:xfrm>
          <a:prstGeom prst="rect">
            <a:avLst/>
          </a:prstGeom>
        </p:spPr>
      </p:pic>
    </p:spTree>
    <p:extLst>
      <p:ext uri="{BB962C8B-B14F-4D97-AF65-F5344CB8AC3E}">
        <p14:creationId xmlns:p14="http://schemas.microsoft.com/office/powerpoint/2010/main" val="3125838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5-06-06 at 5.41.20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858934" cy="4114801"/>
          </a:xfrm>
          <a:prstGeom prst="rect">
            <a:avLst/>
          </a:prstGeom>
        </p:spPr>
      </p:pic>
      <p:pic>
        <p:nvPicPr>
          <p:cNvPr id="3" name="Picture 2" descr="Screen Shot 2015-06-06 at 5.41.27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98133" y="1796849"/>
            <a:ext cx="5232400" cy="4231418"/>
          </a:xfrm>
          <a:prstGeom prst="rect">
            <a:avLst/>
          </a:prstGeom>
        </p:spPr>
      </p:pic>
      <p:pic>
        <p:nvPicPr>
          <p:cNvPr id="4" name="Picture 3" descr="Screen Shot 2015-06-06 at 5.41.33 A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43867" y="2780172"/>
            <a:ext cx="5300133" cy="4077828"/>
          </a:xfrm>
          <a:prstGeom prst="rect">
            <a:avLst/>
          </a:prstGeom>
        </p:spPr>
      </p:pic>
    </p:spTree>
    <p:extLst>
      <p:ext uri="{BB962C8B-B14F-4D97-AF65-F5344CB8AC3E}">
        <p14:creationId xmlns:p14="http://schemas.microsoft.com/office/powerpoint/2010/main" val="10608296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Custom 7">
      <a:dk1>
        <a:srgbClr val="000000"/>
      </a:dk1>
      <a:lt1>
        <a:sysClr val="window" lastClr="FFFFFF"/>
      </a:lt1>
      <a:dk2>
        <a:srgbClr val="000000"/>
      </a:dk2>
      <a:lt2>
        <a:srgbClr val="CDD4D7"/>
      </a:lt2>
      <a:accent1>
        <a:srgbClr val="008000"/>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9214</TotalTime>
  <Words>255</Words>
  <Application>Microsoft Macintosh PowerPoint</Application>
  <PresentationFormat>On-screen Show (4:3)</PresentationFormat>
  <Paragraphs>32</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Median</vt:lpstr>
      <vt:lpstr>Presentation  Forming Faithfully (Part 2)</vt:lpstr>
      <vt:lpstr>PowerPoint Presentation</vt:lpstr>
      <vt:lpstr>Digitally-Enabled Faith 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Comments from St. Paul’s, Fall City</vt:lpstr>
      <vt:lpstr>Comments from St. Paul’s, Fall City</vt:lpstr>
    </vt:vector>
  </TitlesOfParts>
  <Company>LifelongFaith Associates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Something Old Something New something Borrowed Something True</dc:title>
  <dc:creator>John Roberto</dc:creator>
  <cp:lastModifiedBy>John Roberto</cp:lastModifiedBy>
  <cp:revision>309</cp:revision>
  <cp:lastPrinted>2015-05-29T14:01:48Z</cp:lastPrinted>
  <dcterms:created xsi:type="dcterms:W3CDTF">2014-07-18T09:25:24Z</dcterms:created>
  <dcterms:modified xsi:type="dcterms:W3CDTF">2015-06-18T18:57:48Z</dcterms:modified>
</cp:coreProperties>
</file>