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78" r:id="rId1"/>
  </p:sldMasterIdLst>
  <p:notesMasterIdLst>
    <p:notesMasterId r:id="rId43"/>
  </p:notesMasterIdLst>
  <p:handoutMasterIdLst>
    <p:handoutMasterId r:id="rId44"/>
  </p:handoutMasterIdLst>
  <p:sldIdLst>
    <p:sldId id="303" r:id="rId2"/>
    <p:sldId id="350" r:id="rId3"/>
    <p:sldId id="314" r:id="rId4"/>
    <p:sldId id="766" r:id="rId5"/>
    <p:sldId id="879" r:id="rId6"/>
    <p:sldId id="885" r:id="rId7"/>
    <p:sldId id="881" r:id="rId8"/>
    <p:sldId id="880" r:id="rId9"/>
    <p:sldId id="882" r:id="rId10"/>
    <p:sldId id="883" r:id="rId11"/>
    <p:sldId id="884" r:id="rId12"/>
    <p:sldId id="767" r:id="rId13"/>
    <p:sldId id="780" r:id="rId14"/>
    <p:sldId id="781" r:id="rId15"/>
    <p:sldId id="886" r:id="rId16"/>
    <p:sldId id="769" r:id="rId17"/>
    <p:sldId id="768" r:id="rId18"/>
    <p:sldId id="773" r:id="rId19"/>
    <p:sldId id="774" r:id="rId20"/>
    <p:sldId id="887" r:id="rId21"/>
    <p:sldId id="888" r:id="rId22"/>
    <p:sldId id="783" r:id="rId23"/>
    <p:sldId id="785" r:id="rId24"/>
    <p:sldId id="784" r:id="rId25"/>
    <p:sldId id="889" r:id="rId26"/>
    <p:sldId id="890" r:id="rId27"/>
    <p:sldId id="775" r:id="rId28"/>
    <p:sldId id="813" r:id="rId29"/>
    <p:sldId id="826" r:id="rId30"/>
    <p:sldId id="893" r:id="rId31"/>
    <p:sldId id="835" r:id="rId32"/>
    <p:sldId id="836" r:id="rId33"/>
    <p:sldId id="868" r:id="rId34"/>
    <p:sldId id="269" r:id="rId35"/>
    <p:sldId id="270" r:id="rId36"/>
    <p:sldId id="334" r:id="rId37"/>
    <p:sldId id="278" r:id="rId38"/>
    <p:sldId id="891" r:id="rId39"/>
    <p:sldId id="645" r:id="rId40"/>
    <p:sldId id="646" r:id="rId41"/>
    <p:sldId id="89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4133" autoAdjust="0"/>
    <p:restoredTop sz="94655" autoAdjust="0"/>
  </p:normalViewPr>
  <p:slideViewPr>
    <p:cSldViewPr snapToGrid="0" snapToObjects="1">
      <p:cViewPr varScale="1">
        <p:scale>
          <a:sx n="117" d="100"/>
          <a:sy n="117" d="100"/>
        </p:scale>
        <p:origin x="-768"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620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3416DB-3B5F-5A4C-A680-56A868C4A5AF}" type="slidenum">
              <a:rPr lang="en-US" smtClean="0"/>
              <a:pPr/>
              <a:t>‹#›</a:t>
            </a:fld>
            <a:endParaRPr lang="en-US" dirty="0"/>
          </a:p>
        </p:txBody>
      </p:sp>
    </p:spTree>
    <p:extLst>
      <p:ext uri="{BB962C8B-B14F-4D97-AF65-F5344CB8AC3E}">
        <p14:creationId xmlns:p14="http://schemas.microsoft.com/office/powerpoint/2010/main" val="2178854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40DF3-AFDC-4A40-B6EB-325F5DB3928A}" type="slidenum">
              <a:rPr lang="en-US" smtClean="0"/>
              <a:pPr/>
              <a:t>‹#›</a:t>
            </a:fld>
            <a:endParaRPr lang="en-US" dirty="0"/>
          </a:p>
        </p:txBody>
      </p:sp>
    </p:spTree>
    <p:extLst>
      <p:ext uri="{BB962C8B-B14F-4D97-AF65-F5344CB8AC3E}">
        <p14:creationId xmlns:p14="http://schemas.microsoft.com/office/powerpoint/2010/main" val="11075570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BA740DF3-AFDC-4A40-B6EB-325F5DB3928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1C266E-59AD-DC4D-B833-77F115B57CF2}"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38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D1A577A-36A9-C54F-A418-8176EDF16BA3}" type="datetime1">
              <a:rPr lang="en-US" smtClean="0"/>
              <a:pPr/>
              <a:t>3/13/11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80C3BE-0127-5A4C-AE05-11500A0F5945}" type="datetime1">
              <a:rPr lang="en-US" smtClean="0"/>
              <a:pPr/>
              <a:t>3/13/11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39140-55FC-604A-9E24-8281C8349E4B}" type="datetime1">
              <a:rPr lang="en-US" smtClean="0"/>
              <a:pPr/>
              <a:t>3/13/11</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AFECBD-88E5-3447-8256-EDC25EE6F823}" type="datetime1">
              <a:rPr lang="en-US" smtClean="0"/>
              <a:pPr/>
              <a:t>3/13/11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E99264-C6D5-0B47-B5FF-FC1BAE6C398C}" type="datetime1">
              <a:rPr lang="en-US" smtClean="0"/>
              <a:pPr/>
              <a:t>3/13/11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8CFD7C-5133-4F31-B8DD-48811D9CC47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3D740D-4FEB-A244-9DAF-1E5CDDF83AC4}" type="datetime1">
              <a:rPr lang="en-US" smtClean="0"/>
              <a:pPr/>
              <a:t>3/13/11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161180-C90C-B34E-8296-4A03C8037209}" type="datetime1">
              <a:rPr lang="en-US" smtClean="0"/>
              <a:pPr/>
              <a:t>3/13/11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420101-1E6B-0046-BBEC-9DCF69B5642D}" type="datetime1">
              <a:rPr lang="en-US" smtClean="0"/>
              <a:pPr/>
              <a:t>3/13/11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C906A-F6C2-BC40-93B8-F07B3F998A46}" type="datetime1">
              <a:rPr lang="en-US" smtClean="0"/>
              <a:pPr/>
              <a:t>3/13/11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A10D24-CDFB-6A49-BA98-42DEDD7402B9}" type="datetime1">
              <a:rPr lang="en-US" smtClean="0"/>
              <a:pPr/>
              <a:t>3/13/11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0F18CC2-D034-7B4D-AFB5-4A2F448ABECA}" type="datetime1">
              <a:rPr lang="en-US" smtClean="0"/>
              <a:pPr/>
              <a:t>3/13/11</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D99E9572-0473-254F-83A6-8BD48D2F2CC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B8A08889-4883-F243-825D-FED87446085D}" type="datetime1">
              <a:rPr lang="en-US" smtClean="0"/>
              <a:pPr/>
              <a:t>3/13/11</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D99E9572-0473-254F-83A6-8BD48D2F2C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27" y="877824"/>
            <a:ext cx="8218701" cy="1636776"/>
          </a:xfrm>
        </p:spPr>
        <p:txBody>
          <a:bodyPr>
            <a:normAutofit/>
          </a:bodyPr>
          <a:lstStyle/>
          <a:p>
            <a:pPr algn="ctr"/>
            <a:r>
              <a:rPr lang="en-US" sz="4000" dirty="0" smtClean="0"/>
              <a:t>Interpreting the Religious &amp; Spiritual Needs of People Today</a:t>
            </a:r>
            <a:endParaRPr lang="en-US" sz="4000" dirty="0"/>
          </a:p>
        </p:txBody>
      </p:sp>
      <p:pic>
        <p:nvPicPr>
          <p:cNvPr id="3" name="Picture 2" descr="Pathways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67" y="3164713"/>
            <a:ext cx="7666714" cy="2298922"/>
          </a:xfrm>
          <a:prstGeom prst="rect">
            <a:avLst/>
          </a:prstGeom>
          <a:ln>
            <a:noFill/>
          </a:ln>
          <a:effectLst>
            <a:outerShdw blurRad="190500" algn="tl" rotWithShape="0">
              <a:srgbClr val="000000">
                <a:alpha val="70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48" y="0"/>
            <a:ext cx="2338234" cy="1334008"/>
          </a:xfrm>
        </p:spPr>
        <p:txBody>
          <a:bodyPr>
            <a:noAutofit/>
          </a:bodyPr>
          <a:lstStyle/>
          <a:p>
            <a:r>
              <a:rPr lang="en-US" sz="4000" dirty="0" smtClean="0"/>
              <a:t>Driving Forces</a:t>
            </a:r>
            <a:endParaRPr lang="en-US" sz="4000" dirty="0"/>
          </a:p>
        </p:txBody>
      </p:sp>
      <p:sp>
        <p:nvSpPr>
          <p:cNvPr id="8" name="Content Placeholder 7"/>
          <p:cNvSpPr>
            <a:spLocks noGrp="1"/>
          </p:cNvSpPr>
          <p:nvPr>
            <p:ph idx="1"/>
          </p:nvPr>
        </p:nvSpPr>
        <p:spPr>
          <a:xfrm>
            <a:off x="659202" y="1496649"/>
            <a:ext cx="8067550" cy="5218772"/>
          </a:xfrm>
        </p:spPr>
        <p:txBody>
          <a:bodyPr>
            <a:normAutofit/>
          </a:bodyPr>
          <a:lstStyle/>
          <a:p>
            <a:pPr marL="457200" lvl="0" indent="-457200">
              <a:spcBef>
                <a:spcPts val="1200"/>
              </a:spcBef>
              <a:buClr>
                <a:schemeClr val="accent6"/>
              </a:buClr>
              <a:buFont typeface="Wingdings" charset="2"/>
              <a:buChar char="Ø"/>
            </a:pPr>
            <a:r>
              <a:rPr lang="en-US" sz="2800" dirty="0" smtClean="0"/>
              <a:t>Putnam and Campbell suggest </a:t>
            </a:r>
            <a:r>
              <a:rPr lang="en-US" sz="2800" dirty="0"/>
              <a:t>the dramatic contrast between a young generation increasingly liberal on certain moral and lifestyle issues (though still potentially open to religious feelings and ideals) and an older generation of religious leaders who seemed to them consumed by the political fight against </a:t>
            </a:r>
            <a:r>
              <a:rPr lang="en-US" sz="2800" dirty="0" smtClean="0"/>
              <a:t>homosexuality and gay </a:t>
            </a:r>
            <a:r>
              <a:rPr lang="en-US" sz="2800" dirty="0"/>
              <a:t>marriage was an important source of the second aftershock. </a:t>
            </a:r>
            <a:endParaRPr lang="en-US" sz="2800" dirty="0" smtClean="0"/>
          </a:p>
        </p:txBody>
      </p:sp>
    </p:spTree>
    <p:extLst>
      <p:ext uri="{BB962C8B-B14F-4D97-AF65-F5344CB8AC3E}">
        <p14:creationId xmlns:p14="http://schemas.microsoft.com/office/powerpoint/2010/main" val="20615366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48" y="0"/>
            <a:ext cx="2338234" cy="1334008"/>
          </a:xfrm>
        </p:spPr>
        <p:txBody>
          <a:bodyPr>
            <a:noAutofit/>
          </a:bodyPr>
          <a:lstStyle/>
          <a:p>
            <a:r>
              <a:rPr lang="en-US" sz="4000" dirty="0" smtClean="0"/>
              <a:t>Driving Forces</a:t>
            </a:r>
            <a:endParaRPr lang="en-US" sz="4000" dirty="0"/>
          </a:p>
        </p:txBody>
      </p:sp>
      <p:sp>
        <p:nvSpPr>
          <p:cNvPr id="8" name="Content Placeholder 7"/>
          <p:cNvSpPr>
            <a:spLocks noGrp="1"/>
          </p:cNvSpPr>
          <p:nvPr>
            <p:ph idx="1"/>
          </p:nvPr>
        </p:nvSpPr>
        <p:spPr>
          <a:xfrm>
            <a:off x="659202" y="1496649"/>
            <a:ext cx="8067550" cy="5218772"/>
          </a:xfrm>
        </p:spPr>
        <p:txBody>
          <a:bodyPr>
            <a:normAutofit lnSpcReduction="10000"/>
          </a:bodyPr>
          <a:lstStyle/>
          <a:p>
            <a:pPr marL="457200" lvl="0" indent="-457200">
              <a:spcBef>
                <a:spcPts val="1200"/>
              </a:spcBef>
              <a:buClr>
                <a:schemeClr val="accent6"/>
              </a:buClr>
              <a:buFont typeface="Wingdings" charset="2"/>
              <a:buChar char="Ø"/>
            </a:pPr>
            <a:r>
              <a:rPr lang="en-US" sz="2800" dirty="0" smtClean="0"/>
              <a:t>When asked why the rejected religious identification, the new </a:t>
            </a:r>
            <a:r>
              <a:rPr lang="en-US" sz="2800" dirty="0" err="1" smtClean="0"/>
              <a:t>Nones</a:t>
            </a:r>
            <a:r>
              <a:rPr lang="en-US" sz="2800" dirty="0" smtClean="0"/>
              <a:t> reported that “they became unaffiliated, as least in part, because they think of religious people as hypocritical, judgmental, or insincere. Large numbers also say they became unaffiliated because they think that religious organizations focus too much on rules and not enough on spirituality. This youthful generation seems unwilling or unable to distinguish the stance of the most visible, most political, and most conservative religious leaders from organized religion in general. </a:t>
            </a:r>
            <a:br>
              <a:rPr lang="en-US" sz="2800" dirty="0" smtClean="0"/>
            </a:br>
            <a:endParaRPr lang="en-US" sz="2800" dirty="0"/>
          </a:p>
        </p:txBody>
      </p:sp>
    </p:spTree>
    <p:extLst>
      <p:ext uri="{BB962C8B-B14F-4D97-AF65-F5344CB8AC3E}">
        <p14:creationId xmlns:p14="http://schemas.microsoft.com/office/powerpoint/2010/main" val="21522256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1155700"/>
          </a:xfrm>
        </p:spPr>
        <p:txBody>
          <a:bodyPr>
            <a:noAutofit/>
          </a:bodyPr>
          <a:lstStyle/>
          <a:p>
            <a:pPr algn="ctr"/>
            <a:r>
              <a:rPr lang="en-US" sz="4000" dirty="0" smtClean="0"/>
              <a:t>Driving Forces</a:t>
            </a:r>
            <a:endParaRPr lang="en-US" sz="4000" dirty="0"/>
          </a:p>
        </p:txBody>
      </p:sp>
      <p:sp>
        <p:nvSpPr>
          <p:cNvPr id="8" name="Content Placeholder 7"/>
          <p:cNvSpPr>
            <a:spLocks noGrp="1"/>
          </p:cNvSpPr>
          <p:nvPr>
            <p:ph idx="1"/>
          </p:nvPr>
        </p:nvSpPr>
        <p:spPr>
          <a:xfrm>
            <a:off x="552566" y="1450318"/>
            <a:ext cx="8323953" cy="5160718"/>
          </a:xfrm>
        </p:spPr>
        <p:txBody>
          <a:bodyPr>
            <a:normAutofit fontScale="92500" lnSpcReduction="10000"/>
          </a:bodyPr>
          <a:lstStyle/>
          <a:p>
            <a:pPr marL="633222" indent="-514350">
              <a:buNone/>
            </a:pPr>
            <a:r>
              <a:rPr lang="en-US" b="1" dirty="0" smtClean="0">
                <a:solidFill>
                  <a:srgbClr val="C64847"/>
                </a:solidFill>
              </a:rPr>
              <a:t>2. </a:t>
            </a:r>
            <a:r>
              <a:rPr lang="en-US" b="1" dirty="0" smtClean="0"/>
              <a:t>	</a:t>
            </a:r>
            <a:r>
              <a:rPr lang="en-US" b="1" dirty="0" smtClean="0">
                <a:solidFill>
                  <a:schemeClr val="accent6"/>
                </a:solidFill>
              </a:rPr>
              <a:t>Increasing</a:t>
            </a:r>
            <a:r>
              <a:rPr lang="en-US" b="1" dirty="0" smtClean="0">
                <a:solidFill>
                  <a:srgbClr val="C64847"/>
                </a:solidFill>
              </a:rPr>
              <a:t> number of people becoming more “Spiritual” and less “Religious”</a:t>
            </a:r>
          </a:p>
          <a:p>
            <a:pPr marL="1191006" lvl="2" indent="-514350">
              <a:buFont typeface="Wingdings" charset="2"/>
              <a:buChar char="Ø"/>
            </a:pPr>
            <a:r>
              <a:rPr lang="en-US" sz="2800" dirty="0" smtClean="0"/>
              <a:t>Today, 18% of 18-39 year olds say that are “spiritual, but not religious” compared to only 11% a decade ago. </a:t>
            </a:r>
          </a:p>
          <a:p>
            <a:pPr marL="1191006" lvl="2" indent="-514350">
              <a:buFont typeface="Wingdings" charset="2"/>
              <a:buChar char="Ø"/>
            </a:pPr>
            <a:r>
              <a:rPr lang="en-US" sz="2800" dirty="0" smtClean="0"/>
              <a:t>People’s spiritual inclinations do not lead them to be involved in an organize religious community. </a:t>
            </a:r>
          </a:p>
          <a:p>
            <a:pPr marL="1191006" lvl="2" indent="-514350">
              <a:buFont typeface="Wingdings" charset="2"/>
              <a:buChar char="Ø"/>
            </a:pPr>
            <a:r>
              <a:rPr lang="en-US" sz="2800" dirty="0" smtClean="0"/>
              <a:t>Religious tinkering: In </a:t>
            </a:r>
            <a:r>
              <a:rPr lang="en-US" sz="2800" dirty="0"/>
              <a:t>our increasingly pluralistic society, to be “spiritual” is more likely to represent an eclectic spirituality, drawing not only from the various streams of Christianity, but including elements of other religious traditions </a:t>
            </a: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50799"/>
            <a:ext cx="2523744" cy="1376817"/>
          </a:xfrm>
        </p:spPr>
        <p:txBody>
          <a:bodyPr>
            <a:noAutofit/>
          </a:bodyPr>
          <a:lstStyle/>
          <a:p>
            <a:pPr algn="ctr"/>
            <a:r>
              <a:rPr lang="en-US" sz="4000" dirty="0" smtClean="0"/>
              <a:t>Driving Forces</a:t>
            </a:r>
            <a:endParaRPr lang="en-US" sz="4000" dirty="0"/>
          </a:p>
        </p:txBody>
      </p:sp>
      <p:sp>
        <p:nvSpPr>
          <p:cNvPr id="8" name="Content Placeholder 7"/>
          <p:cNvSpPr>
            <a:spLocks noGrp="1"/>
          </p:cNvSpPr>
          <p:nvPr>
            <p:ph idx="1"/>
          </p:nvPr>
        </p:nvSpPr>
        <p:spPr>
          <a:xfrm>
            <a:off x="770708" y="1440317"/>
            <a:ext cx="8283612" cy="5218772"/>
          </a:xfrm>
        </p:spPr>
        <p:txBody>
          <a:bodyPr>
            <a:normAutofit/>
          </a:bodyPr>
          <a:lstStyle/>
          <a:p>
            <a:pPr marL="633222" indent="-514350">
              <a:buNone/>
            </a:pPr>
            <a:r>
              <a:rPr lang="en-US" b="1" dirty="0" smtClean="0">
                <a:solidFill>
                  <a:srgbClr val="C64847"/>
                </a:solidFill>
              </a:rPr>
              <a:t>3.  </a:t>
            </a:r>
            <a:r>
              <a:rPr lang="en-US" b="1" dirty="0" smtClean="0"/>
              <a:t>	</a:t>
            </a:r>
            <a:r>
              <a:rPr lang="en-US" b="1" dirty="0" smtClean="0">
                <a:solidFill>
                  <a:srgbClr val="C64847"/>
                </a:solidFill>
              </a:rPr>
              <a:t>Declining Participation in Churches</a:t>
            </a:r>
          </a:p>
          <a:p>
            <a:pPr marL="1191006" lvl="2" indent="-514350">
              <a:buFont typeface="Wingdings" charset="2"/>
              <a:buChar char="Ø"/>
            </a:pPr>
            <a:r>
              <a:rPr lang="en-US" sz="2800" dirty="0" smtClean="0"/>
              <a:t>Steady erosion in Mass attendance:</a:t>
            </a:r>
          </a:p>
          <a:p>
            <a:pPr lvl="4">
              <a:buClr>
                <a:schemeClr val="accent2"/>
              </a:buClr>
              <a:buNone/>
            </a:pPr>
            <a:r>
              <a:rPr lang="en-US" sz="2800" dirty="0" smtClean="0"/>
              <a:t>	44% in 1987		37% in 1999</a:t>
            </a:r>
          </a:p>
          <a:p>
            <a:pPr lvl="4">
              <a:buClr>
                <a:schemeClr val="accent2"/>
              </a:buClr>
              <a:buNone/>
            </a:pPr>
            <a:r>
              <a:rPr lang="en-US" sz="2800" dirty="0" smtClean="0"/>
              <a:t>	33% in 2005		30% in 2010</a:t>
            </a:r>
          </a:p>
          <a:p>
            <a:pPr lvl="4">
              <a:buClr>
                <a:schemeClr val="accent2"/>
              </a:buClr>
              <a:buNone/>
            </a:pPr>
            <a:r>
              <a:rPr lang="en-US" sz="2800" dirty="0"/>
              <a:t>	</a:t>
            </a:r>
            <a:r>
              <a:rPr lang="en-US" sz="2800" dirty="0" smtClean="0"/>
              <a:t>CARA: 22% attend Mass every week</a:t>
            </a:r>
          </a:p>
          <a:p>
            <a:pPr marL="1152144" lvl="2" indent="-457200">
              <a:spcBef>
                <a:spcPts val="600"/>
              </a:spcBef>
              <a:buClr>
                <a:schemeClr val="accent6"/>
              </a:buClr>
              <a:buFont typeface="Wingdings" charset="2"/>
              <a:buChar char="Ø"/>
            </a:pPr>
            <a:r>
              <a:rPr lang="en-US" sz="2800" dirty="0" smtClean="0"/>
              <a:t>Pre-Vatican II (before 1940):	 	60%</a:t>
            </a:r>
          </a:p>
          <a:p>
            <a:pPr marL="1152144" lvl="2" indent="-457200">
              <a:spcBef>
                <a:spcPts val="600"/>
              </a:spcBef>
              <a:buClr>
                <a:schemeClr val="accent6"/>
              </a:buClr>
              <a:buFont typeface="Wingdings" charset="2"/>
              <a:buChar char="Ø"/>
            </a:pPr>
            <a:r>
              <a:rPr lang="en-US" sz="2800" dirty="0" smtClean="0"/>
              <a:t>Vatican II (1941-60): 			35%</a:t>
            </a:r>
          </a:p>
          <a:p>
            <a:pPr marL="1152144" lvl="2" indent="-457200">
              <a:spcBef>
                <a:spcPts val="600"/>
              </a:spcBef>
              <a:buClr>
                <a:schemeClr val="accent6"/>
              </a:buClr>
              <a:buFont typeface="Wingdings" charset="2"/>
              <a:buChar char="Ø"/>
            </a:pPr>
            <a:r>
              <a:rPr lang="en-US" sz="2800" dirty="0" smtClean="0"/>
              <a:t>Post-Vatican II (Gen X 1960-79): 	26%</a:t>
            </a:r>
          </a:p>
          <a:p>
            <a:pPr marL="1152144" lvl="2" indent="-457200">
              <a:spcBef>
                <a:spcPts val="600"/>
              </a:spcBef>
              <a:buClr>
                <a:schemeClr val="accent6"/>
              </a:buClr>
              <a:buFont typeface="Wingdings" charset="2"/>
              <a:buChar char="Ø"/>
            </a:pPr>
            <a:r>
              <a:rPr lang="en-US" sz="2800" dirty="0" smtClean="0"/>
              <a:t>Post-Vatican II (Millennial 1980-99): 15%</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50799"/>
            <a:ext cx="2523744" cy="1376817"/>
          </a:xfrm>
        </p:spPr>
        <p:txBody>
          <a:bodyPr>
            <a:noAutofit/>
          </a:bodyPr>
          <a:lstStyle/>
          <a:p>
            <a:pPr algn="ctr"/>
            <a:r>
              <a:rPr lang="en-US" sz="4000" dirty="0" smtClean="0"/>
              <a:t>Driving Forces</a:t>
            </a:r>
            <a:endParaRPr lang="en-US" sz="4000" dirty="0"/>
          </a:p>
        </p:txBody>
      </p:sp>
      <p:sp>
        <p:nvSpPr>
          <p:cNvPr id="8" name="Content Placeholder 7"/>
          <p:cNvSpPr>
            <a:spLocks noGrp="1"/>
          </p:cNvSpPr>
          <p:nvPr>
            <p:ph idx="1"/>
          </p:nvPr>
        </p:nvSpPr>
        <p:spPr>
          <a:xfrm>
            <a:off x="640447" y="1507505"/>
            <a:ext cx="8198754" cy="5218772"/>
          </a:xfrm>
        </p:spPr>
        <p:txBody>
          <a:bodyPr>
            <a:normAutofit/>
          </a:bodyPr>
          <a:lstStyle/>
          <a:p>
            <a:pPr marL="457200" indent="-457200">
              <a:lnSpc>
                <a:spcPct val="90000"/>
              </a:lnSpc>
              <a:buClr>
                <a:schemeClr val="accent6"/>
              </a:buClr>
              <a:buSzPct val="100000"/>
              <a:buFont typeface="Wingdings" charset="2"/>
              <a:buChar char="Ø"/>
            </a:pPr>
            <a:r>
              <a:rPr lang="en-US" sz="2800" dirty="0" smtClean="0"/>
              <a:t>Marrying later and beginning families later</a:t>
            </a:r>
          </a:p>
          <a:p>
            <a:pPr marL="457200" indent="-457200">
              <a:lnSpc>
                <a:spcPct val="90000"/>
              </a:lnSpc>
              <a:buClr>
                <a:schemeClr val="accent6"/>
              </a:buClr>
              <a:buSzPct val="100000"/>
              <a:buFont typeface="Wingdings" charset="2"/>
              <a:buChar char="Ø"/>
            </a:pPr>
            <a:r>
              <a:rPr lang="en-US" sz="2800" dirty="0" smtClean="0"/>
              <a:t>Dramatic decline in the number of marriages in the Church</a:t>
            </a:r>
          </a:p>
          <a:p>
            <a:pPr lvl="2">
              <a:lnSpc>
                <a:spcPct val="90000"/>
              </a:lnSpc>
              <a:buClr>
                <a:schemeClr val="accent2"/>
              </a:buClr>
            </a:pPr>
            <a:r>
              <a:rPr lang="en-US" sz="2800" dirty="0" smtClean="0"/>
              <a:t>50% decline in the past 20 years</a:t>
            </a:r>
          </a:p>
          <a:p>
            <a:pPr lvl="2">
              <a:lnSpc>
                <a:spcPct val="90000"/>
              </a:lnSpc>
              <a:buClr>
                <a:schemeClr val="accent2"/>
              </a:buClr>
            </a:pPr>
            <a:r>
              <a:rPr lang="en-US" sz="2800" dirty="0" smtClean="0"/>
              <a:t>33% of Post-Vatican II Catholics marry outside the Church</a:t>
            </a:r>
          </a:p>
          <a:p>
            <a:pPr marL="457200" indent="-457200">
              <a:lnSpc>
                <a:spcPct val="90000"/>
              </a:lnSpc>
              <a:buClr>
                <a:schemeClr val="accent6"/>
              </a:buClr>
              <a:buSzPct val="100000"/>
              <a:buFont typeface="Wingdings" charset="2"/>
              <a:buChar char="Ø"/>
            </a:pPr>
            <a:r>
              <a:rPr lang="en-US" sz="2800" dirty="0" smtClean="0"/>
              <a:t>Increase in interfaith marriages</a:t>
            </a:r>
          </a:p>
          <a:p>
            <a:pPr lvl="2">
              <a:lnSpc>
                <a:spcPct val="90000"/>
              </a:lnSpc>
              <a:buClr>
                <a:schemeClr val="accent2"/>
              </a:buClr>
            </a:pPr>
            <a:r>
              <a:rPr lang="en-US" sz="2800" dirty="0" smtClean="0"/>
              <a:t>40% among Post-Vatican II generation</a:t>
            </a:r>
          </a:p>
          <a:p>
            <a:pPr lvl="2">
              <a:lnSpc>
                <a:spcPct val="90000"/>
              </a:lnSpc>
              <a:buClr>
                <a:schemeClr val="accent2"/>
              </a:buClr>
            </a:pPr>
            <a:r>
              <a:rPr lang="en-US" sz="2800" dirty="0" smtClean="0"/>
              <a:t>50% of all non-Latino marriages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50799"/>
            <a:ext cx="2523744" cy="1376817"/>
          </a:xfrm>
        </p:spPr>
        <p:txBody>
          <a:bodyPr>
            <a:noAutofit/>
          </a:bodyPr>
          <a:lstStyle/>
          <a:p>
            <a:pPr algn="ctr"/>
            <a:r>
              <a:rPr lang="en-US" sz="4000" dirty="0" smtClean="0"/>
              <a:t>Driving Forces</a:t>
            </a:r>
            <a:endParaRPr lang="en-US" sz="4000" dirty="0"/>
          </a:p>
        </p:txBody>
      </p:sp>
      <p:sp>
        <p:nvSpPr>
          <p:cNvPr id="8" name="Content Placeholder 7"/>
          <p:cNvSpPr>
            <a:spLocks noGrp="1"/>
          </p:cNvSpPr>
          <p:nvPr>
            <p:ph idx="1"/>
          </p:nvPr>
        </p:nvSpPr>
        <p:spPr>
          <a:xfrm>
            <a:off x="482601" y="1529217"/>
            <a:ext cx="8356600" cy="5087484"/>
          </a:xfrm>
        </p:spPr>
        <p:txBody>
          <a:bodyPr>
            <a:normAutofit fontScale="62500" lnSpcReduction="20000"/>
          </a:bodyPr>
          <a:lstStyle/>
          <a:p>
            <a:pPr algn="ctr">
              <a:buNone/>
            </a:pPr>
            <a:r>
              <a:rPr lang="en-US" sz="4160" b="1" dirty="0" smtClean="0">
                <a:solidFill>
                  <a:srgbClr val="C64847"/>
                </a:solidFill>
              </a:rPr>
              <a:t>Participation Trends in the Catholic Church 2001-2010 </a:t>
            </a:r>
            <a:endParaRPr lang="en-US" sz="4160" dirty="0" smtClean="0">
              <a:solidFill>
                <a:srgbClr val="C64847"/>
              </a:solidFill>
            </a:endParaRPr>
          </a:p>
          <a:p>
            <a:pPr algn="ctr">
              <a:buNone/>
            </a:pPr>
            <a:r>
              <a:rPr lang="en-US" sz="3840" dirty="0" smtClean="0"/>
              <a:t>(Using figures from the </a:t>
            </a:r>
            <a:r>
              <a:rPr lang="en-US" sz="3840" i="1" dirty="0" smtClean="0"/>
              <a:t>Official Catholic Directory</a:t>
            </a:r>
            <a:r>
              <a:rPr lang="en-US" sz="3840" dirty="0" smtClean="0"/>
              <a:t>)</a:t>
            </a:r>
          </a:p>
          <a:p>
            <a:pPr>
              <a:buNone/>
            </a:pPr>
            <a:endParaRPr lang="en-US" sz="3840" dirty="0" smtClean="0"/>
          </a:p>
          <a:p>
            <a:pPr>
              <a:buNone/>
            </a:pPr>
            <a:r>
              <a:rPr lang="en-US" sz="3840" u="sng" dirty="0" smtClean="0"/>
              <a:t>	</a:t>
            </a:r>
            <a:r>
              <a:rPr lang="en-US" sz="3800" u="sng" dirty="0" smtClean="0"/>
              <a:t>			</a:t>
            </a:r>
            <a:r>
              <a:rPr lang="en-US" sz="3800" b="1" u="sng" dirty="0" smtClean="0"/>
              <a:t>2001 		2008	</a:t>
            </a:r>
            <a:r>
              <a:rPr lang="en-US" sz="3800" b="1" u="sng" dirty="0"/>
              <a:t>	</a:t>
            </a:r>
            <a:r>
              <a:rPr lang="en-US" sz="3800" b="1" u="sng" dirty="0" smtClean="0"/>
              <a:t>2010</a:t>
            </a:r>
            <a:endParaRPr lang="en-US" sz="3800" dirty="0" smtClean="0"/>
          </a:p>
          <a:p>
            <a:pPr>
              <a:buNone/>
            </a:pPr>
            <a:r>
              <a:rPr lang="en-US" sz="3800" dirty="0" smtClean="0"/>
              <a:t>Catholic population	65.3 million	68.1 		68.5	</a:t>
            </a:r>
          </a:p>
          <a:p>
            <a:pPr>
              <a:buNone/>
            </a:pPr>
            <a:r>
              <a:rPr lang="en-US" sz="3800" dirty="0" smtClean="0"/>
              <a:t>Parishes		19,496		18,674		17,958</a:t>
            </a:r>
          </a:p>
          <a:p>
            <a:pPr>
              <a:buNone/>
            </a:pPr>
            <a:r>
              <a:rPr lang="en-US" sz="3800" dirty="0" smtClean="0"/>
              <a:t>Marriages 		257,000	192,000	- </a:t>
            </a:r>
          </a:p>
          <a:p>
            <a:pPr>
              <a:buNone/>
            </a:pPr>
            <a:r>
              <a:rPr lang="en-US" sz="3800" dirty="0" smtClean="0"/>
              <a:t>Infant Baptisms	1 million	887,000	857,410</a:t>
            </a:r>
          </a:p>
          <a:p>
            <a:pPr>
              <a:buNone/>
            </a:pPr>
            <a:r>
              <a:rPr lang="en-US" sz="3800" dirty="0" smtClean="0"/>
              <a:t>Adult Baptisms 	162,000	124,000	119,00	</a:t>
            </a:r>
          </a:p>
          <a:p>
            <a:pPr>
              <a:buNone/>
            </a:pPr>
            <a:r>
              <a:rPr lang="en-US" sz="3800" dirty="0" smtClean="0"/>
              <a:t>First Communions	893,000	822,000	- </a:t>
            </a:r>
          </a:p>
          <a:p>
            <a:pPr>
              <a:buNone/>
            </a:pPr>
            <a:r>
              <a:rPr lang="en-US" sz="3800"/>
              <a:t>Confirmations	629,000	622,000	- </a:t>
            </a:r>
          </a:p>
          <a:p>
            <a:pPr>
              <a:buNone/>
            </a:pPr>
            <a:r>
              <a:rPr lang="en-US" sz="3800" smtClean="0"/>
              <a:t>Children </a:t>
            </a:r>
            <a:r>
              <a:rPr lang="en-US" sz="3800" dirty="0" smtClean="0"/>
              <a:t>(parish) 	3.5 million	3.1 million 	3.1 million</a:t>
            </a:r>
          </a:p>
          <a:p>
            <a:pPr>
              <a:buNone/>
            </a:pPr>
            <a:r>
              <a:rPr lang="en-US" sz="3800" dirty="0" smtClean="0"/>
              <a:t>Teens (parish)	767,000	722,000	689,552</a:t>
            </a:r>
          </a:p>
          <a:p>
            <a:pPr>
              <a:buNone/>
            </a:pPr>
            <a:r>
              <a:rPr lang="en-US" sz="3800" dirty="0" smtClean="0"/>
              <a:t>Grade school 		2 million	1.6 million 	1.5 million</a:t>
            </a:r>
          </a:p>
          <a:p>
            <a:pPr>
              <a:buNone/>
            </a:pPr>
            <a:r>
              <a:rPr lang="en-US" sz="3800" dirty="0" smtClean="0"/>
              <a:t>HS students 		682,000	674,380	611,723</a:t>
            </a:r>
          </a:p>
          <a:p>
            <a:pPr marL="457200" indent="-457200">
              <a:lnSpc>
                <a:spcPct val="90000"/>
              </a:lnSpc>
              <a:buClr>
                <a:schemeClr val="accent6"/>
              </a:buClr>
              <a:buSzPct val="100000"/>
              <a:buNone/>
            </a:pPr>
            <a:endParaRPr lang="en-US" sz="4160" dirty="0" smtClean="0"/>
          </a:p>
        </p:txBody>
      </p:sp>
    </p:spTree>
    <p:extLst>
      <p:ext uri="{BB962C8B-B14F-4D97-AF65-F5344CB8AC3E}">
        <p14:creationId xmlns:p14="http://schemas.microsoft.com/office/powerpoint/2010/main" val="41499412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1309028"/>
          </a:xfrm>
        </p:spPr>
        <p:txBody>
          <a:bodyPr>
            <a:noAutofit/>
          </a:bodyPr>
          <a:lstStyle/>
          <a:p>
            <a:pPr algn="ctr"/>
            <a:r>
              <a:rPr lang="en-US" sz="4000" dirty="0" smtClean="0"/>
              <a:t>Driving Forces</a:t>
            </a:r>
            <a:endParaRPr lang="en-US" sz="4000" dirty="0"/>
          </a:p>
        </p:txBody>
      </p:sp>
      <p:sp>
        <p:nvSpPr>
          <p:cNvPr id="8" name="Content Placeholder 7"/>
          <p:cNvSpPr>
            <a:spLocks noGrp="1"/>
          </p:cNvSpPr>
          <p:nvPr>
            <p:ph idx="1"/>
          </p:nvPr>
        </p:nvSpPr>
        <p:spPr>
          <a:xfrm>
            <a:off x="694721" y="1461428"/>
            <a:ext cx="8245298" cy="5053672"/>
          </a:xfrm>
        </p:spPr>
        <p:txBody>
          <a:bodyPr>
            <a:normAutofit/>
          </a:bodyPr>
          <a:lstStyle/>
          <a:p>
            <a:pPr marL="633222" indent="-514350">
              <a:buNone/>
            </a:pPr>
            <a:r>
              <a:rPr lang="en-US" b="1" dirty="0" smtClean="0">
                <a:solidFill>
                  <a:srgbClr val="C64847"/>
                </a:solidFill>
              </a:rPr>
              <a:t>4.  Increasing Diversity &amp; Pluralism in U.S. Society </a:t>
            </a:r>
          </a:p>
          <a:p>
            <a:pPr marL="1191006" lvl="2" indent="-514350">
              <a:buFont typeface="Wingdings" charset="2"/>
              <a:buChar char="Ø"/>
            </a:pPr>
            <a:r>
              <a:rPr lang="en-US" sz="2800" dirty="0" smtClean="0"/>
              <a:t>Diversity of ethnic cultures and nationalities</a:t>
            </a:r>
          </a:p>
          <a:p>
            <a:pPr marL="1191006" lvl="2" indent="-514350">
              <a:buFont typeface="Wingdings" charset="2"/>
              <a:buChar char="Ø"/>
            </a:pPr>
            <a:r>
              <a:rPr lang="en-US" sz="2800" dirty="0" smtClean="0"/>
              <a:t>No single authority exercises supremacy; no single belief or ideology dominations</a:t>
            </a:r>
          </a:p>
          <a:p>
            <a:pPr marL="1191006" lvl="2" indent="-514350">
              <a:buFont typeface="Wingdings" charset="2"/>
              <a:buChar char="Ø"/>
            </a:pPr>
            <a:r>
              <a:rPr lang="en-US" sz="2800" dirty="0" smtClean="0"/>
              <a:t>Tapestry of religious and spiritual alternatives and choices </a:t>
            </a:r>
          </a:p>
          <a:p>
            <a:pPr marL="1191006" lvl="2" indent="-514350">
              <a:buFont typeface="Wingdings" charset="2"/>
              <a:buChar char="Ø"/>
            </a:pPr>
            <a:r>
              <a:rPr lang="en-US" sz="2800" dirty="0" smtClean="0"/>
              <a:t>Crisscrossing religious boundaries</a:t>
            </a:r>
          </a:p>
          <a:p>
            <a:pPr marL="1191006" lvl="2" indent="-514350">
              <a:buFont typeface="Wingdings" charset="2"/>
              <a:buChar char="Ø"/>
            </a:pPr>
            <a:r>
              <a:rPr lang="en-US" sz="2800" dirty="0" smtClean="0"/>
              <a:t>“Spiritual tinkerers”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1193800"/>
          </a:xfrm>
        </p:spPr>
        <p:txBody>
          <a:bodyPr>
            <a:noAutofit/>
          </a:bodyPr>
          <a:lstStyle/>
          <a:p>
            <a:pPr algn="ctr"/>
            <a:r>
              <a:rPr lang="en-US" sz="4000" dirty="0" smtClean="0"/>
              <a:t>Driving Forces</a:t>
            </a:r>
            <a:endParaRPr lang="en-US" sz="4000" dirty="0"/>
          </a:p>
        </p:txBody>
      </p:sp>
      <p:sp>
        <p:nvSpPr>
          <p:cNvPr id="8" name="Content Placeholder 7"/>
          <p:cNvSpPr>
            <a:spLocks noGrp="1"/>
          </p:cNvSpPr>
          <p:nvPr>
            <p:ph idx="1"/>
          </p:nvPr>
        </p:nvSpPr>
        <p:spPr>
          <a:xfrm>
            <a:off x="911822" y="1539218"/>
            <a:ext cx="8028197" cy="5071264"/>
          </a:xfrm>
        </p:spPr>
        <p:txBody>
          <a:bodyPr>
            <a:normAutofit/>
          </a:bodyPr>
          <a:lstStyle/>
          <a:p>
            <a:pPr marL="633222" indent="-514350">
              <a:buNone/>
            </a:pPr>
            <a:r>
              <a:rPr lang="en-US" b="1" dirty="0" smtClean="0">
                <a:solidFill>
                  <a:srgbClr val="C64847"/>
                </a:solidFill>
              </a:rPr>
              <a:t>5.	Influence of Individualism on Christian Identity and Community</a:t>
            </a:r>
          </a:p>
          <a:p>
            <a:pPr marL="1191006" lvl="2" indent="-514350">
              <a:buFont typeface="Wingdings" charset="2"/>
              <a:buChar char="Ø"/>
            </a:pPr>
            <a:r>
              <a:rPr lang="en-US" sz="2800" dirty="0" smtClean="0"/>
              <a:t>Religious identity is more autonomous and deliberate today.</a:t>
            </a:r>
          </a:p>
          <a:p>
            <a:pPr marL="1191006" lvl="2" indent="-514350">
              <a:buFont typeface="Wingdings" charset="2"/>
              <a:buChar char="Ø"/>
            </a:pPr>
            <a:r>
              <a:rPr lang="en-US" sz="2800" dirty="0" smtClean="0"/>
              <a:t>Decline in the perceived necessity of communal or institutional structures as constituent of religious identity.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1193800"/>
          </a:xfrm>
        </p:spPr>
        <p:txBody>
          <a:bodyPr>
            <a:noAutofit/>
          </a:bodyPr>
          <a:lstStyle/>
          <a:p>
            <a:pPr algn="ctr"/>
            <a:r>
              <a:rPr lang="en-US" sz="4000" dirty="0" smtClean="0"/>
              <a:t>Driving Forces</a:t>
            </a:r>
            <a:endParaRPr lang="en-US" sz="4000" dirty="0"/>
          </a:p>
        </p:txBody>
      </p:sp>
      <p:sp>
        <p:nvSpPr>
          <p:cNvPr id="8" name="Content Placeholder 7"/>
          <p:cNvSpPr>
            <a:spLocks noGrp="1"/>
          </p:cNvSpPr>
          <p:nvPr>
            <p:ph idx="1"/>
          </p:nvPr>
        </p:nvSpPr>
        <p:spPr>
          <a:xfrm>
            <a:off x="824982" y="1563028"/>
            <a:ext cx="8115037" cy="4888572"/>
          </a:xfrm>
        </p:spPr>
        <p:txBody>
          <a:bodyPr>
            <a:normAutofit/>
          </a:bodyPr>
          <a:lstStyle/>
          <a:p>
            <a:pPr marL="633222" indent="-514350">
              <a:buNone/>
            </a:pPr>
            <a:r>
              <a:rPr lang="en-US" b="1" dirty="0" smtClean="0">
                <a:solidFill>
                  <a:srgbClr val="C64847"/>
                </a:solidFill>
              </a:rPr>
              <a:t>6. 	Changing Structures &amp; Patterns of Family Life in the U.S. </a:t>
            </a:r>
          </a:p>
          <a:p>
            <a:pPr marL="1191006" lvl="2" indent="-514350">
              <a:buFont typeface="Wingdings" charset="2"/>
              <a:buChar char="Ø"/>
            </a:pPr>
            <a:r>
              <a:rPr lang="en-US" sz="2800" dirty="0" smtClean="0"/>
              <a:t>Delaying marriage</a:t>
            </a:r>
          </a:p>
          <a:p>
            <a:pPr marL="1191006" lvl="2" indent="-514350">
              <a:buFont typeface="Wingdings" charset="2"/>
              <a:buChar char="Ø"/>
            </a:pPr>
            <a:r>
              <a:rPr lang="en-US" sz="2800" dirty="0" smtClean="0"/>
              <a:t>Having fewer children and later in life</a:t>
            </a:r>
          </a:p>
          <a:p>
            <a:pPr marL="1191006" lvl="2" indent="-514350">
              <a:buFont typeface="Wingdings" charset="2"/>
              <a:buChar char="Ø"/>
            </a:pPr>
            <a:r>
              <a:rPr lang="en-US" sz="2800" dirty="0" smtClean="0"/>
              <a:t>Decreasing number of children in two-parent households</a:t>
            </a:r>
          </a:p>
          <a:p>
            <a:pPr marL="1191006" lvl="2" indent="-514350">
              <a:buFont typeface="Wingdings" charset="2"/>
              <a:buChar char="Ø"/>
            </a:pPr>
            <a:r>
              <a:rPr lang="en-US" sz="2800" dirty="0" smtClean="0"/>
              <a:t>Increasing number of unmarried couples living together</a:t>
            </a:r>
          </a:p>
          <a:p>
            <a:pPr marL="1191006" lvl="2" indent="-514350">
              <a:buFont typeface="Wingdings" charset="2"/>
              <a:buChar char="Ø"/>
            </a:pPr>
            <a:r>
              <a:rPr lang="en-US" sz="2800" dirty="0" smtClean="0"/>
              <a:t>Increasing time caring for children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01600"/>
            <a:ext cx="2523744" cy="1320800"/>
          </a:xfrm>
        </p:spPr>
        <p:txBody>
          <a:bodyPr>
            <a:noAutofit/>
          </a:bodyPr>
          <a:lstStyle/>
          <a:p>
            <a:pPr algn="ctr"/>
            <a:r>
              <a:rPr lang="en-US" sz="4000" dirty="0" smtClean="0"/>
              <a:t> Driving Forces</a:t>
            </a:r>
            <a:endParaRPr lang="en-US" sz="4000" dirty="0"/>
          </a:p>
        </p:txBody>
      </p:sp>
      <p:sp>
        <p:nvSpPr>
          <p:cNvPr id="8" name="Content Placeholder 7"/>
          <p:cNvSpPr>
            <a:spLocks noGrp="1"/>
          </p:cNvSpPr>
          <p:nvPr>
            <p:ph idx="1"/>
          </p:nvPr>
        </p:nvSpPr>
        <p:spPr>
          <a:xfrm>
            <a:off x="705577" y="1473200"/>
            <a:ext cx="8000152" cy="5150778"/>
          </a:xfrm>
        </p:spPr>
        <p:txBody>
          <a:bodyPr>
            <a:normAutofit/>
          </a:bodyPr>
          <a:lstStyle/>
          <a:p>
            <a:pPr marL="633222" indent="-514350">
              <a:buNone/>
            </a:pPr>
            <a:r>
              <a:rPr lang="en-US" b="1" dirty="0" smtClean="0">
                <a:solidFill>
                  <a:srgbClr val="C64847"/>
                </a:solidFill>
              </a:rPr>
              <a:t>7.	Declining Family Religious Socialization</a:t>
            </a:r>
          </a:p>
          <a:p>
            <a:pPr marL="1191006" lvl="2" indent="-514350">
              <a:buFont typeface="Wingdings" charset="2"/>
              <a:buChar char="Ø"/>
            </a:pPr>
            <a:r>
              <a:rPr lang="en-US" sz="2800" b="1" dirty="0" smtClean="0"/>
              <a:t>Parent Influence</a:t>
            </a:r>
            <a:r>
              <a:rPr lang="en-US" sz="2800" dirty="0" smtClean="0"/>
              <a:t>: The single most important social influence on the religious and spiritual lives of adolescents is their parents. </a:t>
            </a:r>
          </a:p>
          <a:p>
            <a:pPr marL="1191006" lvl="2" indent="-514350">
              <a:buFont typeface="Wingdings" charset="2"/>
              <a:buChar char="Ø"/>
            </a:pPr>
            <a:r>
              <a:rPr lang="en-US" sz="2800" b="1" dirty="0" smtClean="0"/>
              <a:t>Embedded Family Religious Practices</a:t>
            </a:r>
            <a:r>
              <a:rPr lang="en-US" sz="2800" dirty="0" smtClean="0"/>
              <a:t>: Effective religious socialization comes about through specific religious activities that are firmly intertwined with the daily habits of family life.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1143000"/>
          </a:xfrm>
        </p:spPr>
        <p:txBody>
          <a:bodyPr>
            <a:noAutofit/>
          </a:bodyPr>
          <a:lstStyle/>
          <a:p>
            <a:pPr algn="ctr"/>
            <a:r>
              <a:rPr lang="en-US" sz="4000" dirty="0" smtClean="0"/>
              <a:t>Driving Forces</a:t>
            </a:r>
            <a:endParaRPr lang="en-US" sz="4000" dirty="0"/>
          </a:p>
        </p:txBody>
      </p:sp>
      <p:sp>
        <p:nvSpPr>
          <p:cNvPr id="8" name="Content Placeholder 7"/>
          <p:cNvSpPr>
            <a:spLocks noGrp="1"/>
          </p:cNvSpPr>
          <p:nvPr>
            <p:ph idx="1"/>
          </p:nvPr>
        </p:nvSpPr>
        <p:spPr>
          <a:xfrm>
            <a:off x="2286001" y="1558413"/>
            <a:ext cx="6654018" cy="5057136"/>
          </a:xfrm>
        </p:spPr>
        <p:txBody>
          <a:bodyPr>
            <a:normAutofit/>
          </a:bodyPr>
          <a:lstStyle/>
          <a:p>
            <a:pPr marL="457200" indent="-457200"/>
            <a:r>
              <a:rPr lang="en-US" b="1" dirty="0" smtClean="0"/>
              <a:t>Driving forces </a:t>
            </a:r>
            <a:r>
              <a:rPr lang="en-US" dirty="0" smtClean="0"/>
              <a:t>are the forces of change—social, economic, political, technological, educational, cultural, and religious—that are most likely to affect the future shape of faith formation and significantly influence the nature or direction of the faith formation scenarios. </a:t>
            </a:r>
          </a:p>
        </p:txBody>
      </p:sp>
      <p:pic>
        <p:nvPicPr>
          <p:cNvPr id="9" name="Content Placeholder 6" descr="FF2020_Logo_colorBurst_web.jpg"/>
          <p:cNvPicPr>
            <a:picLocks noChangeAspect="1"/>
          </p:cNvPicPr>
          <p:nvPr/>
        </p:nvPicPr>
        <p:blipFill>
          <a:blip r:embed="rId2"/>
          <a:srcRect/>
          <a:stretch>
            <a:fillRect/>
          </a:stretch>
        </p:blipFill>
        <p:spPr>
          <a:xfrm>
            <a:off x="260164" y="1604593"/>
            <a:ext cx="1741748" cy="17417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01600"/>
            <a:ext cx="2523744" cy="1320800"/>
          </a:xfrm>
        </p:spPr>
        <p:txBody>
          <a:bodyPr>
            <a:noAutofit/>
          </a:bodyPr>
          <a:lstStyle/>
          <a:p>
            <a:pPr algn="ctr"/>
            <a:r>
              <a:rPr lang="en-US" sz="4000" dirty="0" smtClean="0"/>
              <a:t> Driving Forces</a:t>
            </a:r>
            <a:endParaRPr lang="en-US" sz="4000" dirty="0"/>
          </a:p>
        </p:txBody>
      </p:sp>
      <p:sp>
        <p:nvSpPr>
          <p:cNvPr id="8" name="Content Placeholder 7"/>
          <p:cNvSpPr>
            <a:spLocks noGrp="1"/>
          </p:cNvSpPr>
          <p:nvPr>
            <p:ph idx="1"/>
          </p:nvPr>
        </p:nvSpPr>
        <p:spPr>
          <a:xfrm>
            <a:off x="705576" y="1473200"/>
            <a:ext cx="8141267" cy="5384800"/>
          </a:xfrm>
        </p:spPr>
        <p:txBody>
          <a:bodyPr>
            <a:normAutofit fontScale="85000" lnSpcReduction="20000"/>
          </a:bodyPr>
          <a:lstStyle/>
          <a:p>
            <a:pPr marL="0" indent="-514350">
              <a:buNone/>
            </a:pPr>
            <a:r>
              <a:rPr lang="en-US" b="1" dirty="0" smtClean="0">
                <a:solidFill>
                  <a:srgbClr val="C64847"/>
                </a:solidFill>
              </a:rPr>
              <a:t>Inherited vs. Choosing Religion</a:t>
            </a:r>
          </a:p>
          <a:p>
            <a:pPr marL="633222" indent="-514350">
              <a:buNone/>
            </a:pPr>
            <a:endParaRPr lang="en-US" sz="1500" b="1" dirty="0" smtClean="0">
              <a:solidFill>
                <a:srgbClr val="C64847"/>
              </a:solidFill>
            </a:endParaRPr>
          </a:p>
          <a:p>
            <a:pPr marL="457200" lvl="0" indent="-457200">
              <a:buClr>
                <a:schemeClr val="accent6"/>
              </a:buClr>
              <a:buSzPct val="90000"/>
              <a:buFont typeface="Wingdings" charset="2"/>
              <a:buChar char="Ø"/>
            </a:pPr>
            <a:r>
              <a:rPr lang="en-US" dirty="0"/>
              <a:t>Less than two-thirds of all Americans simply inherit their parents’ religion. </a:t>
            </a:r>
            <a:endParaRPr lang="en-US" dirty="0" smtClean="0"/>
          </a:p>
          <a:p>
            <a:pPr marL="457200" lvl="0" indent="-457200">
              <a:spcBef>
                <a:spcPts val="1200"/>
              </a:spcBef>
              <a:buClr>
                <a:schemeClr val="accent6"/>
              </a:buClr>
              <a:buSzPct val="90000"/>
              <a:buFont typeface="Wingdings" charset="2"/>
              <a:buChar char="Ø"/>
            </a:pPr>
            <a:r>
              <a:rPr lang="en-US" dirty="0" smtClean="0"/>
              <a:t>Fidelity </a:t>
            </a:r>
            <a:r>
              <a:rPr lang="en-US" dirty="0"/>
              <a:t>to one’s parents’ religion is twice as high among blacks and Latinos as among whites and Asian Americans. </a:t>
            </a:r>
            <a:endParaRPr lang="en-US" dirty="0" smtClean="0"/>
          </a:p>
          <a:p>
            <a:pPr marL="457200" lvl="0" indent="-457200">
              <a:spcBef>
                <a:spcPts val="1200"/>
              </a:spcBef>
              <a:buClr>
                <a:schemeClr val="accent6"/>
              </a:buClr>
              <a:buSzPct val="90000"/>
              <a:buFont typeface="Wingdings" charset="2"/>
              <a:buChar char="Ø"/>
            </a:pPr>
            <a:r>
              <a:rPr lang="en-US" b="1" dirty="0" smtClean="0">
                <a:solidFill>
                  <a:srgbClr val="C64847"/>
                </a:solidFill>
              </a:rPr>
              <a:t>So </a:t>
            </a:r>
            <a:r>
              <a:rPr lang="en-US" b="1" dirty="0">
                <a:solidFill>
                  <a:srgbClr val="C64847"/>
                </a:solidFill>
              </a:rPr>
              <a:t>all things considered, roughly 35-40% of all Americans and 40-45% of white Americans have switched at some point away from their parents’ religion.</a:t>
            </a:r>
            <a:r>
              <a:rPr lang="en-US" dirty="0">
                <a:solidFill>
                  <a:srgbClr val="C64847"/>
                </a:solidFill>
              </a:rPr>
              <a:t> </a:t>
            </a:r>
            <a:endParaRPr lang="en-US" dirty="0" smtClean="0">
              <a:solidFill>
                <a:srgbClr val="C64847"/>
              </a:solidFill>
            </a:endParaRPr>
          </a:p>
          <a:p>
            <a:pPr marL="457200" lvl="0" indent="-457200">
              <a:spcBef>
                <a:spcPts val="1200"/>
              </a:spcBef>
              <a:buClr>
                <a:schemeClr val="accent6"/>
              </a:buClr>
              <a:buSzPct val="90000"/>
              <a:buFont typeface="Wingdings" charset="2"/>
              <a:buChar char="Ø"/>
            </a:pPr>
            <a:r>
              <a:rPr lang="en-US" dirty="0" smtClean="0"/>
              <a:t>It </a:t>
            </a:r>
            <a:r>
              <a:rPr lang="en-US" dirty="0"/>
              <a:t>is misleading to think of religious identity in contemporary America as an inherited and stable characteristic. </a:t>
            </a:r>
            <a:endParaRPr lang="en-US" sz="2800" dirty="0" smtClean="0"/>
          </a:p>
        </p:txBody>
      </p:sp>
    </p:spTree>
    <p:extLst>
      <p:ext uri="{BB962C8B-B14F-4D97-AF65-F5344CB8AC3E}">
        <p14:creationId xmlns:p14="http://schemas.microsoft.com/office/powerpoint/2010/main" val="39581223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01600"/>
            <a:ext cx="2523744" cy="1320800"/>
          </a:xfrm>
        </p:spPr>
        <p:txBody>
          <a:bodyPr>
            <a:noAutofit/>
          </a:bodyPr>
          <a:lstStyle/>
          <a:p>
            <a:pPr algn="ctr"/>
            <a:r>
              <a:rPr lang="en-US" sz="4000" dirty="0" smtClean="0"/>
              <a:t> Driving Forces</a:t>
            </a:r>
            <a:endParaRPr lang="en-US" sz="4000" dirty="0"/>
          </a:p>
        </p:txBody>
      </p:sp>
      <p:sp>
        <p:nvSpPr>
          <p:cNvPr id="8" name="Content Placeholder 7"/>
          <p:cNvSpPr>
            <a:spLocks noGrp="1"/>
          </p:cNvSpPr>
          <p:nvPr>
            <p:ph idx="1"/>
          </p:nvPr>
        </p:nvSpPr>
        <p:spPr>
          <a:xfrm>
            <a:off x="553606" y="1508921"/>
            <a:ext cx="8293237" cy="5243235"/>
          </a:xfrm>
        </p:spPr>
        <p:txBody>
          <a:bodyPr>
            <a:normAutofit fontScale="92500" lnSpcReduction="10000"/>
          </a:bodyPr>
          <a:lstStyle/>
          <a:p>
            <a:pPr marL="457200" lvl="0" indent="-457200">
              <a:spcBef>
                <a:spcPts val="1200"/>
              </a:spcBef>
              <a:buClr>
                <a:schemeClr val="accent6"/>
              </a:buClr>
              <a:buSzPct val="90000"/>
              <a:buFont typeface="Wingdings" charset="2"/>
              <a:buChar char="Ø"/>
            </a:pPr>
            <a:r>
              <a:rPr lang="en-US" sz="2400" dirty="0" smtClean="0"/>
              <a:t>The </a:t>
            </a:r>
            <a:r>
              <a:rPr lang="en-US" sz="2400" dirty="0"/>
              <a:t>most important factor predicting religious retention is whether a person’s family of origin was religiously homogeneous and observant, or not. </a:t>
            </a:r>
            <a:endParaRPr lang="en-US" sz="2400" dirty="0" smtClean="0"/>
          </a:p>
          <a:p>
            <a:pPr marL="457200" lvl="0" indent="-457200">
              <a:spcBef>
                <a:spcPts val="1200"/>
              </a:spcBef>
              <a:buClr>
                <a:schemeClr val="accent6"/>
              </a:buClr>
              <a:buSzPct val="90000"/>
              <a:buFont typeface="Wingdings" charset="2"/>
              <a:buChar char="Ø"/>
            </a:pPr>
            <a:r>
              <a:rPr lang="en-US" sz="2400" dirty="0" smtClean="0"/>
              <a:t>Children </a:t>
            </a:r>
            <a:r>
              <a:rPr lang="en-US" sz="2400" dirty="0"/>
              <a:t>of mixed marriages are much more likely to leave the faith within which they were raised—more likely to become </a:t>
            </a:r>
            <a:r>
              <a:rPr lang="en-US" sz="2400" dirty="0" err="1"/>
              <a:t>Nones</a:t>
            </a:r>
            <a:r>
              <a:rPr lang="en-US" sz="2400" dirty="0"/>
              <a:t> or attend religious services rarely. People who were involved as children in religious </a:t>
            </a:r>
            <a:r>
              <a:rPr lang="en-US" sz="2400" dirty="0" smtClean="0"/>
              <a:t>activities</a:t>
            </a:r>
            <a:r>
              <a:rPr lang="en-US" sz="2400" dirty="0"/>
              <a:t> </a:t>
            </a:r>
            <a:r>
              <a:rPr lang="en-US" sz="2400" dirty="0" smtClean="0"/>
              <a:t>are </a:t>
            </a:r>
            <a:r>
              <a:rPr lang="en-US" sz="2400" dirty="0"/>
              <a:t>significantly less likely to leave their parents’ faith as adults. </a:t>
            </a:r>
            <a:endParaRPr lang="en-US" sz="2400" dirty="0" smtClean="0"/>
          </a:p>
          <a:p>
            <a:pPr marL="457200" lvl="0" indent="-457200">
              <a:spcBef>
                <a:spcPts val="1200"/>
              </a:spcBef>
              <a:buClr>
                <a:schemeClr val="accent6"/>
              </a:buClr>
              <a:buSzPct val="90000"/>
              <a:buFont typeface="Wingdings" charset="2"/>
              <a:buChar char="Ø"/>
            </a:pPr>
            <a:r>
              <a:rPr lang="en-US" sz="2400" dirty="0"/>
              <a:t>M</a:t>
            </a:r>
            <a:r>
              <a:rPr lang="en-US" sz="2400" dirty="0" smtClean="0"/>
              <a:t>ore </a:t>
            </a:r>
            <a:r>
              <a:rPr lang="en-US" sz="2400" dirty="0"/>
              <a:t>and more Americans are choosing their religion independently of </a:t>
            </a:r>
            <a:r>
              <a:rPr lang="en-US" sz="2400" u="sng" dirty="0"/>
              <a:t>both</a:t>
            </a:r>
            <a:r>
              <a:rPr lang="en-US" sz="2400" dirty="0"/>
              <a:t> their family of origin </a:t>
            </a:r>
            <a:r>
              <a:rPr lang="en-US" sz="2400" u="sng" dirty="0"/>
              <a:t>and</a:t>
            </a:r>
            <a:r>
              <a:rPr lang="en-US" sz="2400" dirty="0"/>
              <a:t> their current family. </a:t>
            </a:r>
            <a:endParaRPr lang="en-US" sz="2400" dirty="0" smtClean="0"/>
          </a:p>
          <a:p>
            <a:pPr marL="457200" indent="-457200">
              <a:spcBef>
                <a:spcPts val="1200"/>
              </a:spcBef>
              <a:buClr>
                <a:schemeClr val="accent6"/>
              </a:buClr>
              <a:buSzPct val="90000"/>
              <a:buFont typeface="Wingdings" charset="2"/>
              <a:buChar char="Ø"/>
            </a:pPr>
            <a:r>
              <a:rPr lang="en-US" sz="2400" dirty="0"/>
              <a:t>Many Americans—at least one third and rising—nowadays choose their religion rather than simply inheriting it. Religion in America is increasingly a domain of choice, churn, and surprisingly low brand loyalty. </a:t>
            </a:r>
          </a:p>
        </p:txBody>
      </p:sp>
    </p:spTree>
    <p:extLst>
      <p:ext uri="{BB962C8B-B14F-4D97-AF65-F5344CB8AC3E}">
        <p14:creationId xmlns:p14="http://schemas.microsoft.com/office/powerpoint/2010/main" val="36643766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01600"/>
            <a:ext cx="2523744" cy="1320800"/>
          </a:xfrm>
        </p:spPr>
        <p:txBody>
          <a:bodyPr>
            <a:noAutofit/>
          </a:bodyPr>
          <a:lstStyle/>
          <a:p>
            <a:pPr algn="ctr"/>
            <a:r>
              <a:rPr lang="en-US" sz="4000" dirty="0" smtClean="0"/>
              <a:t>Driving Forces</a:t>
            </a:r>
            <a:endParaRPr lang="en-US" sz="4000" dirty="0"/>
          </a:p>
        </p:txBody>
      </p:sp>
      <p:sp>
        <p:nvSpPr>
          <p:cNvPr id="8" name="Content Placeholder 7"/>
          <p:cNvSpPr>
            <a:spLocks noGrp="1"/>
          </p:cNvSpPr>
          <p:nvPr>
            <p:ph idx="1"/>
          </p:nvPr>
        </p:nvSpPr>
        <p:spPr>
          <a:xfrm>
            <a:off x="803272" y="1473200"/>
            <a:ext cx="7783051" cy="5150778"/>
          </a:xfrm>
        </p:spPr>
        <p:txBody>
          <a:bodyPr>
            <a:normAutofit/>
          </a:bodyPr>
          <a:lstStyle/>
          <a:p>
            <a:pPr marL="0" indent="0" algn="ctr">
              <a:buNone/>
            </a:pPr>
            <a:r>
              <a:rPr lang="en-US" i="1" dirty="0" smtClean="0"/>
              <a:t>“. . . teenagers with seriously religious parents are more likely that those without such parents to have been trained in their lives to think, feel, believe, and act as serious religious believers, and that that training “sticks” with them even when the leave home and enter emerging adulthood”</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01600"/>
            <a:ext cx="2523744" cy="1320800"/>
          </a:xfrm>
        </p:spPr>
        <p:txBody>
          <a:bodyPr>
            <a:noAutofit/>
          </a:bodyPr>
          <a:lstStyle/>
          <a:p>
            <a:pPr algn="ctr"/>
            <a:r>
              <a:rPr lang="en-US" sz="4000" dirty="0" smtClean="0"/>
              <a:t>Driving Forces</a:t>
            </a:r>
            <a:endParaRPr lang="en-US" sz="4000" dirty="0"/>
          </a:p>
        </p:txBody>
      </p:sp>
      <p:sp>
        <p:nvSpPr>
          <p:cNvPr id="8" name="Content Placeholder 7"/>
          <p:cNvSpPr>
            <a:spLocks noGrp="1"/>
          </p:cNvSpPr>
          <p:nvPr>
            <p:ph idx="1"/>
          </p:nvPr>
        </p:nvSpPr>
        <p:spPr>
          <a:xfrm>
            <a:off x="748998" y="1473200"/>
            <a:ext cx="7924165" cy="5150778"/>
          </a:xfrm>
        </p:spPr>
        <p:txBody>
          <a:bodyPr>
            <a:normAutofit/>
          </a:bodyPr>
          <a:lstStyle/>
          <a:p>
            <a:pPr marL="0" indent="0" algn="ctr">
              <a:buNone/>
            </a:pPr>
            <a:r>
              <a:rPr lang="en-US" i="1" dirty="0" smtClean="0"/>
              <a:t>“Emerging adults who grew up with seriously religious parents are through socialization more likely (1) to have internalized their parents religious worldview, (2) to possess the practical religious know-how needed to live more highly religious lives, and (3) to embody the identity orientations and behavioral tendencies toward continuing to practice what they have been taught religiously.” </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01600"/>
            <a:ext cx="2523744" cy="1320800"/>
          </a:xfrm>
        </p:spPr>
        <p:txBody>
          <a:bodyPr>
            <a:noAutofit/>
          </a:bodyPr>
          <a:lstStyle/>
          <a:p>
            <a:pPr algn="ctr"/>
            <a:r>
              <a:rPr lang="en-US" sz="4000" dirty="0" smtClean="0"/>
              <a:t>Driving Forces</a:t>
            </a:r>
            <a:endParaRPr lang="en-US" sz="4000" dirty="0"/>
          </a:p>
        </p:txBody>
      </p:sp>
      <p:sp>
        <p:nvSpPr>
          <p:cNvPr id="8" name="Content Placeholder 7"/>
          <p:cNvSpPr>
            <a:spLocks noGrp="1"/>
          </p:cNvSpPr>
          <p:nvPr>
            <p:ph idx="1"/>
          </p:nvPr>
        </p:nvSpPr>
        <p:spPr>
          <a:xfrm>
            <a:off x="683866" y="1473200"/>
            <a:ext cx="8256153" cy="5126980"/>
          </a:xfrm>
        </p:spPr>
        <p:txBody>
          <a:bodyPr>
            <a:normAutofit fontScale="92500" lnSpcReduction="20000"/>
          </a:bodyPr>
          <a:lstStyle/>
          <a:p>
            <a:pPr marL="0" indent="0" algn="ctr">
              <a:buNone/>
            </a:pPr>
            <a:r>
              <a:rPr lang="en-US" sz="3529" i="1" dirty="0" smtClean="0"/>
              <a:t>“At the heart of this social causal mechanism stands the elementary process of teaching—both formal and informal, verbal and nonverbal, oral and behavioral, intentional and unconscious, through both instruction and role modeling. We believe that one of the main ways by which empirically observed strong parental religion produced strong emerging adult religion in offspring is through the teaching involved in socialization.”</a:t>
            </a:r>
          </a:p>
          <a:p>
            <a:pPr marL="0" indent="0" algn="ctr">
              <a:buNone/>
            </a:pPr>
            <a:endParaRPr lang="en-US" sz="2595" dirty="0" smtClean="0"/>
          </a:p>
          <a:p>
            <a:pPr marL="0" indent="0" algn="ctr">
              <a:buNone/>
            </a:pPr>
            <a:r>
              <a:rPr lang="en-US" sz="2595" dirty="0" smtClean="0"/>
              <a:t>(</a:t>
            </a:r>
            <a:r>
              <a:rPr lang="en-US" sz="2595" i="1" dirty="0" smtClean="0"/>
              <a:t>Souls in Transition: The Religious &amp; Spiritual Lives of Emerging Adults </a:t>
            </a:r>
            <a:r>
              <a:rPr lang="en-US" sz="2595" dirty="0" smtClean="0"/>
              <a:t>by Christian Smith with Patricia Snell)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52399"/>
            <a:ext cx="2523744" cy="1117701"/>
          </a:xfrm>
        </p:spPr>
        <p:txBody>
          <a:bodyPr>
            <a:noAutofit/>
          </a:bodyPr>
          <a:lstStyle/>
          <a:p>
            <a:r>
              <a:rPr lang="en-US" sz="4000" dirty="0" smtClean="0"/>
              <a:t>Driving Forces</a:t>
            </a:r>
            <a:endParaRPr lang="en-US" sz="4000" dirty="0"/>
          </a:p>
        </p:txBody>
      </p:sp>
      <p:sp>
        <p:nvSpPr>
          <p:cNvPr id="8" name="Content Placeholder 7"/>
          <p:cNvSpPr>
            <a:spLocks noGrp="1"/>
          </p:cNvSpPr>
          <p:nvPr>
            <p:ph idx="1"/>
          </p:nvPr>
        </p:nvSpPr>
        <p:spPr>
          <a:xfrm>
            <a:off x="618736" y="1552380"/>
            <a:ext cx="8201878" cy="4558885"/>
          </a:xfrm>
        </p:spPr>
        <p:txBody>
          <a:bodyPr>
            <a:normAutofit/>
          </a:bodyPr>
          <a:lstStyle/>
          <a:p>
            <a:pPr marL="118872" indent="0">
              <a:buNone/>
            </a:pPr>
            <a:r>
              <a:rPr lang="en-US" b="1" dirty="0" smtClean="0">
                <a:solidFill>
                  <a:srgbClr val="C64847"/>
                </a:solidFill>
              </a:rPr>
              <a:t>8. Increasing Numbers of Adults 65 and Older</a:t>
            </a:r>
          </a:p>
          <a:p>
            <a:pPr marL="1191006" lvl="2" indent="-514350">
              <a:buFont typeface="Wingdings" charset="2"/>
              <a:buChar char="Ø"/>
            </a:pPr>
            <a:r>
              <a:rPr lang="en-US" dirty="0"/>
              <a:t>By 2030, when all Baby Boomers will have turned 65, fully 18% of the nation’s population will be at least </a:t>
            </a:r>
            <a:r>
              <a:rPr lang="en-US" dirty="0" smtClean="0"/>
              <a:t>65. </a:t>
            </a:r>
          </a:p>
          <a:p>
            <a:pPr marL="1191006" lvl="2" indent="-514350">
              <a:buFont typeface="Wingdings" charset="2"/>
              <a:buChar char="Ø"/>
            </a:pPr>
            <a:r>
              <a:rPr lang="en-US" dirty="0"/>
              <a:t>In the United States today Americans over 65 now outnumber teenagers by nearly two to one. America is in the midst of a demographic revolution, but this revolution is about much more than longevity. </a:t>
            </a:r>
            <a:endParaRPr lang="en-US" dirty="0" smtClean="0"/>
          </a:p>
          <a:p>
            <a:pPr marL="1191006" lvl="2" indent="-514350">
              <a:buFont typeface="Wingdings" charset="2"/>
              <a:buChar char="Ø"/>
            </a:pPr>
            <a:r>
              <a:rPr lang="en-US" dirty="0" smtClean="0"/>
              <a:t>America </a:t>
            </a:r>
            <a:r>
              <a:rPr lang="en-US" dirty="0"/>
              <a:t>is witnessing the emergence of a new stage of life between adult midlife and old age</a:t>
            </a:r>
            <a:r>
              <a:rPr lang="en-US" dirty="0" smtClean="0"/>
              <a:t>. </a:t>
            </a:r>
          </a:p>
        </p:txBody>
      </p:sp>
    </p:spTree>
    <p:extLst>
      <p:ext uri="{BB962C8B-B14F-4D97-AF65-F5344CB8AC3E}">
        <p14:creationId xmlns:p14="http://schemas.microsoft.com/office/powerpoint/2010/main" val="3502509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52399"/>
            <a:ext cx="2523744" cy="1117701"/>
          </a:xfrm>
        </p:spPr>
        <p:txBody>
          <a:bodyPr>
            <a:noAutofit/>
          </a:bodyPr>
          <a:lstStyle/>
          <a:p>
            <a:r>
              <a:rPr lang="en-US" sz="4000" dirty="0" smtClean="0"/>
              <a:t>Driving Forces</a:t>
            </a:r>
            <a:endParaRPr lang="en-US" sz="4000" dirty="0"/>
          </a:p>
        </p:txBody>
      </p:sp>
      <p:sp>
        <p:nvSpPr>
          <p:cNvPr id="8" name="Content Placeholder 7"/>
          <p:cNvSpPr>
            <a:spLocks noGrp="1"/>
          </p:cNvSpPr>
          <p:nvPr>
            <p:ph idx="1"/>
          </p:nvPr>
        </p:nvSpPr>
        <p:spPr>
          <a:xfrm>
            <a:off x="618736" y="1552380"/>
            <a:ext cx="8201878" cy="4852400"/>
          </a:xfrm>
        </p:spPr>
        <p:txBody>
          <a:bodyPr>
            <a:normAutofit fontScale="85000" lnSpcReduction="20000"/>
          </a:bodyPr>
          <a:lstStyle/>
          <a:p>
            <a:pPr marL="118872" lvl="0" indent="0" algn="ctr">
              <a:buNone/>
            </a:pPr>
            <a:r>
              <a:rPr lang="en-US" i="1" dirty="0" smtClean="0"/>
              <a:t>[</a:t>
            </a:r>
            <a:r>
              <a:rPr lang="en-US" i="1" dirty="0"/>
              <a:t>This is] the period in which individuals begin to think about, plan for, and actually disengage from their primary career occupations and the raising of children; develop new identities and new ways to be productively engaged; establish new patterns of relating to spouses, children, siblings, parents, friends; leave some existing relationships and begin new ones. As in adolescence, people in the midcourse years are thinking about and enacting role shifts that are both </a:t>
            </a:r>
            <a:r>
              <a:rPr lang="en-US" i="1" dirty="0" smtClean="0"/>
              <a:t>products </a:t>
            </a:r>
            <a:r>
              <a:rPr lang="en-US" i="1" dirty="0"/>
              <a:t>of their past and precursors of their future life course</a:t>
            </a:r>
            <a:r>
              <a:rPr lang="en-US" i="1" dirty="0" smtClean="0"/>
              <a:t>.</a:t>
            </a:r>
          </a:p>
          <a:p>
            <a:pPr marL="118872" indent="0">
              <a:buNone/>
            </a:pPr>
            <a:endParaRPr lang="en-US" dirty="0" smtClean="0"/>
          </a:p>
          <a:p>
            <a:pPr marL="118872" indent="0">
              <a:buNone/>
            </a:pPr>
            <a:r>
              <a:rPr lang="en-US" dirty="0" smtClean="0"/>
              <a:t>(Phyllis </a:t>
            </a:r>
            <a:r>
              <a:rPr lang="en-US" dirty="0"/>
              <a:t>Moen, </a:t>
            </a:r>
            <a:r>
              <a:rPr lang="en-US" dirty="0" smtClean="0"/>
              <a:t>“</a:t>
            </a:r>
            <a:r>
              <a:rPr lang="en-US" dirty="0"/>
              <a:t>Midcourse: Navigating Retirement and a New Life Stage</a:t>
            </a:r>
            <a:r>
              <a:rPr lang="en-US" dirty="0" smtClean="0"/>
              <a:t>”)</a:t>
            </a:r>
          </a:p>
        </p:txBody>
      </p:sp>
    </p:spTree>
    <p:extLst>
      <p:ext uri="{BB962C8B-B14F-4D97-AF65-F5344CB8AC3E}">
        <p14:creationId xmlns:p14="http://schemas.microsoft.com/office/powerpoint/2010/main" val="2450822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1231900"/>
          </a:xfrm>
        </p:spPr>
        <p:txBody>
          <a:bodyPr>
            <a:noAutofit/>
          </a:bodyPr>
          <a:lstStyle/>
          <a:p>
            <a:pPr algn="ctr"/>
            <a:r>
              <a:rPr lang="en-US" sz="4000" dirty="0" smtClean="0"/>
              <a:t>Driving Forces</a:t>
            </a:r>
            <a:endParaRPr lang="en-US" sz="4000" dirty="0"/>
          </a:p>
        </p:txBody>
      </p:sp>
      <p:sp>
        <p:nvSpPr>
          <p:cNvPr id="8" name="Content Placeholder 7"/>
          <p:cNvSpPr>
            <a:spLocks noGrp="1"/>
          </p:cNvSpPr>
          <p:nvPr>
            <p:ph idx="1"/>
          </p:nvPr>
        </p:nvSpPr>
        <p:spPr>
          <a:xfrm>
            <a:off x="705578" y="1544782"/>
            <a:ext cx="8011006" cy="4593520"/>
          </a:xfrm>
        </p:spPr>
        <p:txBody>
          <a:bodyPr>
            <a:normAutofit/>
          </a:bodyPr>
          <a:lstStyle/>
          <a:p>
            <a:pPr marL="633222" indent="-514350">
              <a:buNone/>
            </a:pPr>
            <a:r>
              <a:rPr lang="en-US" b="1" dirty="0">
                <a:solidFill>
                  <a:srgbClr val="C64847"/>
                </a:solidFill>
              </a:rPr>
              <a:t>9</a:t>
            </a:r>
            <a:r>
              <a:rPr lang="en-US" b="1" dirty="0" smtClean="0">
                <a:solidFill>
                  <a:srgbClr val="C64847"/>
                </a:solidFill>
              </a:rPr>
              <a:t>.	Increasing Impact of Digital Media &amp; Web Technologies</a:t>
            </a:r>
          </a:p>
          <a:p>
            <a:pPr marL="1191006" lvl="2" indent="-514350">
              <a:buFont typeface="Wingdings" charset="2"/>
              <a:buChar char="Ø"/>
            </a:pPr>
            <a:r>
              <a:rPr lang="en-US" sz="2800" dirty="0" smtClean="0"/>
              <a:t>93% of teens &amp; young adults are online</a:t>
            </a:r>
          </a:p>
          <a:p>
            <a:pPr marL="1191006" lvl="2" indent="-514350">
              <a:buFont typeface="Wingdings" charset="2"/>
              <a:buChar char="Ø"/>
            </a:pPr>
            <a:r>
              <a:rPr lang="en-US" sz="2800" dirty="0" smtClean="0"/>
              <a:t>“Computer in your pocket” - increasing mobile access - iPhone</a:t>
            </a:r>
          </a:p>
          <a:p>
            <a:pPr marL="1191006" lvl="2" indent="-514350">
              <a:buFont typeface="Wingdings" charset="2"/>
              <a:buChar char="Ø"/>
            </a:pPr>
            <a:r>
              <a:rPr lang="en-US" sz="2800" dirty="0" smtClean="0"/>
              <a:t>8-18 year olds spend on average 7½ hours a day with media</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hero20081004.jpg"/>
          <p:cNvPicPr>
            <a:picLocks noChangeAspect="1"/>
          </p:cNvPicPr>
          <p:nvPr/>
        </p:nvPicPr>
        <p:blipFill>
          <a:blip r:embed="rId2"/>
          <a:srcRect b="19317"/>
          <a:stretch>
            <a:fillRect/>
          </a:stretch>
        </p:blipFill>
        <p:spPr>
          <a:xfrm>
            <a:off x="342900" y="852488"/>
            <a:ext cx="4275316" cy="4876800"/>
          </a:xfrm>
          <a:prstGeom prst="rect">
            <a:avLst/>
          </a:prstGeom>
        </p:spPr>
      </p:pic>
      <p:pic>
        <p:nvPicPr>
          <p:cNvPr id="4" name="Picture 3" descr="welcome_3.gif"/>
          <p:cNvPicPr>
            <a:picLocks noChangeAspect="1"/>
          </p:cNvPicPr>
          <p:nvPr/>
        </p:nvPicPr>
        <p:blipFill>
          <a:blip r:embed="rId3"/>
          <a:stretch>
            <a:fillRect/>
          </a:stretch>
        </p:blipFill>
        <p:spPr>
          <a:xfrm>
            <a:off x="5735901" y="1889124"/>
            <a:ext cx="3006197" cy="1423988"/>
          </a:xfrm>
          <a:prstGeom prst="rect">
            <a:avLst/>
          </a:prstGeom>
        </p:spPr>
      </p:pic>
      <p:pic>
        <p:nvPicPr>
          <p:cNvPr id="5" name="Content Placeholder 6" descr="images 5.jpg"/>
          <p:cNvPicPr>
            <a:picLocks noChangeAspect="1"/>
          </p:cNvPicPr>
          <p:nvPr/>
        </p:nvPicPr>
        <p:blipFill>
          <a:blip r:embed="rId4"/>
          <a:srcRect l="-1067" t="14257" r="-1067" b="14257"/>
          <a:stretch>
            <a:fillRect/>
          </a:stretch>
        </p:blipFill>
        <p:spPr>
          <a:xfrm>
            <a:off x="5080000" y="3667254"/>
            <a:ext cx="2831809" cy="1482854"/>
          </a:xfrm>
          <a:prstGeom prst="rect">
            <a:avLst/>
          </a:prstGeom>
        </p:spPr>
      </p:pic>
      <p:pic>
        <p:nvPicPr>
          <p:cNvPr id="6" name="Picture 5" descr="twitter.png"/>
          <p:cNvPicPr>
            <a:picLocks noChangeAspect="1"/>
          </p:cNvPicPr>
          <p:nvPr/>
        </p:nvPicPr>
        <p:blipFill>
          <a:blip r:embed="rId5"/>
          <a:stretch>
            <a:fillRect/>
          </a:stretch>
        </p:blipFill>
        <p:spPr>
          <a:xfrm>
            <a:off x="6075098" y="5505450"/>
            <a:ext cx="2667000" cy="622300"/>
          </a:xfrm>
          <a:prstGeom prst="rect">
            <a:avLst/>
          </a:prstGeom>
        </p:spPr>
      </p:pic>
      <p:pic>
        <p:nvPicPr>
          <p:cNvPr id="9" name="Picture 8" descr="google.jpg"/>
          <p:cNvPicPr>
            <a:picLocks noChangeAspect="1"/>
          </p:cNvPicPr>
          <p:nvPr/>
        </p:nvPicPr>
        <p:blipFill>
          <a:blip r:embed="rId6"/>
          <a:srcRect l="37500" t="16800" r="41000" b="69600"/>
          <a:stretch>
            <a:fillRect/>
          </a:stretch>
        </p:blipFill>
        <p:spPr>
          <a:xfrm>
            <a:off x="5080000" y="437832"/>
            <a:ext cx="2891116" cy="1143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9" name="Picture 8" descr="safari_favorites_20100225.jpg"/>
          <p:cNvPicPr>
            <a:picLocks noChangeAspect="1"/>
          </p:cNvPicPr>
          <p:nvPr/>
        </p:nvPicPr>
        <p:blipFill>
          <a:blip r:embed="rId2"/>
          <a:srcRect b="7157"/>
          <a:stretch>
            <a:fillRect/>
          </a:stretch>
        </p:blipFill>
        <p:spPr>
          <a:xfrm>
            <a:off x="342257" y="542835"/>
            <a:ext cx="4173950" cy="5733075"/>
          </a:xfrm>
          <a:prstGeom prst="rect">
            <a:avLst/>
          </a:prstGeom>
        </p:spPr>
      </p:pic>
      <p:pic>
        <p:nvPicPr>
          <p:cNvPr id="7" name="Picture 6" descr="alphabet_hero_20100616.jpg"/>
          <p:cNvPicPr>
            <a:picLocks noChangeAspect="1"/>
          </p:cNvPicPr>
          <p:nvPr/>
        </p:nvPicPr>
        <p:blipFill>
          <a:blip r:embed="rId3"/>
          <a:srcRect b="9191"/>
          <a:stretch>
            <a:fillRect/>
          </a:stretch>
        </p:blipFill>
        <p:spPr>
          <a:xfrm>
            <a:off x="4870949" y="201085"/>
            <a:ext cx="4013700" cy="3143250"/>
          </a:xfrm>
          <a:prstGeom prst="rect">
            <a:avLst/>
          </a:prstGeom>
        </p:spPr>
      </p:pic>
      <p:pic>
        <p:nvPicPr>
          <p:cNvPr id="10" name="Picture 9" descr="elements_hero_20100616.jpg"/>
          <p:cNvPicPr>
            <a:picLocks noChangeAspect="1"/>
          </p:cNvPicPr>
          <p:nvPr/>
        </p:nvPicPr>
        <p:blipFill>
          <a:blip r:embed="rId4"/>
          <a:srcRect b="9191"/>
          <a:stretch>
            <a:fillRect/>
          </a:stretch>
        </p:blipFill>
        <p:spPr>
          <a:xfrm>
            <a:off x="4870949" y="3480406"/>
            <a:ext cx="4013700" cy="31432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Driving Forces: Outside-In  Thinking</a:t>
            </a:r>
            <a:endParaRPr lang="en-US" sz="4000" dirty="0"/>
          </a:p>
        </p:txBody>
      </p:sp>
      <p:pic>
        <p:nvPicPr>
          <p:cNvPr id="4" name="Content Placeholder 3" descr="Basic Framework Chart.jpg"/>
          <p:cNvPicPr>
            <a:picLocks noGrp="1" noChangeAspect="1"/>
          </p:cNvPicPr>
          <p:nvPr>
            <p:ph idx="1"/>
          </p:nvPr>
        </p:nvPicPr>
        <p:blipFill>
          <a:blip r:embed="rId2"/>
          <a:srcRect l="9077" t="7500" r="13692" b="10000"/>
          <a:stretch>
            <a:fillRect/>
          </a:stretch>
        </p:blipFill>
        <p:spPr>
          <a:xfrm>
            <a:off x="1053745" y="1792423"/>
            <a:ext cx="7069650" cy="4646990"/>
          </a:xfr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descr="iphone_apps5215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83" y="803311"/>
            <a:ext cx="7927510" cy="5232156"/>
          </a:xfrm>
          <a:prstGeom prst="rect">
            <a:avLst/>
          </a:prstGeom>
        </p:spPr>
      </p:pic>
    </p:spTree>
    <p:extLst>
      <p:ext uri="{BB962C8B-B14F-4D97-AF65-F5344CB8AC3E}">
        <p14:creationId xmlns:p14="http://schemas.microsoft.com/office/powerpoint/2010/main" val="40284877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5" descr="stanford.jpg"/>
          <p:cNvPicPr>
            <a:picLocks noChangeAspect="1"/>
          </p:cNvPicPr>
          <p:nvPr/>
        </p:nvPicPr>
        <p:blipFill>
          <a:blip r:embed="rId2"/>
          <a:srcRect l="20000" t="14400" r="25000" b="4000"/>
          <a:stretch>
            <a:fillRect/>
          </a:stretch>
        </p:blipFill>
        <p:spPr>
          <a:xfrm>
            <a:off x="1108363" y="195295"/>
            <a:ext cx="7019637" cy="6509118"/>
          </a:xfrm>
          <a:prstGeom prst="rect">
            <a:avLst/>
          </a:prstGeom>
        </p:spPr>
      </p:pic>
    </p:spTree>
    <p:extLst>
      <p:ext uri="{BB962C8B-B14F-4D97-AF65-F5344CB8AC3E}">
        <p14:creationId xmlns:p14="http://schemas.microsoft.com/office/powerpoint/2010/main" val="33143089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live mocha.jpg"/>
          <p:cNvPicPr>
            <a:picLocks noChangeAspect="1"/>
          </p:cNvPicPr>
          <p:nvPr/>
        </p:nvPicPr>
        <p:blipFill>
          <a:blip r:embed="rId2"/>
          <a:srcRect l="13000" t="12800" r="18000" b="1600"/>
          <a:stretch>
            <a:fillRect/>
          </a:stretch>
        </p:blipFill>
        <p:spPr>
          <a:xfrm>
            <a:off x="355353" y="196280"/>
            <a:ext cx="8361452" cy="6483156"/>
          </a:xfrm>
          <a:prstGeom prst="rect">
            <a:avLst/>
          </a:prstGeom>
        </p:spPr>
      </p:pic>
    </p:spTree>
    <p:extLst>
      <p:ext uri="{BB962C8B-B14F-4D97-AF65-F5344CB8AC3E}">
        <p14:creationId xmlns:p14="http://schemas.microsoft.com/office/powerpoint/2010/main" val="16412366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6559" y="862231"/>
            <a:ext cx="8013192" cy="1295574"/>
          </a:xfrm>
        </p:spPr>
        <p:txBody>
          <a:bodyPr/>
          <a:lstStyle/>
          <a:p>
            <a:pPr algn="ctr"/>
            <a:r>
              <a:rPr lang="en-US" dirty="0" smtClean="0"/>
              <a:t>Four Scenarios</a:t>
            </a:r>
            <a:endParaRPr lang="en-US" dirty="0"/>
          </a:p>
        </p:txBody>
      </p:sp>
    </p:spTree>
    <p:extLst>
      <p:ext uri="{BB962C8B-B14F-4D97-AF65-F5344CB8AC3E}">
        <p14:creationId xmlns:p14="http://schemas.microsoft.com/office/powerpoint/2010/main" val="2526935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a:noAutofit/>
          </a:bodyPr>
          <a:lstStyle/>
          <a:p>
            <a:r>
              <a:rPr lang="en-US" sz="4000" dirty="0" smtClean="0"/>
              <a:t>4 Scenarios</a:t>
            </a:r>
            <a:endParaRPr lang="en-US" sz="4000" dirty="0"/>
          </a:p>
        </p:txBody>
      </p:sp>
      <p:sp>
        <p:nvSpPr>
          <p:cNvPr id="8" name="Content Placeholder 7"/>
          <p:cNvSpPr>
            <a:spLocks noGrp="1"/>
          </p:cNvSpPr>
          <p:nvPr>
            <p:ph idx="1"/>
          </p:nvPr>
        </p:nvSpPr>
        <p:spPr>
          <a:xfrm>
            <a:off x="770707" y="1639228"/>
            <a:ext cx="8169312" cy="4558885"/>
          </a:xfrm>
        </p:spPr>
        <p:txBody>
          <a:bodyPr>
            <a:normAutofit fontScale="92500" lnSpcReduction="10000"/>
          </a:bodyPr>
          <a:lstStyle/>
          <a:p>
            <a:pPr marL="457200" indent="-457200">
              <a:lnSpc>
                <a:spcPct val="120000"/>
              </a:lnSpc>
            </a:pPr>
            <a:r>
              <a:rPr lang="en-US" sz="3459" b="1" dirty="0" smtClean="0"/>
              <a:t>Scenarios</a:t>
            </a:r>
            <a:r>
              <a:rPr lang="en-US" sz="3459" dirty="0" smtClean="0"/>
              <a:t> are built around critical uncertainties about the external environment. That is, the stories are based on different outcomes of a few key uncertainties that are both most important to the future of faith formation in Christian churches </a:t>
            </a:r>
            <a:r>
              <a:rPr lang="en-US" sz="3459" i="1" dirty="0" smtClean="0"/>
              <a:t>and</a:t>
            </a:r>
            <a:r>
              <a:rPr lang="en-US" sz="3459" dirty="0" smtClean="0"/>
              <a:t> most uncertain in terms of future outcome. </a:t>
            </a:r>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a:noAutofit/>
          </a:bodyPr>
          <a:lstStyle/>
          <a:p>
            <a:r>
              <a:rPr lang="en-US" sz="4000" dirty="0" smtClean="0"/>
              <a:t>4 Scenarios</a:t>
            </a:r>
            <a:endParaRPr lang="en-US" sz="4000" dirty="0"/>
          </a:p>
        </p:txBody>
      </p:sp>
      <p:sp>
        <p:nvSpPr>
          <p:cNvPr id="8" name="Content Placeholder 7"/>
          <p:cNvSpPr>
            <a:spLocks noGrp="1"/>
          </p:cNvSpPr>
          <p:nvPr>
            <p:ph idx="1"/>
          </p:nvPr>
        </p:nvSpPr>
        <p:spPr>
          <a:xfrm>
            <a:off x="683866" y="1529217"/>
            <a:ext cx="8256153" cy="5068681"/>
          </a:xfrm>
        </p:spPr>
        <p:txBody>
          <a:bodyPr>
            <a:normAutofit fontScale="92500"/>
          </a:bodyPr>
          <a:lstStyle/>
          <a:p>
            <a:pPr marL="457200" indent="-457200" fontAlgn="base" hangingPunct="0">
              <a:lnSpc>
                <a:spcPct val="110000"/>
              </a:lnSpc>
              <a:spcBef>
                <a:spcPts val="1200"/>
              </a:spcBef>
              <a:buFont typeface="+mj-lt"/>
              <a:buAutoNum type="arabicPeriod"/>
            </a:pPr>
            <a:r>
              <a:rPr lang="en-US" sz="3000" b="1" dirty="0" smtClean="0">
                <a:latin typeface="Constantia"/>
                <a:cs typeface="Constantia"/>
              </a:rPr>
              <a:t>Will trends in U.S. culture lead people to become </a:t>
            </a:r>
            <a:r>
              <a:rPr lang="en-US" sz="3000" b="1" i="1" u="sng" dirty="0" smtClean="0">
                <a:latin typeface="Constantia"/>
                <a:cs typeface="Constantia"/>
              </a:rPr>
              <a:t>more receptive </a:t>
            </a:r>
            <a:r>
              <a:rPr lang="en-US" sz="3000" b="1" dirty="0" smtClean="0">
                <a:latin typeface="Constantia"/>
                <a:cs typeface="Constantia"/>
              </a:rPr>
              <a:t>to organized religion, and in particular Christianity </a:t>
            </a:r>
            <a:r>
              <a:rPr lang="en-US" sz="3000" b="1" u="sng" dirty="0" smtClean="0">
                <a:latin typeface="Constantia"/>
                <a:cs typeface="Constantia"/>
              </a:rPr>
              <a:t>or</a:t>
            </a:r>
            <a:r>
              <a:rPr lang="en-US" sz="3000" b="1" dirty="0" smtClean="0">
                <a:latin typeface="Constantia"/>
                <a:cs typeface="Constantia"/>
              </a:rPr>
              <a:t> will trends lead people to become </a:t>
            </a:r>
            <a:r>
              <a:rPr lang="en-US" sz="3000" b="1" i="1" u="sng" dirty="0" smtClean="0">
                <a:latin typeface="Constantia"/>
                <a:cs typeface="Constantia"/>
              </a:rPr>
              <a:t>more resistant </a:t>
            </a:r>
            <a:r>
              <a:rPr lang="en-US" sz="3000" b="1" dirty="0" smtClean="0">
                <a:latin typeface="Constantia"/>
                <a:cs typeface="Constantia"/>
              </a:rPr>
              <a:t>to organized religion and Christianity?</a:t>
            </a:r>
          </a:p>
          <a:p>
            <a:pPr marL="457200" indent="-457200" fontAlgn="base" hangingPunct="0">
              <a:lnSpc>
                <a:spcPct val="110000"/>
              </a:lnSpc>
              <a:spcBef>
                <a:spcPts val="1200"/>
              </a:spcBef>
              <a:buFont typeface="+mj-lt"/>
              <a:buAutoNum type="arabicPeriod"/>
            </a:pPr>
            <a:r>
              <a:rPr lang="en-US" sz="3000" b="1" dirty="0" smtClean="0">
                <a:latin typeface="Constantia"/>
                <a:cs typeface="Constantia"/>
              </a:rPr>
              <a:t>Will people’s hunger for and openness to  God and the spiritual life </a:t>
            </a:r>
            <a:r>
              <a:rPr lang="en-US" sz="3000" b="1" i="1" u="sng" dirty="0" smtClean="0">
                <a:latin typeface="Constantia"/>
                <a:cs typeface="Constantia"/>
              </a:rPr>
              <a:t>increase</a:t>
            </a:r>
            <a:r>
              <a:rPr lang="en-US" sz="3000" b="1" dirty="0" smtClean="0">
                <a:latin typeface="Constantia"/>
                <a:cs typeface="Constantia"/>
              </a:rPr>
              <a:t> over the next decade </a:t>
            </a:r>
            <a:r>
              <a:rPr lang="en-US" sz="3000" b="1" u="sng" dirty="0" smtClean="0">
                <a:latin typeface="Constantia"/>
                <a:cs typeface="Constantia"/>
              </a:rPr>
              <a:t>or</a:t>
            </a:r>
            <a:r>
              <a:rPr lang="en-US" sz="3000" b="1" dirty="0" smtClean="0">
                <a:latin typeface="Constantia"/>
                <a:cs typeface="Constantia"/>
              </a:rPr>
              <a:t> will people’s hunger for and openness to God and the spiritual life </a:t>
            </a:r>
            <a:r>
              <a:rPr lang="en-US" sz="3000" b="1" i="1" u="sng" dirty="0" smtClean="0">
                <a:latin typeface="Constantia"/>
                <a:cs typeface="Constantia"/>
              </a:rPr>
              <a:t>decrease</a:t>
            </a:r>
            <a:r>
              <a:rPr lang="en-US" sz="3000" b="1" dirty="0" smtClean="0"/>
              <a:t>.</a:t>
            </a:r>
          </a:p>
        </p:txBody>
      </p:sp>
      <p:sp>
        <p:nvSpPr>
          <p:cNvPr id="5" name="TextBox 4"/>
          <p:cNvSpPr txBox="1"/>
          <p:nvPr/>
        </p:nvSpPr>
        <p:spPr>
          <a:xfrm>
            <a:off x="3111500" y="485178"/>
            <a:ext cx="5715000" cy="707886"/>
          </a:xfrm>
          <a:prstGeom prst="rect">
            <a:avLst/>
          </a:prstGeom>
          <a:noFill/>
        </p:spPr>
        <p:txBody>
          <a:bodyPr wrap="square" rtlCol="0">
            <a:spAutoFit/>
          </a:bodyPr>
          <a:lstStyle/>
          <a:p>
            <a:r>
              <a:rPr lang="en-US" sz="4000" dirty="0" smtClean="0">
                <a:solidFill>
                  <a:schemeClr val="accent1">
                    <a:lumMod val="60000"/>
                    <a:lumOff val="40000"/>
                  </a:schemeClr>
                </a:solidFill>
              </a:rPr>
              <a:t>Two Critical  Uncertainties </a:t>
            </a:r>
            <a:endParaRPr lang="en-US" sz="4000" dirty="0">
              <a:solidFill>
                <a:schemeClr val="accent1">
                  <a:lumMod val="60000"/>
                  <a:lumOff val="4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a:bodyPr>
          <a:lstStyle/>
          <a:p>
            <a:pPr algn="ctr"/>
            <a:r>
              <a:rPr lang="en-US" dirty="0" smtClean="0"/>
              <a:t>Matrix</a:t>
            </a:r>
            <a:endParaRPr lang="en-US" dirty="0"/>
          </a:p>
        </p:txBody>
      </p:sp>
      <p:sp>
        <p:nvSpPr>
          <p:cNvPr id="3" name="Content Placeholder 2"/>
          <p:cNvSpPr>
            <a:spLocks noGrp="1"/>
          </p:cNvSpPr>
          <p:nvPr>
            <p:ph idx="1"/>
          </p:nvPr>
        </p:nvSpPr>
        <p:spPr>
          <a:xfrm>
            <a:off x="320005" y="1560577"/>
            <a:ext cx="8486795" cy="5221223"/>
          </a:xfrm>
        </p:spPr>
        <p:txBody>
          <a:bodyPr>
            <a:normAutofit lnSpcReduction="10000"/>
          </a:bodyPr>
          <a:lstStyle/>
          <a:p>
            <a:pPr marL="633222" indent="-514350" algn="ctr">
              <a:buNone/>
            </a:pPr>
            <a:r>
              <a:rPr lang="en-US" sz="2700" b="1" dirty="0" smtClean="0">
                <a:solidFill>
                  <a:srgbClr val="D9253E"/>
                </a:solidFill>
              </a:rPr>
              <a:t>Dominant Cultural Attitude toward Organized Religion</a:t>
            </a:r>
          </a:p>
          <a:p>
            <a:pPr marL="633222" indent="-514350" algn="ctr">
              <a:buNone/>
            </a:pPr>
            <a:r>
              <a:rPr lang="en-US" sz="2800" b="1" dirty="0" smtClean="0"/>
              <a:t>Receptive </a:t>
            </a:r>
          </a:p>
          <a:p>
            <a:pPr marL="633222" indent="-514350" algn="ctr">
              <a:buNone/>
            </a:pPr>
            <a:endParaRPr lang="en-US" sz="2800" b="1" dirty="0" smtClean="0"/>
          </a:p>
          <a:p>
            <a:pPr marL="633222" indent="-514350" algn="ctr">
              <a:buNone/>
            </a:pPr>
            <a:endParaRPr lang="en-US" sz="2800" b="1" dirty="0" smtClean="0"/>
          </a:p>
          <a:p>
            <a:pPr marL="633222" indent="-514350" algn="ctr">
              <a:buNone/>
            </a:pPr>
            <a:endParaRPr lang="en-US" sz="2800" b="1" dirty="0" smtClean="0"/>
          </a:p>
          <a:p>
            <a:pPr marL="633222" indent="-514350">
              <a:buNone/>
            </a:pPr>
            <a:endParaRPr lang="en-US" sz="2800" b="1" dirty="0" smtClean="0"/>
          </a:p>
          <a:p>
            <a:pPr marL="633222" indent="-514350">
              <a:buNone/>
            </a:pPr>
            <a:r>
              <a:rPr lang="en-US" sz="2800" b="1" dirty="0" smtClean="0"/>
              <a:t>                Low					   High</a:t>
            </a:r>
          </a:p>
          <a:p>
            <a:pPr marL="0" indent="0">
              <a:buNone/>
            </a:pPr>
            <a:r>
              <a:rPr lang="en-US" sz="2919" b="1" dirty="0" smtClean="0">
                <a:solidFill>
                  <a:srgbClr val="D9253E"/>
                </a:solidFill>
              </a:rPr>
              <a:t>               </a:t>
            </a:r>
            <a:r>
              <a:rPr lang="en-US" sz="2700" b="1" dirty="0" smtClean="0">
                <a:solidFill>
                  <a:srgbClr val="D9253E"/>
                </a:solidFill>
              </a:rPr>
              <a:t>People’s Hunger for    God and the Spiritual Life</a:t>
            </a:r>
          </a:p>
          <a:p>
            <a:pPr marL="633222" indent="-514350">
              <a:buNone/>
            </a:pPr>
            <a:endParaRPr lang="en-US" sz="2800" b="1" dirty="0" smtClean="0"/>
          </a:p>
          <a:p>
            <a:pPr marL="633222" indent="-514350" algn="ctr">
              <a:buNone/>
            </a:pPr>
            <a:endParaRPr lang="en-US" sz="2800" b="1" dirty="0" smtClean="0"/>
          </a:p>
          <a:p>
            <a:pPr marL="633222" indent="-514350" algn="ctr">
              <a:buNone/>
            </a:pPr>
            <a:r>
              <a:rPr lang="en-US" sz="2800" b="1" dirty="0" smtClean="0"/>
              <a:t> </a:t>
            </a:r>
          </a:p>
          <a:p>
            <a:pPr marL="633222" indent="-514350" algn="ctr">
              <a:buNone/>
            </a:pPr>
            <a:r>
              <a:rPr lang="en-US" sz="2800" b="1" dirty="0" smtClean="0"/>
              <a:t>Resistant</a:t>
            </a:r>
          </a:p>
        </p:txBody>
      </p:sp>
      <p:cxnSp>
        <p:nvCxnSpPr>
          <p:cNvPr id="5" name="Straight Connector 4"/>
          <p:cNvCxnSpPr/>
          <p:nvPr/>
        </p:nvCxnSpPr>
        <p:spPr>
          <a:xfrm>
            <a:off x="2418087" y="4196247"/>
            <a:ext cx="4393646" cy="1588"/>
          </a:xfrm>
          <a:prstGeom prst="line">
            <a:avLst/>
          </a:prstGeom>
          <a:ln w="1016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2932179" y="4197041"/>
            <a:ext cx="3265995" cy="1588"/>
          </a:xfrm>
          <a:prstGeom prst="line">
            <a:avLst/>
          </a:prstGeom>
          <a:ln w="101600" cap="flat">
            <a:headEnd type="triangl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a:noAutofit/>
          </a:bodyPr>
          <a:lstStyle/>
          <a:p>
            <a:r>
              <a:rPr lang="en-US" sz="4000" dirty="0" smtClean="0"/>
              <a:t>4 Scenarios</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75341736"/>
              </p:ext>
            </p:extLst>
          </p:nvPr>
        </p:nvGraphicFramePr>
        <p:xfrm>
          <a:off x="553606" y="1635254"/>
          <a:ext cx="8021862" cy="4983924"/>
        </p:xfrm>
        <a:graphic>
          <a:graphicData uri="http://schemas.openxmlformats.org/drawingml/2006/table">
            <a:tbl>
              <a:tblPr firstRow="1" bandRow="1">
                <a:tableStyleId>{5C22544A-7EE6-4342-B048-85BDC9FD1C3A}</a:tableStyleId>
              </a:tblPr>
              <a:tblGrid>
                <a:gridCol w="4010931"/>
                <a:gridCol w="4010931"/>
              </a:tblGrid>
              <a:tr h="2271205">
                <a:tc>
                  <a:txBody>
                    <a:bodyPr/>
                    <a:lstStyle/>
                    <a:p>
                      <a:pPr algn="r"/>
                      <a:r>
                        <a:rPr lang="en-US" sz="2600" b="1" i="1" u="none" dirty="0" smtClean="0">
                          <a:solidFill>
                            <a:schemeClr val="tx1"/>
                          </a:solidFill>
                        </a:rPr>
                        <a:t>Receptive</a:t>
                      </a:r>
                      <a:r>
                        <a:rPr lang="en-US" sz="2600" b="1" i="1" u="none" baseline="0" dirty="0" smtClean="0">
                          <a:solidFill>
                            <a:schemeClr val="tx1"/>
                          </a:solidFill>
                        </a:rPr>
                        <a:t> to </a:t>
                      </a:r>
                      <a:endParaRPr lang="en-US" sz="2600" b="1" i="1" u="none" dirty="0" smtClean="0">
                        <a:solidFill>
                          <a:schemeClr val="tx1"/>
                        </a:solidFill>
                      </a:endParaRPr>
                    </a:p>
                    <a:p>
                      <a:pPr>
                        <a:spcBef>
                          <a:spcPts val="600"/>
                        </a:spcBef>
                      </a:pPr>
                      <a:r>
                        <a:rPr lang="en-US" sz="2600" b="1" u="sng" dirty="0" smtClean="0">
                          <a:solidFill>
                            <a:schemeClr val="tx1"/>
                          </a:solidFill>
                        </a:rPr>
                        <a:t>Scenario #4</a:t>
                      </a:r>
                    </a:p>
                    <a:p>
                      <a:r>
                        <a:rPr lang="en-US" sz="2600" b="1" dirty="0" smtClean="0">
                          <a:solidFill>
                            <a:schemeClr val="tx1"/>
                          </a:solidFill>
                        </a:rPr>
                        <a:t>Uncommitted but</a:t>
                      </a:r>
                      <a:r>
                        <a:rPr lang="en-US" sz="2600" b="1" baseline="0" dirty="0" smtClean="0">
                          <a:solidFill>
                            <a:schemeClr val="tx1"/>
                          </a:solidFill>
                        </a:rPr>
                        <a:t> Participating</a:t>
                      </a:r>
                      <a:endParaRPr lang="en-US" sz="2600" b="1" dirty="0">
                        <a:solidFill>
                          <a:schemeClr val="tx1"/>
                        </a:solidFill>
                      </a:endParaRPr>
                    </a:p>
                  </a:txBody>
                  <a:tcPr/>
                </a:tc>
                <a:tc>
                  <a:txBody>
                    <a:bodyPr/>
                    <a:lstStyle/>
                    <a:p>
                      <a:r>
                        <a:rPr lang="en-US" sz="2600" b="1" i="1" u="none" dirty="0" smtClean="0">
                          <a:solidFill>
                            <a:schemeClr val="tx1"/>
                          </a:solidFill>
                        </a:rPr>
                        <a:t>Organized Religion</a:t>
                      </a:r>
                    </a:p>
                    <a:p>
                      <a:pPr>
                        <a:spcBef>
                          <a:spcPts val="600"/>
                        </a:spcBef>
                      </a:pPr>
                      <a:r>
                        <a:rPr lang="en-US" sz="2600" b="1" u="none" dirty="0" smtClean="0">
                          <a:solidFill>
                            <a:schemeClr val="tx1"/>
                          </a:solidFill>
                        </a:rPr>
                        <a:t>    </a:t>
                      </a:r>
                      <a:r>
                        <a:rPr lang="en-US" sz="2600" b="1" u="sng" dirty="0" smtClean="0">
                          <a:solidFill>
                            <a:schemeClr val="tx1"/>
                          </a:solidFill>
                        </a:rPr>
                        <a:t>Scenario #1</a:t>
                      </a:r>
                    </a:p>
                    <a:p>
                      <a:r>
                        <a:rPr lang="en-US" sz="2600" b="1" dirty="0" smtClean="0">
                          <a:solidFill>
                            <a:schemeClr val="tx1"/>
                          </a:solidFill>
                        </a:rPr>
                        <a:t>    Vibrant Faith and </a:t>
                      </a:r>
                    </a:p>
                    <a:p>
                      <a:r>
                        <a:rPr lang="en-US" sz="2600" b="1" dirty="0" smtClean="0">
                          <a:solidFill>
                            <a:schemeClr val="tx1"/>
                          </a:solidFill>
                        </a:rPr>
                        <a:t>    Active Engagement</a:t>
                      </a:r>
                      <a:r>
                        <a:rPr lang="en-US" sz="2600" b="1" baseline="0" dirty="0" smtClean="0">
                          <a:solidFill>
                            <a:schemeClr val="tx1"/>
                          </a:solidFill>
                        </a:rPr>
                        <a:t>    </a:t>
                      </a:r>
                    </a:p>
                    <a:p>
                      <a:r>
                        <a:rPr lang="en-US" sz="2600" b="1" baseline="0" dirty="0" smtClean="0">
                          <a:solidFill>
                            <a:schemeClr val="tx1"/>
                          </a:solidFill>
                        </a:rPr>
                        <a:t> </a:t>
                      </a:r>
                      <a:endParaRPr lang="en-US" sz="2600" b="1" dirty="0"/>
                    </a:p>
                  </a:txBody>
                  <a:tcPr/>
                </a:tc>
              </a:tr>
              <a:tr h="2332326">
                <a:tc>
                  <a:txBody>
                    <a:bodyPr/>
                    <a:lstStyle/>
                    <a:p>
                      <a:r>
                        <a:rPr lang="en-US" sz="2600" b="1" i="1" dirty="0" smtClean="0"/>
                        <a:t> Low                               Hunger </a:t>
                      </a:r>
                    </a:p>
                    <a:p>
                      <a:endParaRPr lang="en-US" sz="2600" b="1" dirty="0" smtClean="0"/>
                    </a:p>
                    <a:p>
                      <a:r>
                        <a:rPr lang="en-US" sz="2600" b="1" u="sng" dirty="0" smtClean="0"/>
                        <a:t>Scenario #3</a:t>
                      </a:r>
                      <a:endParaRPr lang="en-US" sz="2600" b="1" dirty="0" smtClean="0"/>
                    </a:p>
                    <a:p>
                      <a:r>
                        <a:rPr lang="en-US" sz="2600" b="1" dirty="0" smtClean="0"/>
                        <a:t>Unaffiliated and Uninterested</a:t>
                      </a:r>
                    </a:p>
                    <a:p>
                      <a:endParaRPr lang="en-US" sz="1600" b="1" dirty="0" smtClean="0"/>
                    </a:p>
                    <a:p>
                      <a:pPr algn="r"/>
                      <a:r>
                        <a:rPr lang="en-US" sz="2600" b="1" i="1" dirty="0" smtClean="0"/>
                        <a:t>Resistant to</a:t>
                      </a:r>
                      <a:endParaRPr lang="en-US" sz="2600" b="1" i="1" dirty="0"/>
                    </a:p>
                  </a:txBody>
                  <a:tcPr/>
                </a:tc>
                <a:tc>
                  <a:txBody>
                    <a:bodyPr/>
                    <a:lstStyle/>
                    <a:p>
                      <a:r>
                        <a:rPr lang="en-US" sz="2600" b="1" i="1" dirty="0" smtClean="0"/>
                        <a:t>for</a:t>
                      </a:r>
                      <a:r>
                        <a:rPr lang="en-US" sz="2600" b="1" i="1" baseline="0" dirty="0" smtClean="0"/>
                        <a:t> </a:t>
                      </a:r>
                      <a:r>
                        <a:rPr lang="en-US" sz="2600" b="1" i="1" dirty="0" smtClean="0"/>
                        <a:t>God</a:t>
                      </a:r>
                      <a:r>
                        <a:rPr lang="en-US" sz="2600" b="1" dirty="0" smtClean="0"/>
                        <a:t>                            </a:t>
                      </a:r>
                      <a:r>
                        <a:rPr lang="en-US" sz="2600" b="1" i="1" dirty="0" smtClean="0"/>
                        <a:t>High</a:t>
                      </a:r>
                    </a:p>
                    <a:p>
                      <a:endParaRPr lang="en-US" sz="2600" b="1" i="1" dirty="0" smtClean="0"/>
                    </a:p>
                    <a:p>
                      <a:r>
                        <a:rPr lang="en-US" sz="2600" b="1" dirty="0" smtClean="0"/>
                        <a:t>   </a:t>
                      </a:r>
                      <a:r>
                        <a:rPr lang="en-US" sz="2600" b="1" u="sng" dirty="0" smtClean="0"/>
                        <a:t>Scenario</a:t>
                      </a:r>
                      <a:r>
                        <a:rPr lang="en-US" sz="2600" b="1" u="sng" baseline="0" dirty="0" smtClean="0"/>
                        <a:t> #2</a:t>
                      </a:r>
                    </a:p>
                    <a:p>
                      <a:r>
                        <a:rPr lang="en-US" sz="2600" b="1" baseline="0" dirty="0" smtClean="0"/>
                        <a:t>   Spiritual but Not   </a:t>
                      </a:r>
                    </a:p>
                    <a:p>
                      <a:r>
                        <a:rPr lang="en-US" sz="2600" b="1" baseline="0" dirty="0" smtClean="0"/>
                        <a:t>   Religious</a:t>
                      </a:r>
                    </a:p>
                    <a:p>
                      <a:endParaRPr lang="en-US" sz="1600" b="1" baseline="0" dirty="0" smtClean="0"/>
                    </a:p>
                    <a:p>
                      <a:r>
                        <a:rPr lang="en-US" sz="2600" b="1" i="1" dirty="0" smtClean="0"/>
                        <a:t>Organized Religion</a:t>
                      </a:r>
                      <a:endParaRPr lang="en-US" sz="2600" b="1" i="1" dirty="0"/>
                    </a:p>
                  </a:txBody>
                  <a:tcPr/>
                </a:tc>
              </a:tr>
            </a:tbl>
          </a:graphicData>
        </a:graphic>
      </p:graphicFrame>
      <p:cxnSp>
        <p:nvCxnSpPr>
          <p:cNvPr id="10" name="Straight Arrow Connector 9"/>
          <p:cNvCxnSpPr/>
          <p:nvPr/>
        </p:nvCxnSpPr>
        <p:spPr>
          <a:xfrm>
            <a:off x="2243664" y="3860405"/>
            <a:ext cx="4364182" cy="11546"/>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2627508" y="4046069"/>
            <a:ext cx="3793475"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03841436"/>
              </p:ext>
            </p:extLst>
          </p:nvPr>
        </p:nvGraphicFramePr>
        <p:xfrm>
          <a:off x="279400" y="475054"/>
          <a:ext cx="8610974" cy="6035040"/>
        </p:xfrm>
        <a:graphic>
          <a:graphicData uri="http://schemas.openxmlformats.org/drawingml/2006/table">
            <a:tbl>
              <a:tblPr firstRow="1" bandRow="1">
                <a:tableStyleId>{69CF1AB2-1976-4502-BF36-3FF5EA218861}</a:tableStyleId>
              </a:tblPr>
              <a:tblGrid>
                <a:gridCol w="4247765"/>
                <a:gridCol w="4363209"/>
              </a:tblGrid>
              <a:tr h="31605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Scenario #4</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Cambria"/>
                          <a:cs typeface="Cambria"/>
                        </a:rPr>
                        <a:t>+ digital media</a:t>
                      </a:r>
                      <a:r>
                        <a:rPr lang="en-US" sz="2400" b="0" baseline="0" dirty="0" smtClean="0">
                          <a:latin typeface="Cambria"/>
                          <a:cs typeface="Cambria"/>
                        </a:rPr>
                        <a:t> &amp; web 2.0</a:t>
                      </a:r>
                      <a:endParaRPr lang="en-US" sz="2400" b="0" dirty="0" smtClean="0">
                        <a:latin typeface="Cambria"/>
                        <a:cs typeface="Cambria"/>
                      </a:endParaRPr>
                    </a:p>
                    <a:p>
                      <a:pPr marL="457200" indent="-457200" algn="l">
                        <a:buFontTx/>
                        <a:buNone/>
                      </a:pPr>
                      <a:r>
                        <a:rPr lang="en-US" sz="2400" b="0" dirty="0" smtClean="0">
                          <a:latin typeface="Cambria"/>
                          <a:cs typeface="Cambria"/>
                        </a:rPr>
                        <a:t>+ family faith formation, especially young families</a:t>
                      </a:r>
                    </a:p>
                    <a:p>
                      <a:pPr marL="457200" indent="-457200" algn="l">
                        <a:buFontTx/>
                        <a:buNone/>
                      </a:pPr>
                      <a:r>
                        <a:rPr lang="en-US" sz="2400" b="0" dirty="0" smtClean="0">
                          <a:latin typeface="Cambria"/>
                          <a:cs typeface="Cambria"/>
                        </a:rPr>
                        <a:t>+ milestones</a:t>
                      </a:r>
                      <a:r>
                        <a:rPr lang="en-US" sz="2400" b="0" baseline="0" dirty="0" smtClean="0">
                          <a:latin typeface="Cambria"/>
                          <a:cs typeface="Cambria"/>
                        </a:rPr>
                        <a:t> faith formation</a:t>
                      </a:r>
                      <a:endParaRPr lang="en-US" sz="2400" b="0" dirty="0" smtClean="0">
                        <a:latin typeface="Cambria"/>
                        <a:cs typeface="Cambria"/>
                      </a:endParaRPr>
                    </a:p>
                    <a:p>
                      <a:pPr marL="457200" indent="-457200" algn="l">
                        <a:buFontTx/>
                        <a:buNone/>
                      </a:pPr>
                      <a:r>
                        <a:rPr lang="en-US" sz="2400" b="0" dirty="0" smtClean="0">
                          <a:latin typeface="Cambria"/>
                          <a:cs typeface="Cambria"/>
                        </a:rPr>
                        <a:t>+ pathways</a:t>
                      </a:r>
                      <a:r>
                        <a:rPr lang="en-US" sz="2400" b="0" baseline="0" dirty="0" smtClean="0">
                          <a:latin typeface="Cambria"/>
                          <a:cs typeface="Cambria"/>
                        </a:rPr>
                        <a:t> to deepen faith &amp; engagement</a:t>
                      </a:r>
                      <a:endParaRPr lang="en-US" sz="2400" b="0" dirty="0">
                        <a:latin typeface="Cambria"/>
                        <a:cs typeface="Cambria"/>
                      </a:endParaRPr>
                    </a:p>
                  </a:txBody>
                  <a:tcPr/>
                </a:tc>
                <a:tc>
                  <a:txBody>
                    <a:bodyPr/>
                    <a:lstStyle/>
                    <a:p>
                      <a:pPr algn="ctr"/>
                      <a:r>
                        <a:rPr lang="en-US" sz="2400" dirty="0" smtClean="0"/>
                        <a:t>Scenario #1</a:t>
                      </a:r>
                    </a:p>
                    <a:p>
                      <a:pPr algn="ctr"/>
                      <a:endParaRPr lang="en-US" sz="1200" dirty="0" smtClean="0"/>
                    </a:p>
                    <a:p>
                      <a:pPr marL="548640" indent="-457200" algn="l">
                        <a:buFontTx/>
                        <a:buNone/>
                      </a:pPr>
                      <a:r>
                        <a:rPr lang="en-US" sz="2400" b="0" dirty="0" smtClean="0">
                          <a:latin typeface="Cambria"/>
                          <a:cs typeface="Cambria"/>
                        </a:rPr>
                        <a:t>+ digital media</a:t>
                      </a:r>
                      <a:r>
                        <a:rPr lang="en-US" sz="2400" b="0" baseline="0" dirty="0" smtClean="0">
                          <a:latin typeface="Cambria"/>
                          <a:cs typeface="Cambria"/>
                        </a:rPr>
                        <a:t> &amp; web 2.0</a:t>
                      </a:r>
                    </a:p>
                    <a:p>
                      <a:pPr marL="548640" indent="-457200" algn="l">
                        <a:buFontTx/>
                        <a:buNone/>
                      </a:pPr>
                      <a:r>
                        <a:rPr lang="en-US" sz="2400" b="0" dirty="0" smtClean="0">
                          <a:latin typeface="Cambria"/>
                          <a:cs typeface="Cambria"/>
                        </a:rPr>
                        <a:t>+ targeting the </a:t>
                      </a:r>
                      <a:r>
                        <a:rPr lang="en-US" sz="2400" b="0" baseline="0" dirty="0" smtClean="0">
                          <a:latin typeface="Cambria"/>
                          <a:cs typeface="Cambria"/>
                        </a:rPr>
                        <a:t>iGeneration &amp;  Millennials</a:t>
                      </a:r>
                    </a:p>
                    <a:p>
                      <a:pPr marL="548640" indent="-457200" algn="l">
                        <a:buFontTx/>
                        <a:buNone/>
                      </a:pPr>
                      <a:r>
                        <a:rPr lang="en-US" sz="2400" b="0" baseline="0" dirty="0" smtClean="0">
                          <a:latin typeface="Cambria"/>
                          <a:cs typeface="Cambria"/>
                        </a:rPr>
                        <a:t>+ targeting young families</a:t>
                      </a:r>
                    </a:p>
                    <a:p>
                      <a:pPr marL="548640" indent="-457200" algn="l">
                        <a:buFontTx/>
                        <a:buNone/>
                      </a:pPr>
                      <a:r>
                        <a:rPr lang="en-US" sz="2400" b="0" baseline="0" dirty="0" smtClean="0">
                          <a:latin typeface="Cambria"/>
                          <a:cs typeface="Cambria"/>
                        </a:rPr>
                        <a:t>+ targeting Baby Boomers</a:t>
                      </a:r>
                    </a:p>
                    <a:p>
                      <a:pPr marL="548640" indent="-457200" algn="l">
                        <a:buFontTx/>
                        <a:buNone/>
                      </a:pPr>
                      <a:r>
                        <a:rPr lang="en-US" sz="2400" b="0" baseline="0" dirty="0" smtClean="0">
                          <a:latin typeface="Cambria"/>
                          <a:cs typeface="Cambria"/>
                        </a:rPr>
                        <a:t>+ empowering the community to share their faith</a:t>
                      </a:r>
                      <a:endParaRPr lang="en-US" sz="2400" b="0" dirty="0">
                        <a:latin typeface="Cambria"/>
                        <a:cs typeface="Cambria"/>
                      </a:endParaRPr>
                    </a:p>
                  </a:txBody>
                  <a:tcPr/>
                </a:tc>
              </a:tr>
              <a:tr h="26260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Scenario #3</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2400" b="0" dirty="0" smtClean="0"/>
                        <a:t>+ </a:t>
                      </a:r>
                      <a:r>
                        <a:rPr lang="en-US" sz="2400" b="0" dirty="0" smtClean="0">
                          <a:latin typeface="Cambria"/>
                          <a:cs typeface="Cambria"/>
                        </a:rPr>
                        <a:t>using digital media</a:t>
                      </a:r>
                      <a:r>
                        <a:rPr lang="en-US" sz="2400" b="0" baseline="0" dirty="0" smtClean="0">
                          <a:latin typeface="Cambria"/>
                          <a:cs typeface="Cambria"/>
                        </a:rPr>
                        <a:t> &amp; web 2.0 </a:t>
                      </a:r>
                      <a:endParaRPr lang="en-US" sz="2400" b="0" dirty="0" smtClean="0">
                        <a:latin typeface="Cambria"/>
                        <a:cs typeface="Cambria"/>
                      </a:endParaRPr>
                    </a:p>
                    <a:p>
                      <a:pPr marL="457200" indent="-457200" algn="l">
                        <a:buFontTx/>
                        <a:buNone/>
                      </a:pPr>
                      <a:r>
                        <a:rPr lang="en-US" sz="2400" b="0" dirty="0" smtClean="0">
                          <a:latin typeface="Cambria"/>
                          <a:cs typeface="Cambria"/>
                        </a:rPr>
                        <a:t>+ Third Place settings</a:t>
                      </a:r>
                    </a:p>
                    <a:p>
                      <a:pPr marL="457200" indent="-457200" algn="l">
                        <a:buFontTx/>
                        <a:buNone/>
                      </a:pPr>
                      <a:r>
                        <a:rPr lang="en-US" sz="2400" b="0" dirty="0" smtClean="0">
                          <a:latin typeface="Cambria"/>
                          <a:cs typeface="Cambria"/>
                        </a:rPr>
                        <a:t>+ community-based ministry, e.g.,</a:t>
                      </a:r>
                      <a:r>
                        <a:rPr lang="en-US" sz="2400" b="0" baseline="0" dirty="0" smtClean="0">
                          <a:latin typeface="Cambria"/>
                          <a:cs typeface="Cambria"/>
                        </a:rPr>
                        <a:t> t</a:t>
                      </a:r>
                      <a:r>
                        <a:rPr lang="en-US" sz="2400" b="0" dirty="0" smtClean="0">
                          <a:latin typeface="Cambria"/>
                          <a:cs typeface="Cambria"/>
                        </a:rPr>
                        <a:t>ransforming the world</a:t>
                      </a:r>
                      <a:r>
                        <a:rPr lang="en-US" sz="2400" b="0" baseline="0" dirty="0" smtClean="0">
                          <a:latin typeface="Cambria"/>
                          <a:cs typeface="Cambria"/>
                        </a:rPr>
                        <a:t> projects</a:t>
                      </a:r>
                      <a:endParaRPr lang="en-US" sz="2400" b="0" dirty="0">
                        <a:latin typeface="Cambria"/>
                        <a:cs typeface="Cambri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Scenario #2</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2400" b="0" dirty="0" smtClean="0"/>
                        <a:t>+ </a:t>
                      </a:r>
                      <a:r>
                        <a:rPr lang="en-US" sz="2400" b="0" dirty="0" smtClean="0">
                          <a:latin typeface="Cambria"/>
                          <a:cs typeface="Cambria"/>
                        </a:rPr>
                        <a:t>digital media</a:t>
                      </a:r>
                      <a:r>
                        <a:rPr lang="en-US" sz="2400" b="0" baseline="0" dirty="0" smtClean="0">
                          <a:latin typeface="Cambria"/>
                          <a:cs typeface="Cambria"/>
                        </a:rPr>
                        <a:t> &amp; web 2.0</a:t>
                      </a: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2400" b="0" baseline="0" dirty="0" smtClean="0">
                          <a:latin typeface="Cambria"/>
                          <a:cs typeface="Cambria"/>
                        </a:rPr>
                        <a:t>+ </a:t>
                      </a:r>
                      <a:r>
                        <a:rPr lang="en-US" sz="2400" b="0" dirty="0" smtClean="0">
                          <a:latin typeface="Cambria"/>
                          <a:cs typeface="Cambria"/>
                        </a:rPr>
                        <a:t>Third Place settings</a:t>
                      </a: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Cambria"/>
                          <a:cs typeface="Cambria"/>
                        </a:rPr>
                        <a:t>+ targeting </a:t>
                      </a:r>
                      <a:r>
                        <a:rPr lang="en-US" sz="2400" b="0" baseline="0" dirty="0" smtClean="0">
                          <a:latin typeface="Cambria"/>
                          <a:cs typeface="Cambria"/>
                        </a:rPr>
                        <a:t>spiritual seekers</a:t>
                      </a: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2400" b="0" baseline="0" dirty="0" smtClean="0">
                          <a:latin typeface="Cambria"/>
                          <a:cs typeface="Cambria"/>
                        </a:rPr>
                        <a:t>+ discipleship apprenticeships</a:t>
                      </a: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2400" b="0" baseline="0" dirty="0" smtClean="0">
                          <a:latin typeface="Cambria"/>
                          <a:cs typeface="Cambria"/>
                        </a:rPr>
                        <a:t>+ developing pathways to deepen faith &amp; engagement</a:t>
                      </a:r>
                      <a:endParaRPr lang="en-US" sz="2400" b="1" dirty="0" smtClean="0">
                        <a:latin typeface="Cambria"/>
                        <a:cs typeface="Cambria"/>
                      </a:endParaRPr>
                    </a:p>
                  </a:txBody>
                  <a:tcPr/>
                </a:tc>
              </a:tr>
            </a:tbl>
          </a:graphicData>
        </a:graphic>
      </p:graphicFrame>
    </p:spTree>
    <p:extLst>
      <p:ext uri="{BB962C8B-B14F-4D97-AF65-F5344CB8AC3E}">
        <p14:creationId xmlns:p14="http://schemas.microsoft.com/office/powerpoint/2010/main" val="41157897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Apply</a:t>
            </a:r>
            <a:endParaRPr lang="en-US" sz="4800" dirty="0"/>
          </a:p>
        </p:txBody>
      </p:sp>
      <p:sp>
        <p:nvSpPr>
          <p:cNvPr id="3" name="Content Placeholder 2"/>
          <p:cNvSpPr>
            <a:spLocks noGrp="1"/>
          </p:cNvSpPr>
          <p:nvPr>
            <p:ph idx="1"/>
          </p:nvPr>
        </p:nvSpPr>
        <p:spPr>
          <a:xfrm>
            <a:off x="640446" y="1539457"/>
            <a:ext cx="7880747" cy="4885107"/>
          </a:xfrm>
        </p:spPr>
        <p:txBody>
          <a:bodyPr>
            <a:normAutofit lnSpcReduction="10000"/>
          </a:bodyPr>
          <a:lstStyle/>
          <a:p>
            <a:pPr algn="ctr">
              <a:buNone/>
            </a:pPr>
            <a:r>
              <a:rPr lang="en-US" b="1" dirty="0" smtClean="0">
                <a:solidFill>
                  <a:srgbClr val="C64847"/>
                </a:solidFill>
              </a:rPr>
              <a:t>Applying the 4 Scenarios</a:t>
            </a:r>
            <a:endParaRPr lang="en-US" dirty="0" smtClean="0"/>
          </a:p>
          <a:p>
            <a:pPr marL="457200" lvl="1" indent="-457200" hangingPunct="0">
              <a:buClr>
                <a:schemeClr val="accent6"/>
              </a:buClr>
              <a:buFont typeface="Wingdings" charset="2"/>
              <a:buChar char=""/>
            </a:pPr>
            <a:r>
              <a:rPr lang="en-US" sz="3200" dirty="0" smtClean="0"/>
              <a:t>Who are the people in your community in each scenario? Describe them.</a:t>
            </a:r>
            <a:endParaRPr lang="en-US" sz="3200" dirty="0"/>
          </a:p>
          <a:p>
            <a:pPr marL="457200" lvl="1" indent="-457200" hangingPunct="0">
              <a:buClr>
                <a:schemeClr val="accent6"/>
              </a:buClr>
              <a:buFont typeface="Wingdings" charset="2"/>
              <a:buChar char=""/>
            </a:pPr>
            <a:r>
              <a:rPr lang="en-US" sz="3200" dirty="0" smtClean="0"/>
              <a:t>What </a:t>
            </a:r>
            <a:r>
              <a:rPr lang="en-US" sz="3200" dirty="0"/>
              <a:t>are the religious and spiritual needs of people </a:t>
            </a:r>
            <a:r>
              <a:rPr lang="en-US" sz="3200" dirty="0" smtClean="0"/>
              <a:t>in each scenario? Describe one or two aspects of their religious and spiritual needs. </a:t>
            </a:r>
          </a:p>
          <a:p>
            <a:pPr marL="457200" lvl="1" indent="-457200" hangingPunct="0">
              <a:buClr>
                <a:schemeClr val="accent6"/>
              </a:buClr>
              <a:buFont typeface="Wingdings" charset="2"/>
              <a:buChar char=""/>
            </a:pPr>
            <a:r>
              <a:rPr lang="en-US" sz="3200" dirty="0" smtClean="0"/>
              <a:t>How is your church addressing the spiritual and religious needs of people in each scenario?</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48" y="0"/>
            <a:ext cx="2338234" cy="1334008"/>
          </a:xfrm>
        </p:spPr>
        <p:txBody>
          <a:bodyPr>
            <a:noAutofit/>
          </a:bodyPr>
          <a:lstStyle/>
          <a:p>
            <a:r>
              <a:rPr lang="en-US" sz="4000" dirty="0" smtClean="0"/>
              <a:t>Driving Forces</a:t>
            </a:r>
            <a:endParaRPr lang="en-US" sz="4000" dirty="0"/>
          </a:p>
        </p:txBody>
      </p:sp>
      <p:sp>
        <p:nvSpPr>
          <p:cNvPr id="8" name="Content Placeholder 7"/>
          <p:cNvSpPr>
            <a:spLocks noGrp="1"/>
          </p:cNvSpPr>
          <p:nvPr>
            <p:ph idx="1"/>
          </p:nvPr>
        </p:nvSpPr>
        <p:spPr>
          <a:xfrm>
            <a:off x="659202" y="1529217"/>
            <a:ext cx="8067550" cy="5218772"/>
          </a:xfrm>
        </p:spPr>
        <p:txBody>
          <a:bodyPr>
            <a:normAutofit/>
          </a:bodyPr>
          <a:lstStyle/>
          <a:p>
            <a:pPr marL="633222" indent="-514350">
              <a:buNone/>
            </a:pPr>
            <a:r>
              <a:rPr lang="en-US" b="1" dirty="0" smtClean="0">
                <a:solidFill>
                  <a:schemeClr val="accent6"/>
                </a:solidFill>
              </a:rPr>
              <a:t>1. </a:t>
            </a:r>
            <a:r>
              <a:rPr lang="en-US" b="1" dirty="0" smtClean="0"/>
              <a:t>	</a:t>
            </a:r>
            <a:r>
              <a:rPr lang="en-US" b="1" dirty="0" smtClean="0">
                <a:solidFill>
                  <a:schemeClr val="accent6"/>
                </a:solidFill>
              </a:rPr>
              <a:t>Declining number of Christians &amp; growing number with no religious affiliation </a:t>
            </a:r>
          </a:p>
          <a:p>
            <a:pPr marL="1191006" lvl="2" indent="-514350">
              <a:buFont typeface="Wingdings" charset="2"/>
              <a:buChar char="Ø"/>
            </a:pPr>
            <a:r>
              <a:rPr lang="en-US" sz="2800" dirty="0"/>
              <a:t>10% drop in the number of Christians</a:t>
            </a:r>
          </a:p>
          <a:p>
            <a:pPr marL="1191006" lvl="2" indent="-514350">
              <a:buFont typeface="Wingdings" charset="2"/>
              <a:buChar char="Ø"/>
            </a:pPr>
            <a:r>
              <a:rPr lang="en-US" sz="2800" dirty="0" smtClean="0"/>
              <a:t>15% of all Americans claim no religious affiliation </a:t>
            </a:r>
          </a:p>
          <a:p>
            <a:pPr marL="1191006" lvl="2" indent="-514350">
              <a:buFont typeface="Wingdings" charset="2"/>
              <a:buChar char="Ø"/>
            </a:pPr>
            <a:r>
              <a:rPr lang="en-US" sz="2800" dirty="0" smtClean="0"/>
              <a:t>25% of all 18-29 year olds</a:t>
            </a:r>
          </a:p>
          <a:p>
            <a:pPr marL="1191006" lvl="2" indent="-514350">
              <a:buFont typeface="Wingdings" charset="2"/>
              <a:buChar char="Ø"/>
            </a:pPr>
            <a:r>
              <a:rPr lang="en-US" sz="2800" i="1" dirty="0" smtClean="0"/>
              <a:t>The challenge to Christianity in the U.S. does not come from other religions but from a rejection of all forms of organized religion.  </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Assess</a:t>
            </a:r>
            <a:endParaRPr lang="en-US" sz="4800" dirty="0"/>
          </a:p>
        </p:txBody>
      </p:sp>
      <p:sp>
        <p:nvSpPr>
          <p:cNvPr id="3" name="Content Placeholder 2"/>
          <p:cNvSpPr>
            <a:spLocks noGrp="1"/>
          </p:cNvSpPr>
          <p:nvPr>
            <p:ph idx="1"/>
          </p:nvPr>
        </p:nvSpPr>
        <p:spPr>
          <a:xfrm>
            <a:off x="673011" y="1508923"/>
            <a:ext cx="8066899" cy="5119359"/>
          </a:xfrm>
        </p:spPr>
        <p:txBody>
          <a:bodyPr>
            <a:normAutofit/>
          </a:bodyPr>
          <a:lstStyle/>
          <a:p>
            <a:pPr marL="0" indent="0" algn="ctr">
              <a:buNone/>
            </a:pPr>
            <a:r>
              <a:rPr lang="en-US" b="1" dirty="0" smtClean="0">
                <a:solidFill>
                  <a:srgbClr val="C64847"/>
                </a:solidFill>
              </a:rPr>
              <a:t>Assessing the Impact of the 4 Scenarios</a:t>
            </a:r>
          </a:p>
          <a:p>
            <a:pPr marL="457200" indent="-457200">
              <a:buClr>
                <a:schemeClr val="accent6"/>
              </a:buClr>
              <a:buSzPct val="90000"/>
              <a:buFont typeface="Wingdings" charset="2"/>
              <a:buChar char=""/>
            </a:pPr>
            <a:r>
              <a:rPr lang="en-US" dirty="0" smtClean="0"/>
              <a:t>What are the </a:t>
            </a:r>
            <a:r>
              <a:rPr lang="en-US" u="sng" dirty="0" smtClean="0"/>
              <a:t>challenges</a:t>
            </a:r>
            <a:r>
              <a:rPr lang="en-US" dirty="0" smtClean="0"/>
              <a:t> that each scenario presents for your parish community?  </a:t>
            </a:r>
          </a:p>
          <a:p>
            <a:pPr marL="457200" indent="-457200">
              <a:buClr>
                <a:schemeClr val="accent6"/>
              </a:buClr>
              <a:buSzPct val="90000"/>
              <a:buFont typeface="Wingdings" charset="2"/>
              <a:buChar char=""/>
            </a:pPr>
            <a:r>
              <a:rPr lang="en-US" dirty="0" smtClean="0"/>
              <a:t>What are the </a:t>
            </a:r>
            <a:r>
              <a:rPr lang="en-US" u="sng" dirty="0" smtClean="0"/>
              <a:t>opportunities</a:t>
            </a:r>
            <a:r>
              <a:rPr lang="en-US" dirty="0" smtClean="0"/>
              <a:t> that each scenario presents for your parish community?</a:t>
            </a:r>
          </a:p>
          <a:p>
            <a:pPr marL="457200" indent="-457200">
              <a:buClr>
                <a:schemeClr val="accent6"/>
              </a:buClr>
              <a:buSzPct val="90000"/>
              <a:buFont typeface="Wingdings" charset="2"/>
              <a:buChar char=""/>
            </a:pPr>
            <a:r>
              <a:rPr lang="en-US" dirty="0" smtClean="0"/>
              <a:t>What are the </a:t>
            </a:r>
            <a:r>
              <a:rPr lang="en-US" u="sng" dirty="0" smtClean="0"/>
              <a:t>implications</a:t>
            </a:r>
            <a:r>
              <a:rPr lang="en-US" dirty="0" smtClean="0"/>
              <a:t> of </a:t>
            </a:r>
            <a:r>
              <a:rPr lang="en-US" u="sng" dirty="0" smtClean="0"/>
              <a:t>not</a:t>
            </a:r>
            <a:r>
              <a:rPr lang="en-US" dirty="0" smtClean="0"/>
              <a:t> addressing each scenario? </a:t>
            </a:r>
          </a:p>
          <a:p>
            <a:pPr marL="457200" indent="-457200">
              <a:buClr>
                <a:schemeClr val="accent6"/>
              </a:buClr>
              <a:buSzPct val="90000"/>
              <a:buFont typeface="Wingdings" charset="2"/>
              <a:buChar char=""/>
            </a:pPr>
            <a:r>
              <a:rPr lang="en-US" dirty="0" smtClean="0"/>
              <a:t>What are the </a:t>
            </a:r>
            <a:r>
              <a:rPr lang="en-US" u="sng" dirty="0" smtClean="0"/>
              <a:t>implications</a:t>
            </a:r>
            <a:r>
              <a:rPr lang="en-US" dirty="0" smtClean="0"/>
              <a:t> of addressing each scenario?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Tools</a:t>
            </a:r>
            <a:endParaRPr lang="en-US" sz="4800" dirty="0"/>
          </a:p>
        </p:txBody>
      </p:sp>
      <p:sp>
        <p:nvSpPr>
          <p:cNvPr id="3" name="Content Placeholder 2"/>
          <p:cNvSpPr>
            <a:spLocks noGrp="1"/>
          </p:cNvSpPr>
          <p:nvPr>
            <p:ph idx="1"/>
          </p:nvPr>
        </p:nvSpPr>
        <p:spPr>
          <a:xfrm>
            <a:off x="640446" y="1539457"/>
            <a:ext cx="7880747" cy="4885107"/>
          </a:xfrm>
        </p:spPr>
        <p:txBody>
          <a:bodyPr>
            <a:normAutofit/>
          </a:bodyPr>
          <a:lstStyle/>
          <a:p>
            <a:pPr marL="514350" lvl="1" indent="-514350" hangingPunct="0">
              <a:buClr>
                <a:schemeClr val="accent6"/>
              </a:buClr>
              <a:buFont typeface="+mj-lt"/>
              <a:buAutoNum type="arabicPeriod"/>
            </a:pPr>
            <a:r>
              <a:rPr lang="en-US" sz="3200" dirty="0" smtClean="0"/>
              <a:t>Tool #1. Inventory</a:t>
            </a:r>
          </a:p>
          <a:p>
            <a:pPr marL="514350" lvl="1" indent="-514350" hangingPunct="0">
              <a:buClr>
                <a:schemeClr val="accent6"/>
              </a:buClr>
              <a:buFont typeface="+mj-lt"/>
              <a:buAutoNum type="arabicPeriod"/>
            </a:pPr>
            <a:r>
              <a:rPr lang="en-US" sz="3200" dirty="0" smtClean="0"/>
              <a:t>Tool #2. Life Issues &amp; Spiritual and Religious Needs</a:t>
            </a:r>
          </a:p>
          <a:p>
            <a:pPr marL="514350" lvl="1" indent="-514350" hangingPunct="0">
              <a:buClr>
                <a:schemeClr val="accent6"/>
              </a:buClr>
              <a:buFont typeface="+mj-lt"/>
              <a:buAutoNum type="arabicPeriod"/>
            </a:pPr>
            <a:r>
              <a:rPr lang="en-US" sz="3200" dirty="0" smtClean="0"/>
              <a:t>Focus Group Interviews</a:t>
            </a:r>
          </a:p>
          <a:p>
            <a:pPr marL="514350" lvl="1" indent="-514350" hangingPunct="0">
              <a:buClr>
                <a:schemeClr val="accent6"/>
              </a:buClr>
              <a:buFont typeface="+mj-lt"/>
              <a:buAutoNum type="arabicPeriod"/>
            </a:pPr>
            <a:r>
              <a:rPr lang="en-US" sz="3200" dirty="0" smtClean="0"/>
              <a:t>Profile of Spiritual and Religious Needs in Each Scenario</a:t>
            </a:r>
            <a:endParaRPr lang="en-US" sz="3200" dirty="0"/>
          </a:p>
        </p:txBody>
      </p:sp>
    </p:spTree>
    <p:extLst>
      <p:ext uri="{BB962C8B-B14F-4D97-AF65-F5344CB8AC3E}">
        <p14:creationId xmlns:p14="http://schemas.microsoft.com/office/powerpoint/2010/main" val="23886048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48" y="0"/>
            <a:ext cx="2338234" cy="1334008"/>
          </a:xfrm>
        </p:spPr>
        <p:txBody>
          <a:bodyPr>
            <a:noAutofit/>
          </a:bodyPr>
          <a:lstStyle/>
          <a:p>
            <a:r>
              <a:rPr lang="en-US" sz="4000" dirty="0" smtClean="0"/>
              <a:t>Driving Forces</a:t>
            </a:r>
            <a:endParaRPr lang="en-US" sz="4000" dirty="0"/>
          </a:p>
        </p:txBody>
      </p:sp>
      <p:sp>
        <p:nvSpPr>
          <p:cNvPr id="8" name="Content Placeholder 7"/>
          <p:cNvSpPr>
            <a:spLocks noGrp="1"/>
          </p:cNvSpPr>
          <p:nvPr>
            <p:ph idx="1"/>
          </p:nvPr>
        </p:nvSpPr>
        <p:spPr>
          <a:xfrm>
            <a:off x="659202" y="1496649"/>
            <a:ext cx="8067550" cy="5218772"/>
          </a:xfrm>
        </p:spPr>
        <p:txBody>
          <a:bodyPr>
            <a:normAutofit/>
          </a:bodyPr>
          <a:lstStyle/>
          <a:p>
            <a:pPr marL="457200" lvl="0" indent="-457200">
              <a:buClr>
                <a:schemeClr val="accent6"/>
              </a:buClr>
              <a:buSzPct val="90000"/>
              <a:buFont typeface="Wingdings" charset="2"/>
              <a:buChar char="Ø"/>
            </a:pPr>
            <a:r>
              <a:rPr lang="en-US" sz="2800" dirty="0"/>
              <a:t>This growing non-religious minority reduces the traditional societal role of congregations in family celebrations of life-cycle events. </a:t>
            </a:r>
            <a:endParaRPr lang="en-US" sz="2800" dirty="0" smtClean="0"/>
          </a:p>
          <a:p>
            <a:pPr marL="457200" lvl="0" indent="-457200">
              <a:buClr>
                <a:schemeClr val="accent6"/>
              </a:buClr>
              <a:buSzPct val="90000"/>
              <a:buFont typeface="Wingdings" charset="2"/>
              <a:buChar char="Ø"/>
            </a:pPr>
            <a:r>
              <a:rPr lang="en-US" sz="2800" dirty="0" smtClean="0"/>
              <a:t>Forestalling </a:t>
            </a:r>
            <a:r>
              <a:rPr lang="en-US" sz="2800" dirty="0"/>
              <a:t>of religious rites of passage, such as marriage and baptism, and the lowering expectations on religious funeral services, could have long lasting consequences for religious institutions. </a:t>
            </a:r>
          </a:p>
          <a:p>
            <a:pPr marL="633222" indent="-514350">
              <a:buNone/>
            </a:pPr>
            <a:endParaRPr lang="en-US" sz="2800" dirty="0"/>
          </a:p>
        </p:txBody>
      </p:sp>
    </p:spTree>
    <p:extLst>
      <p:ext uri="{BB962C8B-B14F-4D97-AF65-F5344CB8AC3E}">
        <p14:creationId xmlns:p14="http://schemas.microsoft.com/office/powerpoint/2010/main" val="24062692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48" y="0"/>
            <a:ext cx="2338234" cy="1334008"/>
          </a:xfrm>
        </p:spPr>
        <p:txBody>
          <a:bodyPr>
            <a:noAutofit/>
          </a:bodyPr>
          <a:lstStyle/>
          <a:p>
            <a:r>
              <a:rPr lang="en-US" sz="4000" dirty="0" smtClean="0"/>
              <a:t>Driving Forces</a:t>
            </a:r>
            <a:endParaRPr lang="en-US" sz="4000" dirty="0"/>
          </a:p>
        </p:txBody>
      </p:sp>
      <p:sp>
        <p:nvSpPr>
          <p:cNvPr id="8" name="Content Placeholder 7"/>
          <p:cNvSpPr>
            <a:spLocks noGrp="1"/>
          </p:cNvSpPr>
          <p:nvPr>
            <p:ph idx="1"/>
          </p:nvPr>
        </p:nvSpPr>
        <p:spPr>
          <a:xfrm>
            <a:off x="659202" y="1496649"/>
            <a:ext cx="8067550" cy="5218772"/>
          </a:xfrm>
        </p:spPr>
        <p:txBody>
          <a:bodyPr>
            <a:normAutofit lnSpcReduction="10000"/>
          </a:bodyPr>
          <a:lstStyle/>
          <a:p>
            <a:pPr marL="633222" indent="-514350">
              <a:buNone/>
            </a:pPr>
            <a:r>
              <a:rPr lang="en-US" b="1" dirty="0" smtClean="0">
                <a:solidFill>
                  <a:schemeClr val="accent6"/>
                </a:solidFill>
              </a:rPr>
              <a:t>Generational Change </a:t>
            </a:r>
          </a:p>
          <a:p>
            <a:pPr marL="457200" indent="-457200">
              <a:buClr>
                <a:schemeClr val="accent6"/>
              </a:buClr>
              <a:buSzPct val="90000"/>
              <a:buFont typeface="Wingdings" charset="2"/>
              <a:buChar char="Ø"/>
            </a:pPr>
            <a:r>
              <a:rPr lang="en-US" sz="2800" dirty="0"/>
              <a:t>If only the youngest cohort in society changes (and then persists in that new direction throughout their own life cycle), society as whole changes inexorably but almost imperceptibly, like a massive supertanker changing course. </a:t>
            </a:r>
          </a:p>
          <a:p>
            <a:pPr marL="457200" indent="-457200">
              <a:buClr>
                <a:schemeClr val="accent6"/>
              </a:buClr>
              <a:buSzPct val="90000"/>
              <a:buFont typeface="Wingdings" charset="2"/>
              <a:buChar char="Ø"/>
            </a:pPr>
            <a:r>
              <a:rPr lang="en-US" sz="2800" dirty="0" smtClean="0"/>
              <a:t>If </a:t>
            </a:r>
            <a:r>
              <a:rPr lang="en-US" sz="2800" dirty="0"/>
              <a:t>the differences between one generation and the next are small, then generationally based social change will be real (and significant) but very slow. If for some reason a younger generation deviates substantially from its predecessors, then the aggregate social change may be quick—significant over a few decades.</a:t>
            </a:r>
          </a:p>
        </p:txBody>
      </p:sp>
    </p:spTree>
    <p:extLst>
      <p:ext uri="{BB962C8B-B14F-4D97-AF65-F5344CB8AC3E}">
        <p14:creationId xmlns:p14="http://schemas.microsoft.com/office/powerpoint/2010/main" val="6480717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38" y="152399"/>
            <a:ext cx="2523744" cy="1117701"/>
          </a:xfrm>
        </p:spPr>
        <p:txBody>
          <a:bodyPr>
            <a:noAutofit/>
          </a:bodyPr>
          <a:lstStyle/>
          <a:p>
            <a:r>
              <a:rPr lang="en-US" sz="4000" dirty="0"/>
              <a:t>Driving Forces</a:t>
            </a:r>
          </a:p>
        </p:txBody>
      </p:sp>
      <p:sp>
        <p:nvSpPr>
          <p:cNvPr id="3" name="Content Placeholder 2"/>
          <p:cNvSpPr>
            <a:spLocks noGrp="1"/>
          </p:cNvSpPr>
          <p:nvPr>
            <p:ph idx="1"/>
          </p:nvPr>
        </p:nvSpPr>
        <p:spPr>
          <a:xfrm>
            <a:off x="2116729" y="1595767"/>
            <a:ext cx="6823289" cy="4706251"/>
          </a:xfrm>
        </p:spPr>
        <p:txBody>
          <a:bodyPr/>
          <a:lstStyle/>
          <a:p>
            <a:pPr marL="118872" indent="0" algn="ctr">
              <a:buNone/>
            </a:pPr>
            <a:r>
              <a:rPr lang="en-US" b="1" dirty="0" smtClean="0">
                <a:solidFill>
                  <a:schemeClr val="accent6">
                    <a:lumMod val="75000"/>
                  </a:schemeClr>
                </a:solidFill>
              </a:rPr>
              <a:t>Three Seismic Shifts</a:t>
            </a:r>
          </a:p>
          <a:p>
            <a:pPr marL="118872" indent="0" algn="ctr">
              <a:buNone/>
            </a:pPr>
            <a:endParaRPr lang="en-US" sz="1200" b="1" dirty="0" smtClean="0">
              <a:solidFill>
                <a:srgbClr val="F0AD00"/>
              </a:solidFill>
            </a:endParaRPr>
          </a:p>
          <a:p>
            <a:pPr marL="457200" indent="-457200">
              <a:buClr>
                <a:schemeClr val="accent6"/>
              </a:buClr>
              <a:buSzPct val="90000"/>
              <a:buFont typeface="Wingdings" charset="2"/>
              <a:buChar char="Ø"/>
            </a:pPr>
            <a:r>
              <a:rPr lang="en-US" b="1" dirty="0" smtClean="0">
                <a:solidFill>
                  <a:schemeClr val="accent6"/>
                </a:solidFill>
              </a:rPr>
              <a:t>Major Shock</a:t>
            </a:r>
            <a:r>
              <a:rPr lang="en-US" dirty="0" smtClean="0"/>
              <a:t>: The Sixties Revolution</a:t>
            </a:r>
          </a:p>
          <a:p>
            <a:pPr marL="457200" indent="-457200">
              <a:spcBef>
                <a:spcPts val="1200"/>
              </a:spcBef>
              <a:buClr>
                <a:schemeClr val="accent6"/>
              </a:buClr>
              <a:buSzPct val="90000"/>
              <a:buFont typeface="Wingdings" charset="2"/>
              <a:buChar char="Ø"/>
            </a:pPr>
            <a:r>
              <a:rPr lang="en-US" b="1" dirty="0" smtClean="0">
                <a:solidFill>
                  <a:srgbClr val="C64847"/>
                </a:solidFill>
              </a:rPr>
              <a:t>Aftershock #1 (1970s-80s)</a:t>
            </a:r>
            <a:r>
              <a:rPr lang="en-US" dirty="0" smtClean="0"/>
              <a:t>: The </a:t>
            </a:r>
            <a:r>
              <a:rPr lang="en-US" dirty="0"/>
              <a:t>Rise of Evangelicals and Conservative Churches, and the Religious Right </a:t>
            </a:r>
            <a:endParaRPr lang="en-US" dirty="0" smtClean="0"/>
          </a:p>
          <a:p>
            <a:pPr marL="457200" indent="-457200">
              <a:spcBef>
                <a:spcPts val="1200"/>
              </a:spcBef>
              <a:buClr>
                <a:schemeClr val="accent6"/>
              </a:buClr>
              <a:buSzPct val="90000"/>
              <a:buFont typeface="Wingdings" charset="2"/>
              <a:buChar char="Ø"/>
            </a:pPr>
            <a:r>
              <a:rPr lang="en-US" b="1" dirty="0">
                <a:solidFill>
                  <a:srgbClr val="C64847"/>
                </a:solidFill>
              </a:rPr>
              <a:t>Aftershock #2 (1990s-2000s)</a:t>
            </a:r>
            <a:r>
              <a:rPr lang="en-US" dirty="0"/>
              <a:t>: The Rise of Secular Generations </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88605" y="1743133"/>
            <a:ext cx="1445895" cy="2199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6106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48" y="0"/>
            <a:ext cx="2338234" cy="1334008"/>
          </a:xfrm>
        </p:spPr>
        <p:txBody>
          <a:bodyPr>
            <a:noAutofit/>
          </a:bodyPr>
          <a:lstStyle/>
          <a:p>
            <a:r>
              <a:rPr lang="en-US" sz="4000" dirty="0" smtClean="0"/>
              <a:t>Driving Forces</a:t>
            </a:r>
            <a:endParaRPr lang="en-US" sz="4000" dirty="0"/>
          </a:p>
        </p:txBody>
      </p:sp>
      <p:sp>
        <p:nvSpPr>
          <p:cNvPr id="8" name="Content Placeholder 7"/>
          <p:cNvSpPr>
            <a:spLocks noGrp="1"/>
          </p:cNvSpPr>
          <p:nvPr>
            <p:ph idx="1"/>
          </p:nvPr>
        </p:nvSpPr>
        <p:spPr>
          <a:xfrm>
            <a:off x="659202" y="1496649"/>
            <a:ext cx="8067550" cy="5218772"/>
          </a:xfrm>
        </p:spPr>
        <p:txBody>
          <a:bodyPr>
            <a:normAutofit/>
          </a:bodyPr>
          <a:lstStyle/>
          <a:p>
            <a:pPr marL="457200" lvl="0" indent="-457200">
              <a:buClr>
                <a:schemeClr val="accent6"/>
              </a:buClr>
              <a:buSzPct val="90000"/>
              <a:buFont typeface="Wingdings" charset="2"/>
              <a:buChar char="Ø"/>
            </a:pPr>
            <a:r>
              <a:rPr lang="en-US" sz="2800" dirty="0" smtClean="0"/>
              <a:t>The </a:t>
            </a:r>
            <a:r>
              <a:rPr lang="en-US" sz="2800" dirty="0"/>
              <a:t>rise of the </a:t>
            </a:r>
            <a:r>
              <a:rPr lang="en-US" sz="2800" dirty="0" err="1"/>
              <a:t>Nones</a:t>
            </a:r>
            <a:r>
              <a:rPr lang="en-US" sz="2800" dirty="0"/>
              <a:t> in the 1990s was heavily driven by generational factors. </a:t>
            </a:r>
            <a:endParaRPr lang="en-US" sz="2800" dirty="0" smtClean="0"/>
          </a:p>
          <a:p>
            <a:pPr marL="457200" lvl="0" indent="-457200">
              <a:buClr>
                <a:schemeClr val="accent6"/>
              </a:buClr>
              <a:buSzPct val="90000"/>
              <a:buFont typeface="Wingdings" charset="2"/>
              <a:buChar char="Ø"/>
            </a:pPr>
            <a:r>
              <a:rPr lang="en-US" sz="2800" dirty="0" smtClean="0"/>
              <a:t>The </a:t>
            </a:r>
            <a:r>
              <a:rPr lang="en-US" sz="2800" dirty="0"/>
              <a:t>incidence of </a:t>
            </a:r>
            <a:r>
              <a:rPr lang="en-US" sz="2800" dirty="0" err="1"/>
              <a:t>Nones</a:t>
            </a:r>
            <a:r>
              <a:rPr lang="en-US" sz="2800" dirty="0"/>
              <a:t> was about 5-7% in the pre-boomer generations who reach adulthood before </a:t>
            </a:r>
            <a:r>
              <a:rPr lang="en-US" sz="2800" dirty="0" smtClean="0"/>
              <a:t>1960</a:t>
            </a:r>
            <a:endParaRPr lang="en-US" sz="2800" dirty="0"/>
          </a:p>
          <a:p>
            <a:pPr marL="457200" lvl="0" indent="-457200">
              <a:buClr>
                <a:schemeClr val="accent6"/>
              </a:buClr>
              <a:buSzPct val="90000"/>
              <a:buFont typeface="Wingdings" charset="2"/>
              <a:buChar char="Ø"/>
            </a:pPr>
            <a:r>
              <a:rPr lang="en-US" sz="2800" dirty="0" smtClean="0"/>
              <a:t>Double </a:t>
            </a:r>
            <a:r>
              <a:rPr lang="en-US" sz="2800" dirty="0"/>
              <a:t>to about 10-15% among the boomers (who came of age in the 1960s, 70s, and 80s</a:t>
            </a:r>
            <a:r>
              <a:rPr lang="en-US" sz="2800" dirty="0" smtClean="0"/>
              <a:t>)</a:t>
            </a:r>
          </a:p>
          <a:p>
            <a:pPr marL="457200" lvl="0" indent="-457200">
              <a:buClr>
                <a:schemeClr val="accent6"/>
              </a:buClr>
              <a:buSzPct val="90000"/>
              <a:buFont typeface="Wingdings" charset="2"/>
              <a:buChar char="Ø"/>
            </a:pPr>
            <a:r>
              <a:rPr lang="en-US" sz="2800" dirty="0"/>
              <a:t>A</a:t>
            </a:r>
            <a:r>
              <a:rPr lang="en-US" sz="2800" dirty="0" smtClean="0"/>
              <a:t>fter </a:t>
            </a:r>
            <a:r>
              <a:rPr lang="en-US" sz="2800" dirty="0"/>
              <a:t>2000 doubled again to about 20-30% among the post-boomers (who came of age in the 1990s and 2000s). </a:t>
            </a:r>
          </a:p>
          <a:p>
            <a:pPr marL="633222" indent="-514350">
              <a:buNone/>
            </a:pPr>
            <a:endParaRPr lang="en-US" sz="2800" dirty="0"/>
          </a:p>
        </p:txBody>
      </p:sp>
    </p:spTree>
    <p:extLst>
      <p:ext uri="{BB962C8B-B14F-4D97-AF65-F5344CB8AC3E}">
        <p14:creationId xmlns:p14="http://schemas.microsoft.com/office/powerpoint/2010/main" val="24012345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48" y="0"/>
            <a:ext cx="2338234" cy="1334008"/>
          </a:xfrm>
        </p:spPr>
        <p:txBody>
          <a:bodyPr>
            <a:noAutofit/>
          </a:bodyPr>
          <a:lstStyle/>
          <a:p>
            <a:r>
              <a:rPr lang="en-US" sz="4000" dirty="0" smtClean="0"/>
              <a:t>Driving Forces</a:t>
            </a:r>
            <a:endParaRPr lang="en-US" sz="4000" dirty="0"/>
          </a:p>
        </p:txBody>
      </p:sp>
      <p:sp>
        <p:nvSpPr>
          <p:cNvPr id="8" name="Content Placeholder 7"/>
          <p:cNvSpPr>
            <a:spLocks noGrp="1"/>
          </p:cNvSpPr>
          <p:nvPr>
            <p:ph idx="1"/>
          </p:nvPr>
        </p:nvSpPr>
        <p:spPr>
          <a:xfrm>
            <a:off x="659202" y="1496649"/>
            <a:ext cx="8067550" cy="5218772"/>
          </a:xfrm>
        </p:spPr>
        <p:txBody>
          <a:bodyPr>
            <a:normAutofit/>
          </a:bodyPr>
          <a:lstStyle/>
          <a:p>
            <a:pPr marL="457200" indent="-457200">
              <a:buClr>
                <a:schemeClr val="accent6"/>
              </a:buClr>
              <a:buSzPct val="90000"/>
              <a:buFont typeface="Wingdings" charset="2"/>
              <a:buChar char="Ø"/>
            </a:pPr>
            <a:r>
              <a:rPr lang="en-US" sz="2800" dirty="0" smtClean="0"/>
              <a:t>Being </a:t>
            </a:r>
            <a:r>
              <a:rPr lang="en-US" sz="2800" dirty="0"/>
              <a:t>raised with no religion fueled cohort change</a:t>
            </a:r>
            <a:endParaRPr lang="en-US" sz="2800" dirty="0" smtClean="0"/>
          </a:p>
          <a:p>
            <a:pPr marL="457200" lvl="0" indent="-457200">
              <a:spcBef>
                <a:spcPts val="1200"/>
              </a:spcBef>
              <a:buClr>
                <a:schemeClr val="accent6"/>
              </a:buClr>
              <a:buSzPct val="90000"/>
              <a:buFont typeface="Wingdings" charset="2"/>
              <a:buChar char="Ø"/>
            </a:pPr>
            <a:r>
              <a:rPr lang="en-US" sz="2800" dirty="0" smtClean="0"/>
              <a:t>The </a:t>
            </a:r>
            <a:r>
              <a:rPr lang="en-US" sz="2800" dirty="0" err="1"/>
              <a:t>Nones</a:t>
            </a:r>
            <a:r>
              <a:rPr lang="en-US" sz="2800" dirty="0"/>
              <a:t> were disproportionately raised in nonreligious backgrounds, so some of them are the children of boomers who have discard formal religious affiliations a generation ago. </a:t>
            </a:r>
            <a:endParaRPr lang="en-US" sz="2800" dirty="0" smtClean="0"/>
          </a:p>
          <a:p>
            <a:pPr marL="457200" lvl="0" indent="-457200">
              <a:spcBef>
                <a:spcPts val="1200"/>
              </a:spcBef>
              <a:buClr>
                <a:schemeClr val="accent6"/>
              </a:buClr>
              <a:buSzPct val="90000"/>
              <a:buFont typeface="Wingdings" charset="2"/>
              <a:buChar char="Ø"/>
            </a:pPr>
            <a:r>
              <a:rPr lang="en-US" sz="2800" dirty="0" smtClean="0"/>
              <a:t>On </a:t>
            </a:r>
            <a:r>
              <a:rPr lang="en-US" sz="2800" dirty="0"/>
              <a:t>the other hand, the rise of the </a:t>
            </a:r>
            <a:r>
              <a:rPr lang="en-US" sz="2800" dirty="0" err="1"/>
              <a:t>Nones</a:t>
            </a:r>
            <a:r>
              <a:rPr lang="en-US" sz="2800" dirty="0"/>
              <a:t> is apparent even among young people whose parents were religiously observant</a:t>
            </a:r>
            <a:r>
              <a:rPr lang="en-US" sz="2800" dirty="0" smtClean="0"/>
              <a:t>.</a:t>
            </a:r>
            <a:endParaRPr lang="en-US" sz="2800" dirty="0"/>
          </a:p>
        </p:txBody>
      </p:sp>
    </p:spTree>
    <p:extLst>
      <p:ext uri="{BB962C8B-B14F-4D97-AF65-F5344CB8AC3E}">
        <p14:creationId xmlns:p14="http://schemas.microsoft.com/office/powerpoint/2010/main" val="164178033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13587</TotalTime>
  <Words>1826</Words>
  <Application>Microsoft Macintosh PowerPoint</Application>
  <PresentationFormat>On-screen Show (4:3)</PresentationFormat>
  <Paragraphs>217</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Module</vt:lpstr>
      <vt:lpstr>Interpreting the Religious &amp; Spiritual Needs of People Today</vt:lpstr>
      <vt:lpstr>Driving Forces</vt:lpstr>
      <vt:lpstr>Driving Forces: Outside-In  Thinking</vt:lpstr>
      <vt:lpstr>Driving Forces</vt:lpstr>
      <vt:lpstr>Driving Forces</vt:lpstr>
      <vt:lpstr>Driving Forces</vt:lpstr>
      <vt:lpstr>Driving Forces</vt:lpstr>
      <vt:lpstr>Driving Forces</vt:lpstr>
      <vt:lpstr>Driving Forces</vt:lpstr>
      <vt:lpstr>Driving Forces</vt:lpstr>
      <vt:lpstr>Driving Forces</vt:lpstr>
      <vt:lpstr>Driving Forces</vt:lpstr>
      <vt:lpstr>Driving Forces</vt:lpstr>
      <vt:lpstr>Driving Forces</vt:lpstr>
      <vt:lpstr>Driving Forces</vt:lpstr>
      <vt:lpstr>Driving Forces</vt:lpstr>
      <vt:lpstr>Driving Forces</vt:lpstr>
      <vt:lpstr>Driving Forces</vt:lpstr>
      <vt:lpstr> Driving Forces</vt:lpstr>
      <vt:lpstr> Driving Forces</vt:lpstr>
      <vt:lpstr> Driving Forces</vt:lpstr>
      <vt:lpstr>Driving Forces</vt:lpstr>
      <vt:lpstr>Driving Forces</vt:lpstr>
      <vt:lpstr>Driving Forces</vt:lpstr>
      <vt:lpstr>Driving Forces</vt:lpstr>
      <vt:lpstr>Driving Forces</vt:lpstr>
      <vt:lpstr>Driving Forces</vt:lpstr>
      <vt:lpstr>PowerPoint Presentation</vt:lpstr>
      <vt:lpstr>PowerPoint Presentation</vt:lpstr>
      <vt:lpstr>PowerPoint Presentation</vt:lpstr>
      <vt:lpstr>PowerPoint Presentation</vt:lpstr>
      <vt:lpstr>PowerPoint Presentation</vt:lpstr>
      <vt:lpstr>Four Scenarios</vt:lpstr>
      <vt:lpstr>4 Scenarios</vt:lpstr>
      <vt:lpstr>4 Scenarios</vt:lpstr>
      <vt:lpstr>Matrix</vt:lpstr>
      <vt:lpstr>4 Scenarios</vt:lpstr>
      <vt:lpstr>PowerPoint Presentation</vt:lpstr>
      <vt:lpstr>Apply</vt:lpstr>
      <vt:lpstr>Assess</vt:lpstr>
      <vt:lpstr>Tools</vt:lpstr>
    </vt:vector>
  </TitlesOfParts>
  <Company>LifelongFaith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Roberto</dc:creator>
  <cp:lastModifiedBy>John Roberto</cp:lastModifiedBy>
  <cp:revision>227</cp:revision>
  <cp:lastPrinted>2010-10-12T12:02:10Z</cp:lastPrinted>
  <dcterms:created xsi:type="dcterms:W3CDTF">2010-10-22T11:09:29Z</dcterms:created>
  <dcterms:modified xsi:type="dcterms:W3CDTF">2011-03-13T16:32:04Z</dcterms:modified>
</cp:coreProperties>
</file>