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58" r:id="rId3"/>
    <p:sldId id="260" r:id="rId4"/>
    <p:sldId id="261" r:id="rId5"/>
    <p:sldId id="263" r:id="rId6"/>
    <p:sldId id="262" r:id="rId7"/>
    <p:sldId id="264" r:id="rId8"/>
    <p:sldId id="266" r:id="rId9"/>
    <p:sldId id="265"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890" autoAdjust="0"/>
  </p:normalViewPr>
  <p:slideViewPr>
    <p:cSldViewPr snapToGrid="0" snapToObjects="1">
      <p:cViewPr varScale="1">
        <p:scale>
          <a:sx n="117" d="100"/>
          <a:sy n="117" d="100"/>
        </p:scale>
        <p:origin x="-12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9F0F9A-AEBC-8241-8040-3C3858F21033}" type="doc">
      <dgm:prSet loTypeId="urn:microsoft.com/office/officeart/2005/8/layout/cycle1" loCatId="" qsTypeId="urn:microsoft.com/office/officeart/2005/8/quickstyle/simple4" qsCatId="simple" csTypeId="urn:microsoft.com/office/officeart/2005/8/colors/accent1_2" csCatId="accent1" phldr="1"/>
      <dgm:spPr/>
      <dgm:t>
        <a:bodyPr/>
        <a:lstStyle/>
        <a:p>
          <a:endParaRPr lang="en-US"/>
        </a:p>
      </dgm:t>
    </dgm:pt>
    <dgm:pt modelId="{22A732DA-8D7A-3747-9853-2951FAE6A816}">
      <dgm:prSet phldrT="[Text]"/>
      <dgm:spPr/>
      <dgm:t>
        <a:bodyPr/>
        <a:lstStyle/>
        <a:p>
          <a:r>
            <a:rPr lang="en-US" dirty="0" smtClean="0"/>
            <a:t>1. Observe</a:t>
          </a:r>
          <a:endParaRPr lang="en-US" dirty="0"/>
        </a:p>
      </dgm:t>
    </dgm:pt>
    <dgm:pt modelId="{77E3BD30-581B-CD4B-9B65-2323BD4295EA}" type="parTrans" cxnId="{31A56A20-5660-EB4E-8CC5-F51D9E7F91EF}">
      <dgm:prSet/>
      <dgm:spPr/>
      <dgm:t>
        <a:bodyPr/>
        <a:lstStyle/>
        <a:p>
          <a:endParaRPr lang="en-US"/>
        </a:p>
      </dgm:t>
    </dgm:pt>
    <dgm:pt modelId="{6A6C35FF-4B05-1545-B8BA-B1886A46A8EE}" type="sibTrans" cxnId="{31A56A20-5660-EB4E-8CC5-F51D9E7F91EF}">
      <dgm:prSet/>
      <dgm:spPr/>
      <dgm:t>
        <a:bodyPr/>
        <a:lstStyle/>
        <a:p>
          <a:endParaRPr lang="en-US"/>
        </a:p>
      </dgm:t>
    </dgm:pt>
    <dgm:pt modelId="{9BAEA026-4C6E-8F4F-B358-C37B4E36086E}">
      <dgm:prSet phldrT="[Text]"/>
      <dgm:spPr/>
      <dgm:t>
        <a:bodyPr/>
        <a:lstStyle/>
        <a:p>
          <a:r>
            <a:rPr lang="en-US" dirty="0" smtClean="0"/>
            <a:t>2. Interpret</a:t>
          </a:r>
          <a:endParaRPr lang="en-US" dirty="0"/>
        </a:p>
      </dgm:t>
    </dgm:pt>
    <dgm:pt modelId="{0018C56C-3C35-EF42-B1AA-5D4191954C04}" type="parTrans" cxnId="{8213DF17-9F20-E147-9707-D9E10A1B5D66}">
      <dgm:prSet/>
      <dgm:spPr/>
      <dgm:t>
        <a:bodyPr/>
        <a:lstStyle/>
        <a:p>
          <a:endParaRPr lang="en-US"/>
        </a:p>
      </dgm:t>
    </dgm:pt>
    <dgm:pt modelId="{9C0B0F40-8EA5-DC43-AEAF-92B5A0CA96D2}" type="sibTrans" cxnId="{8213DF17-9F20-E147-9707-D9E10A1B5D66}">
      <dgm:prSet/>
      <dgm:spPr/>
      <dgm:t>
        <a:bodyPr/>
        <a:lstStyle/>
        <a:p>
          <a:endParaRPr lang="en-US"/>
        </a:p>
      </dgm:t>
    </dgm:pt>
    <dgm:pt modelId="{4744A8B4-CDAD-EF4E-81D1-080853ACD280}">
      <dgm:prSet phldrT="[Text]"/>
      <dgm:spPr/>
      <dgm:t>
        <a:bodyPr/>
        <a:lstStyle/>
        <a:p>
          <a:r>
            <a:rPr lang="en-US" dirty="0" smtClean="0"/>
            <a:t>3. Intervene</a:t>
          </a:r>
          <a:endParaRPr lang="en-US" dirty="0"/>
        </a:p>
      </dgm:t>
    </dgm:pt>
    <dgm:pt modelId="{BC9DCCB6-AD9B-254E-BFFF-EBFDCE04C587}" type="parTrans" cxnId="{8BDA86F7-737E-0249-9DEC-1FD69E74C2E7}">
      <dgm:prSet/>
      <dgm:spPr/>
      <dgm:t>
        <a:bodyPr/>
        <a:lstStyle/>
        <a:p>
          <a:endParaRPr lang="en-US"/>
        </a:p>
      </dgm:t>
    </dgm:pt>
    <dgm:pt modelId="{AF0D8FA5-8CC8-2F4F-97F9-AA343957F2D4}" type="sibTrans" cxnId="{8BDA86F7-737E-0249-9DEC-1FD69E74C2E7}">
      <dgm:prSet/>
      <dgm:spPr/>
      <dgm:t>
        <a:bodyPr/>
        <a:lstStyle/>
        <a:p>
          <a:endParaRPr lang="en-US"/>
        </a:p>
      </dgm:t>
    </dgm:pt>
    <dgm:pt modelId="{88778CEB-9000-794D-BE21-45096A7E8DF2}" type="pres">
      <dgm:prSet presAssocID="{1D9F0F9A-AEBC-8241-8040-3C3858F21033}" presName="cycle" presStyleCnt="0">
        <dgm:presLayoutVars>
          <dgm:dir/>
          <dgm:resizeHandles val="exact"/>
        </dgm:presLayoutVars>
      </dgm:prSet>
      <dgm:spPr/>
    </dgm:pt>
    <dgm:pt modelId="{70B84B86-24C3-254B-B1F7-794E0D945842}" type="pres">
      <dgm:prSet presAssocID="{22A732DA-8D7A-3747-9853-2951FAE6A816}" presName="dummy" presStyleCnt="0"/>
      <dgm:spPr/>
    </dgm:pt>
    <dgm:pt modelId="{6432F0BC-0337-1047-AF2B-CAD63E6A964D}" type="pres">
      <dgm:prSet presAssocID="{22A732DA-8D7A-3747-9853-2951FAE6A816}" presName="node" presStyleLbl="revTx" presStyleIdx="0" presStyleCnt="3">
        <dgm:presLayoutVars>
          <dgm:bulletEnabled val="1"/>
        </dgm:presLayoutVars>
      </dgm:prSet>
      <dgm:spPr/>
    </dgm:pt>
    <dgm:pt modelId="{39A43EF6-EDBE-E645-B52D-C90ADCD406D2}" type="pres">
      <dgm:prSet presAssocID="{6A6C35FF-4B05-1545-B8BA-B1886A46A8EE}" presName="sibTrans" presStyleLbl="node1" presStyleIdx="0" presStyleCnt="3"/>
      <dgm:spPr/>
    </dgm:pt>
    <dgm:pt modelId="{41BDF94E-103D-BC49-B5AC-68267A7804E9}" type="pres">
      <dgm:prSet presAssocID="{9BAEA026-4C6E-8F4F-B358-C37B4E36086E}" presName="dummy" presStyleCnt="0"/>
      <dgm:spPr/>
    </dgm:pt>
    <dgm:pt modelId="{69A9DF70-4FD0-9641-A615-A189FE211FF1}" type="pres">
      <dgm:prSet presAssocID="{9BAEA026-4C6E-8F4F-B358-C37B4E36086E}" presName="node" presStyleLbl="revTx" presStyleIdx="1" presStyleCnt="3">
        <dgm:presLayoutVars>
          <dgm:bulletEnabled val="1"/>
        </dgm:presLayoutVars>
      </dgm:prSet>
      <dgm:spPr/>
    </dgm:pt>
    <dgm:pt modelId="{D643CA67-9918-6545-B686-FAC6B0316E3C}" type="pres">
      <dgm:prSet presAssocID="{9C0B0F40-8EA5-DC43-AEAF-92B5A0CA96D2}" presName="sibTrans" presStyleLbl="node1" presStyleIdx="1" presStyleCnt="3"/>
      <dgm:spPr/>
    </dgm:pt>
    <dgm:pt modelId="{0B07C0C6-FBE1-7A48-9A46-387FF0E3A61D}" type="pres">
      <dgm:prSet presAssocID="{4744A8B4-CDAD-EF4E-81D1-080853ACD280}" presName="dummy" presStyleCnt="0"/>
      <dgm:spPr/>
    </dgm:pt>
    <dgm:pt modelId="{EE435883-EA4B-F141-B704-49FB966EC173}" type="pres">
      <dgm:prSet presAssocID="{4744A8B4-CDAD-EF4E-81D1-080853ACD280}" presName="node" presStyleLbl="revTx" presStyleIdx="2" presStyleCnt="3">
        <dgm:presLayoutVars>
          <dgm:bulletEnabled val="1"/>
        </dgm:presLayoutVars>
      </dgm:prSet>
      <dgm:spPr/>
    </dgm:pt>
    <dgm:pt modelId="{1023814C-3FE4-1B4D-9F7C-A0A1D1080CC9}" type="pres">
      <dgm:prSet presAssocID="{AF0D8FA5-8CC8-2F4F-97F9-AA343957F2D4}" presName="sibTrans" presStyleLbl="node1" presStyleIdx="2" presStyleCnt="3"/>
      <dgm:spPr/>
    </dgm:pt>
  </dgm:ptLst>
  <dgm:cxnLst>
    <dgm:cxn modelId="{FE922FEA-7974-BA40-81A2-8A8F0364963A}" type="presOf" srcId="{4744A8B4-CDAD-EF4E-81D1-080853ACD280}" destId="{EE435883-EA4B-F141-B704-49FB966EC173}" srcOrd="0" destOrd="0" presId="urn:microsoft.com/office/officeart/2005/8/layout/cycle1"/>
    <dgm:cxn modelId="{3F70E398-5E66-CA4C-B8A8-4F2D4FFA77D6}" type="presOf" srcId="{9BAEA026-4C6E-8F4F-B358-C37B4E36086E}" destId="{69A9DF70-4FD0-9641-A615-A189FE211FF1}" srcOrd="0" destOrd="0" presId="urn:microsoft.com/office/officeart/2005/8/layout/cycle1"/>
    <dgm:cxn modelId="{8BDA86F7-737E-0249-9DEC-1FD69E74C2E7}" srcId="{1D9F0F9A-AEBC-8241-8040-3C3858F21033}" destId="{4744A8B4-CDAD-EF4E-81D1-080853ACD280}" srcOrd="2" destOrd="0" parTransId="{BC9DCCB6-AD9B-254E-BFFF-EBFDCE04C587}" sibTransId="{AF0D8FA5-8CC8-2F4F-97F9-AA343957F2D4}"/>
    <dgm:cxn modelId="{6B8083A5-C8FD-BA45-8941-C3E8F19745A2}" type="presOf" srcId="{AF0D8FA5-8CC8-2F4F-97F9-AA343957F2D4}" destId="{1023814C-3FE4-1B4D-9F7C-A0A1D1080CC9}" srcOrd="0" destOrd="0" presId="urn:microsoft.com/office/officeart/2005/8/layout/cycle1"/>
    <dgm:cxn modelId="{8213DF17-9F20-E147-9707-D9E10A1B5D66}" srcId="{1D9F0F9A-AEBC-8241-8040-3C3858F21033}" destId="{9BAEA026-4C6E-8F4F-B358-C37B4E36086E}" srcOrd="1" destOrd="0" parTransId="{0018C56C-3C35-EF42-B1AA-5D4191954C04}" sibTransId="{9C0B0F40-8EA5-DC43-AEAF-92B5A0CA96D2}"/>
    <dgm:cxn modelId="{B600473F-2C38-9947-9192-2E12BC637EDA}" type="presOf" srcId="{9C0B0F40-8EA5-DC43-AEAF-92B5A0CA96D2}" destId="{D643CA67-9918-6545-B686-FAC6B0316E3C}" srcOrd="0" destOrd="0" presId="urn:microsoft.com/office/officeart/2005/8/layout/cycle1"/>
    <dgm:cxn modelId="{AE18E301-7D71-CD48-933B-A915D50012A3}" type="presOf" srcId="{1D9F0F9A-AEBC-8241-8040-3C3858F21033}" destId="{88778CEB-9000-794D-BE21-45096A7E8DF2}" srcOrd="0" destOrd="0" presId="urn:microsoft.com/office/officeart/2005/8/layout/cycle1"/>
    <dgm:cxn modelId="{6D09D64B-F25D-6A4A-8715-1F2B02EB2B95}" type="presOf" srcId="{6A6C35FF-4B05-1545-B8BA-B1886A46A8EE}" destId="{39A43EF6-EDBE-E645-B52D-C90ADCD406D2}" srcOrd="0" destOrd="0" presId="urn:microsoft.com/office/officeart/2005/8/layout/cycle1"/>
    <dgm:cxn modelId="{CA8ED9D9-D8E6-1C45-BDE1-1438301794D6}" type="presOf" srcId="{22A732DA-8D7A-3747-9853-2951FAE6A816}" destId="{6432F0BC-0337-1047-AF2B-CAD63E6A964D}" srcOrd="0" destOrd="0" presId="urn:microsoft.com/office/officeart/2005/8/layout/cycle1"/>
    <dgm:cxn modelId="{31A56A20-5660-EB4E-8CC5-F51D9E7F91EF}" srcId="{1D9F0F9A-AEBC-8241-8040-3C3858F21033}" destId="{22A732DA-8D7A-3747-9853-2951FAE6A816}" srcOrd="0" destOrd="0" parTransId="{77E3BD30-581B-CD4B-9B65-2323BD4295EA}" sibTransId="{6A6C35FF-4B05-1545-B8BA-B1886A46A8EE}"/>
    <dgm:cxn modelId="{8AC54439-A0FF-5F4C-8306-7666978BD08B}" type="presParOf" srcId="{88778CEB-9000-794D-BE21-45096A7E8DF2}" destId="{70B84B86-24C3-254B-B1F7-794E0D945842}" srcOrd="0" destOrd="0" presId="urn:microsoft.com/office/officeart/2005/8/layout/cycle1"/>
    <dgm:cxn modelId="{FD81BE82-98D1-8947-BC54-51DE4FB899C6}" type="presParOf" srcId="{88778CEB-9000-794D-BE21-45096A7E8DF2}" destId="{6432F0BC-0337-1047-AF2B-CAD63E6A964D}" srcOrd="1" destOrd="0" presId="urn:microsoft.com/office/officeart/2005/8/layout/cycle1"/>
    <dgm:cxn modelId="{6F45D321-2C7E-B641-A32A-211383CDDA85}" type="presParOf" srcId="{88778CEB-9000-794D-BE21-45096A7E8DF2}" destId="{39A43EF6-EDBE-E645-B52D-C90ADCD406D2}" srcOrd="2" destOrd="0" presId="urn:microsoft.com/office/officeart/2005/8/layout/cycle1"/>
    <dgm:cxn modelId="{78EA51BD-0F0A-404E-AE91-545E540C221C}" type="presParOf" srcId="{88778CEB-9000-794D-BE21-45096A7E8DF2}" destId="{41BDF94E-103D-BC49-B5AC-68267A7804E9}" srcOrd="3" destOrd="0" presId="urn:microsoft.com/office/officeart/2005/8/layout/cycle1"/>
    <dgm:cxn modelId="{0A945D6D-350D-1641-AF02-9984B84E0E44}" type="presParOf" srcId="{88778CEB-9000-794D-BE21-45096A7E8DF2}" destId="{69A9DF70-4FD0-9641-A615-A189FE211FF1}" srcOrd="4" destOrd="0" presId="urn:microsoft.com/office/officeart/2005/8/layout/cycle1"/>
    <dgm:cxn modelId="{09B71B96-5FC5-904F-BBCF-78D6E7E59EEE}" type="presParOf" srcId="{88778CEB-9000-794D-BE21-45096A7E8DF2}" destId="{D643CA67-9918-6545-B686-FAC6B0316E3C}" srcOrd="5" destOrd="0" presId="urn:microsoft.com/office/officeart/2005/8/layout/cycle1"/>
    <dgm:cxn modelId="{2891A4B5-8F11-6645-A76D-65D7FF1EBDB7}" type="presParOf" srcId="{88778CEB-9000-794D-BE21-45096A7E8DF2}" destId="{0B07C0C6-FBE1-7A48-9A46-387FF0E3A61D}" srcOrd="6" destOrd="0" presId="urn:microsoft.com/office/officeart/2005/8/layout/cycle1"/>
    <dgm:cxn modelId="{EE5B87BC-8F71-8445-BD2F-2993A563B2F0}" type="presParOf" srcId="{88778CEB-9000-794D-BE21-45096A7E8DF2}" destId="{EE435883-EA4B-F141-B704-49FB966EC173}" srcOrd="7" destOrd="0" presId="urn:microsoft.com/office/officeart/2005/8/layout/cycle1"/>
    <dgm:cxn modelId="{096B7992-0200-1945-8412-A5CA83E1B948}" type="presParOf" srcId="{88778CEB-9000-794D-BE21-45096A7E8DF2}" destId="{1023814C-3FE4-1B4D-9F7C-A0A1D1080CC9}"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DE54ED-443D-294D-9E3F-1E76ECA5496D}"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en-US"/>
        </a:p>
      </dgm:t>
    </dgm:pt>
    <dgm:pt modelId="{A2E38CA2-F896-DD4B-BB49-EA58BD9B0623}">
      <dgm:prSet phldrT="[Text]"/>
      <dgm:spPr/>
      <dgm:t>
        <a:bodyPr/>
        <a:lstStyle/>
        <a:p>
          <a:r>
            <a:rPr lang="en-US" dirty="0" smtClean="0"/>
            <a:t>Listen to the Environment</a:t>
          </a:r>
          <a:endParaRPr lang="en-US" dirty="0"/>
        </a:p>
      </dgm:t>
    </dgm:pt>
    <dgm:pt modelId="{8B461F49-87B7-4F45-9C15-98C9B19B3195}" type="parTrans" cxnId="{B84B9037-C3F9-F649-88D3-B4884F28380B}">
      <dgm:prSet/>
      <dgm:spPr/>
      <dgm:t>
        <a:bodyPr/>
        <a:lstStyle/>
        <a:p>
          <a:endParaRPr lang="en-US"/>
        </a:p>
      </dgm:t>
    </dgm:pt>
    <dgm:pt modelId="{57D96E82-AB92-2440-847E-881DC77E32D8}" type="sibTrans" cxnId="{B84B9037-C3F9-F649-88D3-B4884F28380B}">
      <dgm:prSet/>
      <dgm:spPr/>
      <dgm:t>
        <a:bodyPr/>
        <a:lstStyle/>
        <a:p>
          <a:endParaRPr lang="en-US"/>
        </a:p>
      </dgm:t>
    </dgm:pt>
    <dgm:pt modelId="{D6545744-4795-3A47-B1B8-EA51B53C56C8}">
      <dgm:prSet phldrT="[Text]"/>
      <dgm:spPr/>
      <dgm:t>
        <a:bodyPr/>
        <a:lstStyle/>
        <a:p>
          <a:r>
            <a:rPr lang="en-US" dirty="0" smtClean="0"/>
            <a:t>Experiment &amp; Innovate</a:t>
          </a:r>
          <a:endParaRPr lang="en-US" dirty="0"/>
        </a:p>
      </dgm:t>
    </dgm:pt>
    <dgm:pt modelId="{1F0CF2E7-499A-FA4E-8153-D02C4282AFD2}" type="parTrans" cxnId="{8A454CBB-4E87-0E48-8EC2-506C3A0070BE}">
      <dgm:prSet/>
      <dgm:spPr/>
      <dgm:t>
        <a:bodyPr/>
        <a:lstStyle/>
        <a:p>
          <a:endParaRPr lang="en-US"/>
        </a:p>
      </dgm:t>
    </dgm:pt>
    <dgm:pt modelId="{5695D479-BD0F-B848-B41D-994A8BBCAD11}" type="sibTrans" cxnId="{8A454CBB-4E87-0E48-8EC2-506C3A0070BE}">
      <dgm:prSet/>
      <dgm:spPr/>
      <dgm:t>
        <a:bodyPr/>
        <a:lstStyle/>
        <a:p>
          <a:endParaRPr lang="en-US"/>
        </a:p>
      </dgm:t>
    </dgm:pt>
    <dgm:pt modelId="{00B821BE-CFD5-8447-B71D-9ABABAA0206F}">
      <dgm:prSet phldrT="[Text]"/>
      <dgm:spPr/>
      <dgm:t>
        <a:bodyPr/>
        <a:lstStyle/>
        <a:p>
          <a:r>
            <a:rPr lang="en-US" dirty="0" smtClean="0"/>
            <a:t>Evaluate &amp; Learn What Works</a:t>
          </a:r>
          <a:endParaRPr lang="en-US" dirty="0"/>
        </a:p>
      </dgm:t>
    </dgm:pt>
    <dgm:pt modelId="{39D7284F-9ED0-DE4D-BFCC-A67E1D435CAD}" type="parTrans" cxnId="{61B4E431-4ED6-C24F-AE47-3AD4A304E718}">
      <dgm:prSet/>
      <dgm:spPr/>
      <dgm:t>
        <a:bodyPr/>
        <a:lstStyle/>
        <a:p>
          <a:endParaRPr lang="en-US"/>
        </a:p>
      </dgm:t>
    </dgm:pt>
    <dgm:pt modelId="{9BA81850-E61E-B442-AA3A-5D1741405CFE}" type="sibTrans" cxnId="{61B4E431-4ED6-C24F-AE47-3AD4A304E718}">
      <dgm:prSet/>
      <dgm:spPr/>
      <dgm:t>
        <a:bodyPr/>
        <a:lstStyle/>
        <a:p>
          <a:endParaRPr lang="en-US"/>
        </a:p>
      </dgm:t>
    </dgm:pt>
    <dgm:pt modelId="{6A431CB9-005B-1541-95B2-D15193A757BD}">
      <dgm:prSet phldrT="[Text]"/>
      <dgm:spPr/>
      <dgm:t>
        <a:bodyPr/>
        <a:lstStyle/>
        <a:p>
          <a:r>
            <a:rPr lang="en-US" dirty="0" smtClean="0"/>
            <a:t>Modify Programs &amp; Plans</a:t>
          </a:r>
          <a:endParaRPr lang="en-US" dirty="0"/>
        </a:p>
      </dgm:t>
    </dgm:pt>
    <dgm:pt modelId="{EECFC95F-2ADD-E84C-B19A-6F3F93B6B0EA}" type="parTrans" cxnId="{DEA6453F-248F-1340-BDA2-3CFCD5E8902C}">
      <dgm:prSet/>
      <dgm:spPr/>
      <dgm:t>
        <a:bodyPr/>
        <a:lstStyle/>
        <a:p>
          <a:endParaRPr lang="en-US"/>
        </a:p>
      </dgm:t>
    </dgm:pt>
    <dgm:pt modelId="{14C62818-0C2E-0E48-8E3C-FEE5420BAB5D}" type="sibTrans" cxnId="{DEA6453F-248F-1340-BDA2-3CFCD5E8902C}">
      <dgm:prSet/>
      <dgm:spPr/>
      <dgm:t>
        <a:bodyPr/>
        <a:lstStyle/>
        <a:p>
          <a:endParaRPr lang="en-US"/>
        </a:p>
      </dgm:t>
    </dgm:pt>
    <dgm:pt modelId="{C4C177B4-DC2B-944B-893D-A9905CEE95A3}" type="pres">
      <dgm:prSet presAssocID="{3ADE54ED-443D-294D-9E3F-1E76ECA5496D}" presName="cycle" presStyleCnt="0">
        <dgm:presLayoutVars>
          <dgm:dir/>
          <dgm:resizeHandles val="exact"/>
        </dgm:presLayoutVars>
      </dgm:prSet>
      <dgm:spPr/>
    </dgm:pt>
    <dgm:pt modelId="{12DE2ABB-0101-E341-8E3D-F1ECD6E6D7D3}" type="pres">
      <dgm:prSet presAssocID="{A2E38CA2-F896-DD4B-BB49-EA58BD9B0623}" presName="node" presStyleLbl="node1" presStyleIdx="0" presStyleCnt="4">
        <dgm:presLayoutVars>
          <dgm:bulletEnabled val="1"/>
        </dgm:presLayoutVars>
      </dgm:prSet>
      <dgm:spPr/>
      <dgm:t>
        <a:bodyPr/>
        <a:lstStyle/>
        <a:p>
          <a:endParaRPr lang="en-US"/>
        </a:p>
      </dgm:t>
    </dgm:pt>
    <dgm:pt modelId="{9857DD24-255B-794A-8B22-735252CFEA7A}" type="pres">
      <dgm:prSet presAssocID="{A2E38CA2-F896-DD4B-BB49-EA58BD9B0623}" presName="spNode" presStyleCnt="0"/>
      <dgm:spPr/>
    </dgm:pt>
    <dgm:pt modelId="{719B8B89-36AE-944F-A1D5-B89A1447A3DF}" type="pres">
      <dgm:prSet presAssocID="{57D96E82-AB92-2440-847E-881DC77E32D8}" presName="sibTrans" presStyleLbl="sibTrans1D1" presStyleIdx="0" presStyleCnt="4"/>
      <dgm:spPr/>
    </dgm:pt>
    <dgm:pt modelId="{55653458-8EC4-A74C-A841-B2B7741583DC}" type="pres">
      <dgm:prSet presAssocID="{D6545744-4795-3A47-B1B8-EA51B53C56C8}" presName="node" presStyleLbl="node1" presStyleIdx="1" presStyleCnt="4">
        <dgm:presLayoutVars>
          <dgm:bulletEnabled val="1"/>
        </dgm:presLayoutVars>
      </dgm:prSet>
      <dgm:spPr/>
      <dgm:t>
        <a:bodyPr/>
        <a:lstStyle/>
        <a:p>
          <a:endParaRPr lang="en-US"/>
        </a:p>
      </dgm:t>
    </dgm:pt>
    <dgm:pt modelId="{A71284FC-94EA-0D4E-9F80-3CCFB18FC819}" type="pres">
      <dgm:prSet presAssocID="{D6545744-4795-3A47-B1B8-EA51B53C56C8}" presName="spNode" presStyleCnt="0"/>
      <dgm:spPr/>
    </dgm:pt>
    <dgm:pt modelId="{712B4BAB-AD39-A14C-946C-53080813DFA2}" type="pres">
      <dgm:prSet presAssocID="{5695D479-BD0F-B848-B41D-994A8BBCAD11}" presName="sibTrans" presStyleLbl="sibTrans1D1" presStyleIdx="1" presStyleCnt="4"/>
      <dgm:spPr/>
    </dgm:pt>
    <dgm:pt modelId="{092D1F32-A03B-C548-9DF5-4981E1D37E8C}" type="pres">
      <dgm:prSet presAssocID="{00B821BE-CFD5-8447-B71D-9ABABAA0206F}" presName="node" presStyleLbl="node1" presStyleIdx="2" presStyleCnt="4">
        <dgm:presLayoutVars>
          <dgm:bulletEnabled val="1"/>
        </dgm:presLayoutVars>
      </dgm:prSet>
      <dgm:spPr/>
      <dgm:t>
        <a:bodyPr/>
        <a:lstStyle/>
        <a:p>
          <a:endParaRPr lang="en-US"/>
        </a:p>
      </dgm:t>
    </dgm:pt>
    <dgm:pt modelId="{D369CBC5-0721-C443-BCAA-8F99D791ACD2}" type="pres">
      <dgm:prSet presAssocID="{00B821BE-CFD5-8447-B71D-9ABABAA0206F}" presName="spNode" presStyleCnt="0"/>
      <dgm:spPr/>
    </dgm:pt>
    <dgm:pt modelId="{E6A37F0A-F833-8549-BB73-FC449E3B4605}" type="pres">
      <dgm:prSet presAssocID="{9BA81850-E61E-B442-AA3A-5D1741405CFE}" presName="sibTrans" presStyleLbl="sibTrans1D1" presStyleIdx="2" presStyleCnt="4"/>
      <dgm:spPr/>
    </dgm:pt>
    <dgm:pt modelId="{77153C10-7347-CF45-B83C-1D35815B213B}" type="pres">
      <dgm:prSet presAssocID="{6A431CB9-005B-1541-95B2-D15193A757BD}" presName="node" presStyleLbl="node1" presStyleIdx="3" presStyleCnt="4">
        <dgm:presLayoutVars>
          <dgm:bulletEnabled val="1"/>
        </dgm:presLayoutVars>
      </dgm:prSet>
      <dgm:spPr/>
    </dgm:pt>
    <dgm:pt modelId="{294B9A64-1C18-CF4B-8974-57CB20F5419D}" type="pres">
      <dgm:prSet presAssocID="{6A431CB9-005B-1541-95B2-D15193A757BD}" presName="spNode" presStyleCnt="0"/>
      <dgm:spPr/>
    </dgm:pt>
    <dgm:pt modelId="{CAA83449-C6B9-D640-9BC6-84E95F03A242}" type="pres">
      <dgm:prSet presAssocID="{14C62818-0C2E-0E48-8E3C-FEE5420BAB5D}" presName="sibTrans" presStyleLbl="sibTrans1D1" presStyleIdx="3" presStyleCnt="4"/>
      <dgm:spPr/>
    </dgm:pt>
  </dgm:ptLst>
  <dgm:cxnLst>
    <dgm:cxn modelId="{51273C28-683B-D546-B412-8BB7C91D7A32}" type="presOf" srcId="{57D96E82-AB92-2440-847E-881DC77E32D8}" destId="{719B8B89-36AE-944F-A1D5-B89A1447A3DF}" srcOrd="0" destOrd="0" presId="urn:microsoft.com/office/officeart/2005/8/layout/cycle5"/>
    <dgm:cxn modelId="{61B4E431-4ED6-C24F-AE47-3AD4A304E718}" srcId="{3ADE54ED-443D-294D-9E3F-1E76ECA5496D}" destId="{00B821BE-CFD5-8447-B71D-9ABABAA0206F}" srcOrd="2" destOrd="0" parTransId="{39D7284F-9ED0-DE4D-BFCC-A67E1D435CAD}" sibTransId="{9BA81850-E61E-B442-AA3A-5D1741405CFE}"/>
    <dgm:cxn modelId="{DD24264A-5E18-414E-ACCC-103B0AFD3E9E}" type="presOf" srcId="{A2E38CA2-F896-DD4B-BB49-EA58BD9B0623}" destId="{12DE2ABB-0101-E341-8E3D-F1ECD6E6D7D3}" srcOrd="0" destOrd="0" presId="urn:microsoft.com/office/officeart/2005/8/layout/cycle5"/>
    <dgm:cxn modelId="{AD236655-D89D-5B4D-A0C6-3B6BF8538503}" type="presOf" srcId="{00B821BE-CFD5-8447-B71D-9ABABAA0206F}" destId="{092D1F32-A03B-C548-9DF5-4981E1D37E8C}" srcOrd="0" destOrd="0" presId="urn:microsoft.com/office/officeart/2005/8/layout/cycle5"/>
    <dgm:cxn modelId="{69099323-781E-1444-9743-11A22EB71FD6}" type="presOf" srcId="{14C62818-0C2E-0E48-8E3C-FEE5420BAB5D}" destId="{CAA83449-C6B9-D640-9BC6-84E95F03A242}" srcOrd="0" destOrd="0" presId="urn:microsoft.com/office/officeart/2005/8/layout/cycle5"/>
    <dgm:cxn modelId="{CEC368B6-869D-7C48-A365-92E240E2D5F2}" type="presOf" srcId="{3ADE54ED-443D-294D-9E3F-1E76ECA5496D}" destId="{C4C177B4-DC2B-944B-893D-A9905CEE95A3}" srcOrd="0" destOrd="0" presId="urn:microsoft.com/office/officeart/2005/8/layout/cycle5"/>
    <dgm:cxn modelId="{B84B9037-C3F9-F649-88D3-B4884F28380B}" srcId="{3ADE54ED-443D-294D-9E3F-1E76ECA5496D}" destId="{A2E38CA2-F896-DD4B-BB49-EA58BD9B0623}" srcOrd="0" destOrd="0" parTransId="{8B461F49-87B7-4F45-9C15-98C9B19B3195}" sibTransId="{57D96E82-AB92-2440-847E-881DC77E32D8}"/>
    <dgm:cxn modelId="{8D46288F-EC5D-9D4E-B7CE-CCD69FCAAC91}" type="presOf" srcId="{9BA81850-E61E-B442-AA3A-5D1741405CFE}" destId="{E6A37F0A-F833-8549-BB73-FC449E3B4605}" srcOrd="0" destOrd="0" presId="urn:microsoft.com/office/officeart/2005/8/layout/cycle5"/>
    <dgm:cxn modelId="{9DD9B5AA-31E3-0F4B-A848-34D95BDC447A}" type="presOf" srcId="{5695D479-BD0F-B848-B41D-994A8BBCAD11}" destId="{712B4BAB-AD39-A14C-946C-53080813DFA2}" srcOrd="0" destOrd="0" presId="urn:microsoft.com/office/officeart/2005/8/layout/cycle5"/>
    <dgm:cxn modelId="{DEA6453F-248F-1340-BDA2-3CFCD5E8902C}" srcId="{3ADE54ED-443D-294D-9E3F-1E76ECA5496D}" destId="{6A431CB9-005B-1541-95B2-D15193A757BD}" srcOrd="3" destOrd="0" parTransId="{EECFC95F-2ADD-E84C-B19A-6F3F93B6B0EA}" sibTransId="{14C62818-0C2E-0E48-8E3C-FEE5420BAB5D}"/>
    <dgm:cxn modelId="{9AAC6188-BBBB-5F47-82CB-60FD99A5D622}" type="presOf" srcId="{D6545744-4795-3A47-B1B8-EA51B53C56C8}" destId="{55653458-8EC4-A74C-A841-B2B7741583DC}" srcOrd="0" destOrd="0" presId="urn:microsoft.com/office/officeart/2005/8/layout/cycle5"/>
    <dgm:cxn modelId="{3C5049A9-7AA2-BC4B-8525-05940B5AD9C7}" type="presOf" srcId="{6A431CB9-005B-1541-95B2-D15193A757BD}" destId="{77153C10-7347-CF45-B83C-1D35815B213B}" srcOrd="0" destOrd="0" presId="urn:microsoft.com/office/officeart/2005/8/layout/cycle5"/>
    <dgm:cxn modelId="{8A454CBB-4E87-0E48-8EC2-506C3A0070BE}" srcId="{3ADE54ED-443D-294D-9E3F-1E76ECA5496D}" destId="{D6545744-4795-3A47-B1B8-EA51B53C56C8}" srcOrd="1" destOrd="0" parTransId="{1F0CF2E7-499A-FA4E-8153-D02C4282AFD2}" sibTransId="{5695D479-BD0F-B848-B41D-994A8BBCAD11}"/>
    <dgm:cxn modelId="{AA343F67-5CF7-3F40-9169-A2CCEDAFB4F0}" type="presParOf" srcId="{C4C177B4-DC2B-944B-893D-A9905CEE95A3}" destId="{12DE2ABB-0101-E341-8E3D-F1ECD6E6D7D3}" srcOrd="0" destOrd="0" presId="urn:microsoft.com/office/officeart/2005/8/layout/cycle5"/>
    <dgm:cxn modelId="{929AAD83-6B57-1A4E-B878-11A5E9CC1E3D}" type="presParOf" srcId="{C4C177B4-DC2B-944B-893D-A9905CEE95A3}" destId="{9857DD24-255B-794A-8B22-735252CFEA7A}" srcOrd="1" destOrd="0" presId="urn:microsoft.com/office/officeart/2005/8/layout/cycle5"/>
    <dgm:cxn modelId="{8A7A640F-CB5C-8047-AA5C-FDD21DC0E4B2}" type="presParOf" srcId="{C4C177B4-DC2B-944B-893D-A9905CEE95A3}" destId="{719B8B89-36AE-944F-A1D5-B89A1447A3DF}" srcOrd="2" destOrd="0" presId="urn:microsoft.com/office/officeart/2005/8/layout/cycle5"/>
    <dgm:cxn modelId="{701838C3-D098-1842-80A6-F04F66396722}" type="presParOf" srcId="{C4C177B4-DC2B-944B-893D-A9905CEE95A3}" destId="{55653458-8EC4-A74C-A841-B2B7741583DC}" srcOrd="3" destOrd="0" presId="urn:microsoft.com/office/officeart/2005/8/layout/cycle5"/>
    <dgm:cxn modelId="{7E4006BE-9A02-AA43-9361-A4E04DA2F277}" type="presParOf" srcId="{C4C177B4-DC2B-944B-893D-A9905CEE95A3}" destId="{A71284FC-94EA-0D4E-9F80-3CCFB18FC819}" srcOrd="4" destOrd="0" presId="urn:microsoft.com/office/officeart/2005/8/layout/cycle5"/>
    <dgm:cxn modelId="{F2C39B6D-27FE-9448-9E2F-ABBE5DF52843}" type="presParOf" srcId="{C4C177B4-DC2B-944B-893D-A9905CEE95A3}" destId="{712B4BAB-AD39-A14C-946C-53080813DFA2}" srcOrd="5" destOrd="0" presId="urn:microsoft.com/office/officeart/2005/8/layout/cycle5"/>
    <dgm:cxn modelId="{0832E549-EAB9-3548-9248-1933C8D9D7EE}" type="presParOf" srcId="{C4C177B4-DC2B-944B-893D-A9905CEE95A3}" destId="{092D1F32-A03B-C548-9DF5-4981E1D37E8C}" srcOrd="6" destOrd="0" presId="urn:microsoft.com/office/officeart/2005/8/layout/cycle5"/>
    <dgm:cxn modelId="{D03D0AC5-CB48-6046-BEC8-1EA5295167B9}" type="presParOf" srcId="{C4C177B4-DC2B-944B-893D-A9905CEE95A3}" destId="{D369CBC5-0721-C443-BCAA-8F99D791ACD2}" srcOrd="7" destOrd="0" presId="urn:microsoft.com/office/officeart/2005/8/layout/cycle5"/>
    <dgm:cxn modelId="{EE60CE42-611E-7649-AEBF-D3C798282156}" type="presParOf" srcId="{C4C177B4-DC2B-944B-893D-A9905CEE95A3}" destId="{E6A37F0A-F833-8549-BB73-FC449E3B4605}" srcOrd="8" destOrd="0" presId="urn:microsoft.com/office/officeart/2005/8/layout/cycle5"/>
    <dgm:cxn modelId="{578EF627-8F5D-144C-B05A-537FBF091E79}" type="presParOf" srcId="{C4C177B4-DC2B-944B-893D-A9905CEE95A3}" destId="{77153C10-7347-CF45-B83C-1D35815B213B}" srcOrd="9" destOrd="0" presId="urn:microsoft.com/office/officeart/2005/8/layout/cycle5"/>
    <dgm:cxn modelId="{DF65D8D2-963D-5042-A53C-8607E150EEAB}" type="presParOf" srcId="{C4C177B4-DC2B-944B-893D-A9905CEE95A3}" destId="{294B9A64-1C18-CF4B-8974-57CB20F5419D}" srcOrd="10" destOrd="0" presId="urn:microsoft.com/office/officeart/2005/8/layout/cycle5"/>
    <dgm:cxn modelId="{A5261353-DAF9-484C-AD10-AA03F342392C}" type="presParOf" srcId="{C4C177B4-DC2B-944B-893D-A9905CEE95A3}" destId="{CAA83449-C6B9-D640-9BC6-84E95F03A242}"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32F0BC-0337-1047-AF2B-CAD63E6A964D}">
      <dsp:nvSpPr>
        <dsp:cNvPr id="0" name=""/>
        <dsp:cNvSpPr/>
      </dsp:nvSpPr>
      <dsp:spPr>
        <a:xfrm>
          <a:off x="2465296" y="329733"/>
          <a:ext cx="1466909" cy="1466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1. Observe</a:t>
          </a:r>
          <a:endParaRPr lang="en-US" sz="2800" kern="1200" dirty="0"/>
        </a:p>
      </dsp:txBody>
      <dsp:txXfrm>
        <a:off x="2465296" y="329733"/>
        <a:ext cx="1466909" cy="1466909"/>
      </dsp:txXfrm>
    </dsp:sp>
    <dsp:sp modelId="{39A43EF6-EDBE-E645-B52D-C90ADCD406D2}">
      <dsp:nvSpPr>
        <dsp:cNvPr id="0" name=""/>
        <dsp:cNvSpPr/>
      </dsp:nvSpPr>
      <dsp:spPr>
        <a:xfrm>
          <a:off x="232914" y="41643"/>
          <a:ext cx="3466409" cy="3466409"/>
        </a:xfrm>
        <a:prstGeom prst="circularArrow">
          <a:avLst>
            <a:gd name="adj1" fmla="val 8252"/>
            <a:gd name="adj2" fmla="val 576417"/>
            <a:gd name="adj3" fmla="val 2962483"/>
            <a:gd name="adj4" fmla="val 52642"/>
            <a:gd name="adj5" fmla="val 9627"/>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sp>
    <dsp:sp modelId="{69A9DF70-4FD0-9641-A615-A189FE211FF1}">
      <dsp:nvSpPr>
        <dsp:cNvPr id="0" name=""/>
        <dsp:cNvSpPr/>
      </dsp:nvSpPr>
      <dsp:spPr>
        <a:xfrm>
          <a:off x="1232664" y="2464714"/>
          <a:ext cx="1466909" cy="1466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2. Interpret</a:t>
          </a:r>
          <a:endParaRPr lang="en-US" sz="2800" kern="1200" dirty="0"/>
        </a:p>
      </dsp:txBody>
      <dsp:txXfrm>
        <a:off x="1232664" y="2464714"/>
        <a:ext cx="1466909" cy="1466909"/>
      </dsp:txXfrm>
    </dsp:sp>
    <dsp:sp modelId="{D643CA67-9918-6545-B686-FAC6B0316E3C}">
      <dsp:nvSpPr>
        <dsp:cNvPr id="0" name=""/>
        <dsp:cNvSpPr/>
      </dsp:nvSpPr>
      <dsp:spPr>
        <a:xfrm>
          <a:off x="232914" y="41643"/>
          <a:ext cx="3466409" cy="3466409"/>
        </a:xfrm>
        <a:prstGeom prst="circularArrow">
          <a:avLst>
            <a:gd name="adj1" fmla="val 8252"/>
            <a:gd name="adj2" fmla="val 576417"/>
            <a:gd name="adj3" fmla="val 10170941"/>
            <a:gd name="adj4" fmla="val 7261100"/>
            <a:gd name="adj5" fmla="val 9627"/>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sp>
    <dsp:sp modelId="{EE435883-EA4B-F141-B704-49FB966EC173}">
      <dsp:nvSpPr>
        <dsp:cNvPr id="0" name=""/>
        <dsp:cNvSpPr/>
      </dsp:nvSpPr>
      <dsp:spPr>
        <a:xfrm>
          <a:off x="32" y="329733"/>
          <a:ext cx="1466909" cy="1466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3. Intervene</a:t>
          </a:r>
          <a:endParaRPr lang="en-US" sz="2800" kern="1200" dirty="0"/>
        </a:p>
      </dsp:txBody>
      <dsp:txXfrm>
        <a:off x="32" y="329733"/>
        <a:ext cx="1466909" cy="1466909"/>
      </dsp:txXfrm>
    </dsp:sp>
    <dsp:sp modelId="{1023814C-3FE4-1B4D-9F7C-A0A1D1080CC9}">
      <dsp:nvSpPr>
        <dsp:cNvPr id="0" name=""/>
        <dsp:cNvSpPr/>
      </dsp:nvSpPr>
      <dsp:spPr>
        <a:xfrm>
          <a:off x="232914" y="41643"/>
          <a:ext cx="3466409" cy="3466409"/>
        </a:xfrm>
        <a:prstGeom prst="circularArrow">
          <a:avLst>
            <a:gd name="adj1" fmla="val 8252"/>
            <a:gd name="adj2" fmla="val 576417"/>
            <a:gd name="adj3" fmla="val 16855439"/>
            <a:gd name="adj4" fmla="val 14968144"/>
            <a:gd name="adj5" fmla="val 9627"/>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DE2ABB-0101-E341-8E3D-F1ECD6E6D7D3}">
      <dsp:nvSpPr>
        <dsp:cNvPr id="0" name=""/>
        <dsp:cNvSpPr/>
      </dsp:nvSpPr>
      <dsp:spPr>
        <a:xfrm>
          <a:off x="2290258" y="2608"/>
          <a:ext cx="1745105" cy="1134318"/>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Listen to the Environment</a:t>
          </a:r>
          <a:endParaRPr lang="en-US" sz="2000" kern="1200" dirty="0"/>
        </a:p>
      </dsp:txBody>
      <dsp:txXfrm>
        <a:off x="2345631" y="57981"/>
        <a:ext cx="1634359" cy="1023572"/>
      </dsp:txXfrm>
    </dsp:sp>
    <dsp:sp modelId="{719B8B89-36AE-944F-A1D5-B89A1447A3DF}">
      <dsp:nvSpPr>
        <dsp:cNvPr id="0" name=""/>
        <dsp:cNvSpPr/>
      </dsp:nvSpPr>
      <dsp:spPr>
        <a:xfrm>
          <a:off x="1288320" y="569767"/>
          <a:ext cx="3748981" cy="3748981"/>
        </a:xfrm>
        <a:custGeom>
          <a:avLst/>
          <a:gdLst/>
          <a:ahLst/>
          <a:cxnLst/>
          <a:rect l="0" t="0" r="0" b="0"/>
          <a:pathLst>
            <a:path>
              <a:moveTo>
                <a:pt x="2988082" y="366635"/>
              </a:moveTo>
              <a:arcTo wR="1874490" hR="1874490" stAng="18386813" swAng="163417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5653458-8EC4-A74C-A841-B2B7741583DC}">
      <dsp:nvSpPr>
        <dsp:cNvPr id="0" name=""/>
        <dsp:cNvSpPr/>
      </dsp:nvSpPr>
      <dsp:spPr>
        <a:xfrm>
          <a:off x="4164748" y="1877099"/>
          <a:ext cx="1745105" cy="1134318"/>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Experiment &amp; Innovate</a:t>
          </a:r>
          <a:endParaRPr lang="en-US" sz="2000" kern="1200" dirty="0"/>
        </a:p>
      </dsp:txBody>
      <dsp:txXfrm>
        <a:off x="4220121" y="1932472"/>
        <a:ext cx="1634359" cy="1023572"/>
      </dsp:txXfrm>
    </dsp:sp>
    <dsp:sp modelId="{712B4BAB-AD39-A14C-946C-53080813DFA2}">
      <dsp:nvSpPr>
        <dsp:cNvPr id="0" name=""/>
        <dsp:cNvSpPr/>
      </dsp:nvSpPr>
      <dsp:spPr>
        <a:xfrm>
          <a:off x="1288320" y="569767"/>
          <a:ext cx="3748981" cy="3748981"/>
        </a:xfrm>
        <a:custGeom>
          <a:avLst/>
          <a:gdLst/>
          <a:ahLst/>
          <a:cxnLst/>
          <a:rect l="0" t="0" r="0" b="0"/>
          <a:pathLst>
            <a:path>
              <a:moveTo>
                <a:pt x="3554700" y="2705519"/>
              </a:moveTo>
              <a:arcTo wR="1874490" hR="1874490" stAng="1579016" swAng="163417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92D1F32-A03B-C548-9DF5-4981E1D37E8C}">
      <dsp:nvSpPr>
        <dsp:cNvPr id="0" name=""/>
        <dsp:cNvSpPr/>
      </dsp:nvSpPr>
      <dsp:spPr>
        <a:xfrm>
          <a:off x="2290258" y="3751589"/>
          <a:ext cx="1745105" cy="1134318"/>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Evaluate &amp; Learn What Works</a:t>
          </a:r>
          <a:endParaRPr lang="en-US" sz="2000" kern="1200" dirty="0"/>
        </a:p>
      </dsp:txBody>
      <dsp:txXfrm>
        <a:off x="2345631" y="3806962"/>
        <a:ext cx="1634359" cy="1023572"/>
      </dsp:txXfrm>
    </dsp:sp>
    <dsp:sp modelId="{E6A37F0A-F833-8549-BB73-FC449E3B4605}">
      <dsp:nvSpPr>
        <dsp:cNvPr id="0" name=""/>
        <dsp:cNvSpPr/>
      </dsp:nvSpPr>
      <dsp:spPr>
        <a:xfrm>
          <a:off x="1288320" y="569767"/>
          <a:ext cx="3748981" cy="3748981"/>
        </a:xfrm>
        <a:custGeom>
          <a:avLst/>
          <a:gdLst/>
          <a:ahLst/>
          <a:cxnLst/>
          <a:rect l="0" t="0" r="0" b="0"/>
          <a:pathLst>
            <a:path>
              <a:moveTo>
                <a:pt x="760898" y="3382345"/>
              </a:moveTo>
              <a:arcTo wR="1874490" hR="1874490" stAng="7586813" swAng="163417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7153C10-7347-CF45-B83C-1D35815B213B}">
      <dsp:nvSpPr>
        <dsp:cNvPr id="0" name=""/>
        <dsp:cNvSpPr/>
      </dsp:nvSpPr>
      <dsp:spPr>
        <a:xfrm>
          <a:off x="415767" y="1877099"/>
          <a:ext cx="1745105" cy="1134318"/>
        </a:xfrm>
        <a:prstGeom prst="roundRect">
          <a:avLst/>
        </a:prstGeom>
        <a:gradFill rotWithShape="0">
          <a:gsLst>
            <a:gs pos="0">
              <a:schemeClr val="accent1">
                <a:hueOff val="0"/>
                <a:satOff val="0"/>
                <a:lumOff val="0"/>
                <a:alphaOff val="0"/>
                <a:tint val="95000"/>
                <a:shade val="70000"/>
                <a:satMod val="150000"/>
              </a:schemeClr>
            </a:gs>
            <a:gs pos="100000">
              <a:schemeClr val="accent1">
                <a:hueOff val="0"/>
                <a:satOff val="0"/>
                <a:lumOff val="0"/>
                <a:alphaOff val="0"/>
                <a:tint val="100000"/>
                <a:shade val="100000"/>
                <a:satMod val="150000"/>
              </a:schemeClr>
            </a:gs>
          </a:gsLst>
          <a:lin ang="16200000" scaled="0"/>
        </a:gradFill>
        <a:ln>
          <a:noFill/>
        </a:ln>
        <a:effectLst>
          <a:outerShdw blurRad="38100" dist="25400" dir="6600000" sx="101000" sy="101000" rotWithShape="0">
            <a:srgbClr val="00000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Modify Programs &amp; Plans</a:t>
          </a:r>
          <a:endParaRPr lang="en-US" sz="2000" kern="1200" dirty="0"/>
        </a:p>
      </dsp:txBody>
      <dsp:txXfrm>
        <a:off x="471140" y="1932472"/>
        <a:ext cx="1634359" cy="1023572"/>
      </dsp:txXfrm>
    </dsp:sp>
    <dsp:sp modelId="{CAA83449-C6B9-D640-9BC6-84E95F03A242}">
      <dsp:nvSpPr>
        <dsp:cNvPr id="0" name=""/>
        <dsp:cNvSpPr/>
      </dsp:nvSpPr>
      <dsp:spPr>
        <a:xfrm>
          <a:off x="1288320" y="569767"/>
          <a:ext cx="3748981" cy="3748981"/>
        </a:xfrm>
        <a:custGeom>
          <a:avLst/>
          <a:gdLst/>
          <a:ahLst/>
          <a:cxnLst/>
          <a:rect l="0" t="0" r="0" b="0"/>
          <a:pathLst>
            <a:path>
              <a:moveTo>
                <a:pt x="194280" y="1043461"/>
              </a:moveTo>
              <a:arcTo wR="1874490" hR="1874490" stAng="12379016" swAng="163417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06D150E-0904-BC45-9E91-C01FD0F6C4A3}" type="datetimeFigureOut">
              <a:rPr lang="en-US" smtClean="0"/>
              <a:t>3/14/11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6193-22B7-1741-B500-358308516D09}"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150E-0904-BC45-9E91-C01FD0F6C4A3}" type="datetimeFigureOut">
              <a:rPr lang="en-US" smtClean="0"/>
              <a:t>3/14/11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06193-22B7-1741-B500-358308516D09}"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150E-0904-BC45-9E91-C01FD0F6C4A3}" type="datetimeFigureOut">
              <a:rPr lang="en-US" smtClean="0"/>
              <a:t>3/14/11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06193-22B7-1741-B500-358308516D0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150E-0904-BC45-9E91-C01FD0F6C4A3}" type="datetimeFigureOut">
              <a:rPr lang="en-US" smtClean="0"/>
              <a:t>3/14/11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06193-22B7-1741-B500-358308516D0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06D150E-0904-BC45-9E91-C01FD0F6C4A3}" type="datetimeFigureOut">
              <a:rPr lang="en-US" smtClean="0"/>
              <a:t>3/14/11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06193-22B7-1741-B500-358308516D09}"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D150E-0904-BC45-9E91-C01FD0F6C4A3}" type="datetimeFigureOut">
              <a:rPr lang="en-US" smtClean="0"/>
              <a:t>3/14/11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06193-22B7-1741-B500-358308516D09}"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06D150E-0904-BC45-9E91-C01FD0F6C4A3}" type="datetimeFigureOut">
              <a:rPr lang="en-US" smtClean="0"/>
              <a:t>3/14/11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6193-22B7-1741-B500-358308516D0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06D150E-0904-BC45-9E91-C01FD0F6C4A3}" type="datetimeFigureOut">
              <a:rPr lang="en-US" smtClean="0"/>
              <a:t>3/14/11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6193-22B7-1741-B500-358308516D09}"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06D150E-0904-BC45-9E91-C01FD0F6C4A3}" type="datetimeFigureOut">
              <a:rPr lang="en-US" smtClean="0"/>
              <a:t>3/14/11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6193-22B7-1741-B500-358308516D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F06D150E-0904-BC45-9E91-C01FD0F6C4A3}" type="datetimeFigureOut">
              <a:rPr lang="en-US" smtClean="0"/>
              <a:t>3/14/11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6193-22B7-1741-B500-358308516D09}"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F06D150E-0904-BC45-9E91-C01FD0F6C4A3}" type="datetimeFigureOut">
              <a:rPr lang="en-US" smtClean="0"/>
              <a:t>3/14/11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6193-22B7-1741-B500-358308516D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4" name="Date Placeholder 3"/>
          <p:cNvSpPr>
            <a:spLocks noGrp="1"/>
          </p:cNvSpPr>
          <p:nvPr>
            <p:ph type="dt" sz="half" idx="10"/>
          </p:nvPr>
        </p:nvSpPr>
        <p:spPr/>
        <p:txBody>
          <a:bodyPr/>
          <a:lstStyle/>
          <a:p>
            <a:fld id="{F06D150E-0904-BC45-9E91-C01FD0F6C4A3}" type="datetimeFigureOut">
              <a:rPr lang="en-US" smtClean="0"/>
              <a:t>3/14/11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06193-22B7-1741-B500-358308516D09}"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06D150E-0904-BC45-9E91-C01FD0F6C4A3}" type="datetimeFigureOut">
              <a:rPr lang="en-US" smtClean="0"/>
              <a:t>3/14/11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06193-22B7-1741-B500-358308516D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06D150E-0904-BC45-9E91-C01FD0F6C4A3}" type="datetimeFigureOut">
              <a:rPr lang="en-US" smtClean="0"/>
              <a:t>3/14/11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E06193-22B7-1741-B500-358308516D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06D150E-0904-BC45-9E91-C01FD0F6C4A3}" type="datetimeFigureOut">
              <a:rPr lang="en-US" smtClean="0"/>
              <a:t>3/14/11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E06193-22B7-1741-B500-358308516D0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D150E-0904-BC45-9E91-C01FD0F6C4A3}" type="datetimeFigureOut">
              <a:rPr lang="en-US" smtClean="0"/>
              <a:t>3/14/11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E06193-22B7-1741-B500-358308516D09}"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F06D150E-0904-BC45-9E91-C01FD0F6C4A3}" type="datetimeFigureOut">
              <a:rPr lang="en-US" smtClean="0"/>
              <a:t>3/14/11</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C7E06193-22B7-1741-B500-358308516D09}"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Topic </a:t>
            </a:r>
            <a:r>
              <a:rPr lang="en-US" dirty="0" smtClean="0"/>
              <a:t>5. </a:t>
            </a:r>
            <a:r>
              <a:rPr lang="en-US" dirty="0" smtClean="0"/>
              <a:t>Facilitating a Change Initiative</a:t>
            </a:r>
            <a:endParaRPr lang="en-US" dirty="0"/>
          </a:p>
        </p:txBody>
      </p:sp>
      <p:pic>
        <p:nvPicPr>
          <p:cNvPr id="4" name="Picture 3" descr="Pathways 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895600"/>
            <a:ext cx="7242439" cy="21717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2225351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Framework for Change</a:t>
            </a:r>
          </a:p>
        </p:txBody>
      </p:sp>
      <p:sp>
        <p:nvSpPr>
          <p:cNvPr id="3" name="Content Placeholder 2"/>
          <p:cNvSpPr>
            <a:spLocks noGrp="1"/>
          </p:cNvSpPr>
          <p:nvPr>
            <p:ph idx="1"/>
          </p:nvPr>
        </p:nvSpPr>
        <p:spPr>
          <a:xfrm>
            <a:off x="401637" y="1747746"/>
            <a:ext cx="8456614" cy="4754734"/>
          </a:xfrm>
        </p:spPr>
        <p:txBody>
          <a:bodyPr>
            <a:noAutofit/>
          </a:bodyPr>
          <a:lstStyle/>
          <a:p>
            <a:pPr marL="0" lvl="0" indent="0">
              <a:buNone/>
            </a:pPr>
            <a:r>
              <a:rPr lang="en-US" sz="2800" b="1" dirty="0"/>
              <a:t>Motivate the Elephant</a:t>
            </a:r>
            <a:r>
              <a:rPr lang="en-US" sz="2800" dirty="0"/>
              <a:t> (the subconscious), eliminating what looks like laziness but is more often exhaustion by engaging emotions to get people on the same path as you. </a:t>
            </a:r>
          </a:p>
          <a:p>
            <a:pPr lvl="1">
              <a:buClr>
                <a:schemeClr val="accent1"/>
              </a:buClr>
            </a:pPr>
            <a:r>
              <a:rPr lang="en-US" sz="2800" dirty="0"/>
              <a:t>Find the feeling: knowing something isn’t enough to cause change. Make people feel something.</a:t>
            </a:r>
          </a:p>
          <a:p>
            <a:pPr lvl="1">
              <a:buClr>
                <a:schemeClr val="accent1"/>
              </a:buClr>
            </a:pPr>
            <a:r>
              <a:rPr lang="en-US" sz="2800" dirty="0"/>
              <a:t>Shrink the change: break down the change until it no longer spooks the Elephant.</a:t>
            </a:r>
          </a:p>
          <a:p>
            <a:pPr lvl="1">
              <a:buClr>
                <a:schemeClr val="accent1"/>
              </a:buClr>
            </a:pPr>
            <a:r>
              <a:rPr lang="en-US" sz="2800" dirty="0"/>
              <a:t>Grow your people: cultivate a sense of identity and instill the growth mindset</a:t>
            </a:r>
            <a:r>
              <a:rPr lang="en-US" sz="2800" dirty="0" smtClean="0"/>
              <a:t>.</a:t>
            </a:r>
            <a:endParaRPr lang="en-US" sz="2800" dirty="0"/>
          </a:p>
        </p:txBody>
      </p:sp>
    </p:spTree>
    <p:extLst>
      <p:ext uri="{BB962C8B-B14F-4D97-AF65-F5344CB8AC3E}">
        <p14:creationId xmlns:p14="http://schemas.microsoft.com/office/powerpoint/2010/main" val="1526830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Framework for Change</a:t>
            </a:r>
          </a:p>
        </p:txBody>
      </p:sp>
      <p:sp>
        <p:nvSpPr>
          <p:cNvPr id="3" name="Content Placeholder 2"/>
          <p:cNvSpPr>
            <a:spLocks noGrp="1"/>
          </p:cNvSpPr>
          <p:nvPr>
            <p:ph idx="1"/>
          </p:nvPr>
        </p:nvSpPr>
        <p:spPr>
          <a:xfrm>
            <a:off x="423347" y="1780310"/>
            <a:ext cx="8434904" cy="4657035"/>
          </a:xfrm>
        </p:spPr>
        <p:txBody>
          <a:bodyPr>
            <a:normAutofit fontScale="92500"/>
          </a:bodyPr>
          <a:lstStyle/>
          <a:p>
            <a:pPr marL="0" lvl="0" indent="0">
              <a:buNone/>
            </a:pPr>
            <a:r>
              <a:rPr lang="en-US" sz="2800" b="1" dirty="0"/>
              <a:t>Shape the Path</a:t>
            </a:r>
            <a:r>
              <a:rPr lang="en-US" sz="2800" dirty="0"/>
              <a:t> (the situation), eliminating what looks like a people problem but is more often a situation problem, by making the environment more conducive to the change you seek.</a:t>
            </a:r>
          </a:p>
          <a:p>
            <a:pPr lvl="1">
              <a:buClr>
                <a:schemeClr val="accent1"/>
              </a:buClr>
            </a:pPr>
            <a:r>
              <a:rPr lang="en-US" sz="2800" dirty="0"/>
              <a:t>Tweak the environment: when the situation changes, the behavior changes. So change the situation.</a:t>
            </a:r>
          </a:p>
          <a:p>
            <a:pPr lvl="1">
              <a:buClr>
                <a:schemeClr val="accent1"/>
              </a:buClr>
            </a:pPr>
            <a:r>
              <a:rPr lang="en-US" sz="2800" dirty="0"/>
              <a:t>Build habits: when behavior is habitual, it’s “free”—it doesn’t tax the Rider. Look for ways to encourage habits.</a:t>
            </a:r>
          </a:p>
          <a:p>
            <a:pPr lvl="1">
              <a:buClr>
                <a:schemeClr val="accent1"/>
              </a:buClr>
            </a:pPr>
            <a:r>
              <a:rPr lang="en-US" sz="2800" dirty="0"/>
              <a:t>Rally the herd: behavior is contagious. Help it spread. </a:t>
            </a:r>
          </a:p>
        </p:txBody>
      </p:sp>
    </p:spTree>
    <p:extLst>
      <p:ext uri="{BB962C8B-B14F-4D97-AF65-F5344CB8AC3E}">
        <p14:creationId xmlns:p14="http://schemas.microsoft.com/office/powerpoint/2010/main" val="4255312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Make Change?</a:t>
            </a:r>
            <a:br>
              <a:rPr lang="en-US" dirty="0" smtClean="0"/>
            </a:br>
            <a:r>
              <a:rPr lang="en-US" sz="1800" dirty="0"/>
              <a:t>(</a:t>
            </a:r>
            <a:r>
              <a:rPr lang="en-US" sz="1800" i="1" dirty="0"/>
              <a:t>Transforming Congregational Education Project</a:t>
            </a:r>
            <a:r>
              <a:rPr lang="en-US" sz="1800" dirty="0"/>
              <a:t>)</a:t>
            </a:r>
            <a:br>
              <a:rPr lang="en-US" sz="1800" dirty="0"/>
            </a:br>
            <a:endParaRPr lang="en-US" sz="1800" dirty="0"/>
          </a:p>
        </p:txBody>
      </p:sp>
      <p:sp>
        <p:nvSpPr>
          <p:cNvPr id="3" name="Content Placeholder 2"/>
          <p:cNvSpPr>
            <a:spLocks noGrp="1"/>
          </p:cNvSpPr>
          <p:nvPr>
            <p:ph idx="1"/>
          </p:nvPr>
        </p:nvSpPr>
        <p:spPr>
          <a:xfrm>
            <a:off x="295018" y="1791167"/>
            <a:ext cx="8574087" cy="4895857"/>
          </a:xfrm>
        </p:spPr>
        <p:txBody>
          <a:bodyPr>
            <a:normAutofit/>
          </a:bodyPr>
          <a:lstStyle/>
          <a:p>
            <a:pPr marL="457200" indent="-457200">
              <a:spcBef>
                <a:spcPts val="600"/>
              </a:spcBef>
              <a:buClr>
                <a:schemeClr val="accent1"/>
              </a:buClr>
              <a:buFont typeface="+mj-lt"/>
              <a:buAutoNum type="arabicPeriod"/>
            </a:pPr>
            <a:r>
              <a:rPr lang="en-US" dirty="0" smtClean="0"/>
              <a:t>Substantial change takes time and does not proceed smoothly.</a:t>
            </a:r>
          </a:p>
          <a:p>
            <a:pPr marL="457200" indent="-457200">
              <a:spcBef>
                <a:spcPts val="600"/>
              </a:spcBef>
              <a:buClr>
                <a:schemeClr val="accent1"/>
              </a:buClr>
              <a:buFont typeface="+mj-lt"/>
              <a:buAutoNum type="arabicPeriod"/>
            </a:pPr>
            <a:r>
              <a:rPr lang="en-US" dirty="0" smtClean="0"/>
              <a:t>Take action and be ambitious: “boldly go…” </a:t>
            </a:r>
          </a:p>
          <a:p>
            <a:pPr marL="457200" indent="-457200">
              <a:spcBef>
                <a:spcPts val="600"/>
              </a:spcBef>
              <a:buClr>
                <a:schemeClr val="accent1"/>
              </a:buClr>
              <a:buFont typeface="+mj-lt"/>
              <a:buAutoNum type="arabicPeriod"/>
            </a:pPr>
            <a:r>
              <a:rPr lang="en-US" dirty="0" smtClean="0"/>
              <a:t>Vision, action, reflection, and conversation feed off one another to drive the process forward.</a:t>
            </a:r>
          </a:p>
          <a:p>
            <a:pPr marL="457200" indent="-457200">
              <a:spcBef>
                <a:spcPts val="600"/>
              </a:spcBef>
              <a:buClr>
                <a:schemeClr val="accent1"/>
              </a:buClr>
              <a:buFont typeface="+mj-lt"/>
              <a:buAutoNum type="arabicPeriod"/>
            </a:pPr>
            <a:r>
              <a:rPr lang="en-US" dirty="0" smtClean="0"/>
              <a:t>Getting the right people engaged and empowering them is critical. “Get the right people on the bus…”</a:t>
            </a:r>
          </a:p>
          <a:p>
            <a:pPr marL="457200" indent="-457200">
              <a:spcBef>
                <a:spcPts val="600"/>
              </a:spcBef>
              <a:buClr>
                <a:schemeClr val="accent1"/>
              </a:buClr>
              <a:buFont typeface="+mj-lt"/>
              <a:buAutoNum type="arabicPeriod"/>
            </a:pPr>
            <a:r>
              <a:rPr lang="en-US" dirty="0" smtClean="0"/>
              <a:t>The change process is powered by and largely about learning.</a:t>
            </a:r>
          </a:p>
          <a:p>
            <a:pPr marL="457200" indent="-457200">
              <a:spcBef>
                <a:spcPts val="600"/>
              </a:spcBef>
              <a:buClr>
                <a:schemeClr val="accent1"/>
              </a:buClr>
              <a:buFont typeface="+mj-lt"/>
              <a:buAutoNum type="arabicPeriod"/>
            </a:pPr>
            <a:r>
              <a:rPr lang="en-US" dirty="0" smtClean="0"/>
              <a:t>Quality outside assistance can help the process tremendously.</a:t>
            </a:r>
          </a:p>
          <a:p>
            <a:pPr marL="457200" indent="-457200">
              <a:spcBef>
                <a:spcPts val="600"/>
              </a:spcBef>
              <a:buClr>
                <a:schemeClr val="accent1"/>
              </a:buClr>
              <a:buFont typeface="+mj-lt"/>
              <a:buAutoNum type="arabicPeriod"/>
            </a:pPr>
            <a:r>
              <a:rPr lang="en-US" dirty="0" smtClean="0"/>
              <a:t>Because change is complex, a multi-pronged support system is needed. </a:t>
            </a:r>
            <a:endParaRPr lang="en-US" dirty="0"/>
          </a:p>
          <a:p>
            <a:pPr marL="457200" indent="-457200">
              <a:spcBef>
                <a:spcPts val="600"/>
              </a:spcBef>
              <a:buClr>
                <a:schemeClr val="accent1"/>
              </a:buClr>
              <a:buFont typeface="+mj-lt"/>
              <a:buAutoNum type="arabicPeriod"/>
            </a:pPr>
            <a:r>
              <a:rPr lang="en-US" dirty="0" smtClean="0"/>
              <a:t>Financial resources can help “lubricate” change. </a:t>
            </a:r>
            <a:endParaRPr lang="en-US" dirty="0"/>
          </a:p>
        </p:txBody>
      </p:sp>
    </p:spTree>
    <p:extLst>
      <p:ext uri="{BB962C8B-B14F-4D97-AF65-F5344CB8AC3E}">
        <p14:creationId xmlns:p14="http://schemas.microsoft.com/office/powerpoint/2010/main" val="3733702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Change Stick</a:t>
            </a:r>
            <a:endParaRPr lang="en-US" dirty="0"/>
          </a:p>
        </p:txBody>
      </p:sp>
      <p:sp>
        <p:nvSpPr>
          <p:cNvPr id="3" name="Content Placeholder 2"/>
          <p:cNvSpPr>
            <a:spLocks noGrp="1"/>
          </p:cNvSpPr>
          <p:nvPr>
            <p:ph idx="1"/>
          </p:nvPr>
        </p:nvSpPr>
        <p:spPr>
          <a:xfrm>
            <a:off x="316728" y="1802024"/>
            <a:ext cx="8574087" cy="4324140"/>
          </a:xfrm>
        </p:spPr>
        <p:txBody>
          <a:bodyPr>
            <a:normAutofit/>
          </a:bodyPr>
          <a:lstStyle/>
          <a:p>
            <a:pPr marL="457200" indent="-457200">
              <a:spcBef>
                <a:spcPts val="600"/>
              </a:spcBef>
              <a:buClr>
                <a:schemeClr val="accent1"/>
              </a:buClr>
              <a:buFont typeface="+mj-lt"/>
              <a:buAutoNum type="arabicPeriod"/>
            </a:pPr>
            <a:r>
              <a:rPr lang="en-US" sz="2800" dirty="0" smtClean="0"/>
              <a:t>Understand and spell out the impact of the change on people.</a:t>
            </a:r>
          </a:p>
          <a:p>
            <a:pPr marL="457200" indent="-457200">
              <a:spcBef>
                <a:spcPts val="600"/>
              </a:spcBef>
              <a:buClr>
                <a:schemeClr val="accent1"/>
              </a:buClr>
              <a:buFont typeface="+mj-lt"/>
              <a:buAutoNum type="arabicPeriod"/>
            </a:pPr>
            <a:r>
              <a:rPr lang="en-US" sz="2800" dirty="0" smtClean="0"/>
              <a:t>Build an emotional and rational case for change.</a:t>
            </a:r>
          </a:p>
          <a:p>
            <a:pPr marL="457200" indent="-457200">
              <a:spcBef>
                <a:spcPts val="600"/>
              </a:spcBef>
              <a:buClr>
                <a:schemeClr val="accent1"/>
              </a:buClr>
              <a:buFont typeface="+mj-lt"/>
              <a:buAutoNum type="arabicPeriod"/>
            </a:pPr>
            <a:r>
              <a:rPr lang="en-US" sz="2800" dirty="0" smtClean="0"/>
              <a:t>Ensure that the entire leadership team is a role model for change. </a:t>
            </a:r>
          </a:p>
          <a:p>
            <a:pPr marL="457200" indent="-457200">
              <a:spcBef>
                <a:spcPts val="600"/>
              </a:spcBef>
              <a:buClr>
                <a:schemeClr val="accent1"/>
              </a:buClr>
              <a:buFont typeface="+mj-lt"/>
              <a:buAutoNum type="arabicPeriod"/>
            </a:pPr>
            <a:r>
              <a:rPr lang="en-US" sz="2800" dirty="0" smtClean="0"/>
              <a:t>Mobilize people to “own” and accelerate the change.</a:t>
            </a:r>
          </a:p>
          <a:p>
            <a:pPr marL="457200" indent="-457200">
              <a:spcBef>
                <a:spcPts val="600"/>
              </a:spcBef>
              <a:buClr>
                <a:schemeClr val="accent1"/>
              </a:buClr>
              <a:buFont typeface="+mj-lt"/>
              <a:buAutoNum type="arabicPeriod"/>
            </a:pPr>
            <a:r>
              <a:rPr lang="en-US" sz="2800" dirty="0" smtClean="0"/>
              <a:t>Embed the change in the fabric of the organization. </a:t>
            </a:r>
            <a:endParaRPr lang="en-US" sz="2800" dirty="0"/>
          </a:p>
        </p:txBody>
      </p:sp>
    </p:spTree>
    <p:extLst>
      <p:ext uri="{BB962C8B-B14F-4D97-AF65-F5344CB8AC3E}">
        <p14:creationId xmlns:p14="http://schemas.microsoft.com/office/powerpoint/2010/main" val="1875791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a True Sense of Urgency</a:t>
            </a:r>
            <a:endParaRPr lang="en-US" dirty="0"/>
          </a:p>
        </p:txBody>
      </p:sp>
      <p:sp>
        <p:nvSpPr>
          <p:cNvPr id="3" name="Content Placeholder 2"/>
          <p:cNvSpPr>
            <a:spLocks noGrp="1"/>
          </p:cNvSpPr>
          <p:nvPr>
            <p:ph idx="1"/>
          </p:nvPr>
        </p:nvSpPr>
        <p:spPr>
          <a:xfrm>
            <a:off x="284163" y="1802024"/>
            <a:ext cx="8574087" cy="4324140"/>
          </a:xfrm>
        </p:spPr>
        <p:txBody>
          <a:bodyPr>
            <a:normAutofit/>
          </a:bodyPr>
          <a:lstStyle/>
          <a:p>
            <a:pPr marL="0" indent="0">
              <a:spcBef>
                <a:spcPts val="600"/>
              </a:spcBef>
              <a:buNone/>
            </a:pPr>
            <a:r>
              <a:rPr lang="en-US" sz="3200" b="1" dirty="0" smtClean="0">
                <a:solidFill>
                  <a:schemeClr val="accent1"/>
                </a:solidFill>
              </a:rPr>
              <a:t>Strategy</a:t>
            </a:r>
          </a:p>
          <a:p>
            <a:pPr marL="0" indent="0">
              <a:spcBef>
                <a:spcPts val="600"/>
              </a:spcBef>
              <a:buNone/>
            </a:pPr>
            <a:r>
              <a:rPr lang="en-US" sz="3200" dirty="0" smtClean="0"/>
              <a:t>Create action that is exceptionally alert, externally oriented, relentlessly aimed at winning, making some progress each and every day, and constantly purging low value-added activities—all by always focusing on the </a:t>
            </a:r>
            <a:r>
              <a:rPr lang="en-US" sz="3200" i="1" dirty="0" smtClean="0"/>
              <a:t>heart</a:t>
            </a:r>
            <a:r>
              <a:rPr lang="en-US" sz="3200" dirty="0" smtClean="0"/>
              <a:t> and not just the mind. </a:t>
            </a:r>
            <a:endParaRPr lang="en-US" sz="3200" dirty="0"/>
          </a:p>
        </p:txBody>
      </p:sp>
    </p:spTree>
    <p:extLst>
      <p:ext uri="{BB962C8B-B14F-4D97-AF65-F5344CB8AC3E}">
        <p14:creationId xmlns:p14="http://schemas.microsoft.com/office/powerpoint/2010/main" val="3082215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a True Sense of Urgency</a:t>
            </a:r>
            <a:endParaRPr lang="en-US" dirty="0"/>
          </a:p>
        </p:txBody>
      </p:sp>
      <p:sp>
        <p:nvSpPr>
          <p:cNvPr id="3" name="Content Placeholder 2"/>
          <p:cNvSpPr>
            <a:spLocks noGrp="1"/>
          </p:cNvSpPr>
          <p:nvPr>
            <p:ph idx="1"/>
          </p:nvPr>
        </p:nvSpPr>
        <p:spPr>
          <a:xfrm>
            <a:off x="284163" y="1682612"/>
            <a:ext cx="8574087" cy="5091257"/>
          </a:xfrm>
        </p:spPr>
        <p:txBody>
          <a:bodyPr>
            <a:normAutofit lnSpcReduction="10000"/>
          </a:bodyPr>
          <a:lstStyle/>
          <a:p>
            <a:pPr marL="0" indent="0">
              <a:spcBef>
                <a:spcPts val="600"/>
              </a:spcBef>
              <a:buNone/>
            </a:pPr>
            <a:r>
              <a:rPr lang="en-US" sz="2600" b="1" dirty="0" smtClean="0">
                <a:solidFill>
                  <a:srgbClr val="990000"/>
                </a:solidFill>
              </a:rPr>
              <a:t>The Tactics</a:t>
            </a:r>
          </a:p>
          <a:p>
            <a:pPr marL="457200" indent="-457200">
              <a:spcBef>
                <a:spcPts val="600"/>
              </a:spcBef>
              <a:buClr>
                <a:schemeClr val="accent1"/>
              </a:buClr>
              <a:buFont typeface="+mj-lt"/>
              <a:buAutoNum type="arabicPeriod"/>
            </a:pPr>
            <a:r>
              <a:rPr lang="en-US" sz="2600" dirty="0" smtClean="0"/>
              <a:t>Bring the Outside In</a:t>
            </a:r>
          </a:p>
          <a:p>
            <a:pPr lvl="1">
              <a:buClr>
                <a:schemeClr val="accent2"/>
              </a:buClr>
            </a:pPr>
            <a:r>
              <a:rPr lang="en-US" sz="2600" dirty="0" smtClean="0"/>
              <a:t>Reconnect internal reality with external opportunities and hazards</a:t>
            </a:r>
          </a:p>
          <a:p>
            <a:pPr lvl="1">
              <a:buClr>
                <a:schemeClr val="accent2"/>
              </a:buClr>
            </a:pPr>
            <a:r>
              <a:rPr lang="en-US" sz="2600" dirty="0" smtClean="0"/>
              <a:t>Bring in emotionally compelling data, people, video, sites, and sounds.</a:t>
            </a:r>
          </a:p>
          <a:p>
            <a:pPr marL="457200" indent="-457200">
              <a:spcBef>
                <a:spcPts val="600"/>
              </a:spcBef>
              <a:buClr>
                <a:schemeClr val="accent1"/>
              </a:buClr>
              <a:buFont typeface="+mj-lt"/>
              <a:buAutoNum type="arabicPeriod"/>
            </a:pPr>
            <a:r>
              <a:rPr lang="en-US" sz="2600" dirty="0" smtClean="0"/>
              <a:t>Behave with Urgency Every Day</a:t>
            </a:r>
          </a:p>
          <a:p>
            <a:pPr lvl="1">
              <a:buClr>
                <a:schemeClr val="accent2"/>
              </a:buClr>
            </a:pPr>
            <a:r>
              <a:rPr lang="en-US" sz="2600" dirty="0" smtClean="0"/>
              <a:t>Never act content, anxious, or angry.</a:t>
            </a:r>
          </a:p>
          <a:p>
            <a:pPr lvl="1">
              <a:buClr>
                <a:schemeClr val="accent2"/>
              </a:buClr>
            </a:pPr>
            <a:r>
              <a:rPr lang="en-US" sz="2600" dirty="0" smtClean="0"/>
              <a:t>Demonstrate your own sense of urgency always in meetings, one-on-one interactions, memos, and email, and do so as visibly as possible to as many people as possible. </a:t>
            </a:r>
          </a:p>
        </p:txBody>
      </p:sp>
    </p:spTree>
    <p:extLst>
      <p:ext uri="{BB962C8B-B14F-4D97-AF65-F5344CB8AC3E}">
        <p14:creationId xmlns:p14="http://schemas.microsoft.com/office/powerpoint/2010/main" val="4041146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a True Sense of Urgency</a:t>
            </a:r>
            <a:endParaRPr lang="en-US" dirty="0"/>
          </a:p>
        </p:txBody>
      </p:sp>
      <p:sp>
        <p:nvSpPr>
          <p:cNvPr id="3" name="Content Placeholder 2"/>
          <p:cNvSpPr>
            <a:spLocks noGrp="1"/>
          </p:cNvSpPr>
          <p:nvPr>
            <p:ph idx="1"/>
          </p:nvPr>
        </p:nvSpPr>
        <p:spPr>
          <a:xfrm>
            <a:off x="284163" y="1802023"/>
            <a:ext cx="8574087" cy="4874145"/>
          </a:xfrm>
        </p:spPr>
        <p:txBody>
          <a:bodyPr>
            <a:noAutofit/>
          </a:bodyPr>
          <a:lstStyle/>
          <a:p>
            <a:pPr marL="0" indent="0">
              <a:spcBef>
                <a:spcPts val="600"/>
              </a:spcBef>
              <a:buNone/>
            </a:pPr>
            <a:r>
              <a:rPr lang="en-US" sz="2600" b="1" dirty="0" smtClean="0">
                <a:solidFill>
                  <a:srgbClr val="990000"/>
                </a:solidFill>
              </a:rPr>
              <a:t>The Tactics</a:t>
            </a:r>
          </a:p>
          <a:p>
            <a:pPr marL="457200" indent="-457200">
              <a:spcBef>
                <a:spcPts val="600"/>
              </a:spcBef>
              <a:buClr>
                <a:schemeClr val="accent1"/>
              </a:buClr>
              <a:buFont typeface="+mj-lt"/>
              <a:buAutoNum type="arabicPeriod" startAt="3"/>
            </a:pPr>
            <a:r>
              <a:rPr lang="en-US" sz="2600" dirty="0" smtClean="0"/>
              <a:t>Find Opportunity in Crises</a:t>
            </a:r>
          </a:p>
          <a:p>
            <a:pPr lvl="1">
              <a:buClr>
                <a:schemeClr val="accent1"/>
              </a:buClr>
            </a:pPr>
            <a:r>
              <a:rPr lang="en-US" sz="2600" dirty="0" smtClean="0"/>
              <a:t>Always be alert to see if crises can be a friend, not just a dreadful enemy, in order to destroy complacency</a:t>
            </a:r>
          </a:p>
          <a:p>
            <a:pPr lvl="1">
              <a:buClr>
                <a:schemeClr val="accent1"/>
              </a:buClr>
            </a:pPr>
            <a:r>
              <a:rPr lang="en-US" sz="2600" dirty="0" smtClean="0"/>
              <a:t>Proceed with caution, and never be naïve, since crises can be deadly. </a:t>
            </a:r>
          </a:p>
          <a:p>
            <a:pPr marL="457200" indent="-457200">
              <a:spcBef>
                <a:spcPts val="600"/>
              </a:spcBef>
              <a:buClr>
                <a:schemeClr val="accent1"/>
              </a:buClr>
              <a:buFont typeface="+mj-lt"/>
              <a:buAutoNum type="arabicPeriod" startAt="3"/>
            </a:pPr>
            <a:r>
              <a:rPr lang="en-US" sz="2600" dirty="0" smtClean="0"/>
              <a:t>Deal with the </a:t>
            </a:r>
            <a:r>
              <a:rPr lang="en-US" sz="2600" dirty="0" err="1" smtClean="0"/>
              <a:t>NoNos</a:t>
            </a:r>
            <a:endParaRPr lang="en-US" sz="2600" dirty="0" smtClean="0"/>
          </a:p>
          <a:p>
            <a:pPr lvl="1">
              <a:buClr>
                <a:schemeClr val="accent1"/>
              </a:buClr>
            </a:pPr>
            <a:r>
              <a:rPr lang="en-US" sz="2600" dirty="0" smtClean="0"/>
              <a:t>Remove or neutralize all the relentless urgency-killers, people who are not skeptics but are determined to keep a group complacent or, if needed, to create destructive urgency. </a:t>
            </a:r>
            <a:endParaRPr lang="en-US" sz="2600" dirty="0"/>
          </a:p>
        </p:txBody>
      </p:sp>
    </p:spTree>
    <p:extLst>
      <p:ext uri="{BB962C8B-B14F-4D97-AF65-F5344CB8AC3E}">
        <p14:creationId xmlns:p14="http://schemas.microsoft.com/office/powerpoint/2010/main" val="1253795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371391" y="635227"/>
            <a:ext cx="8362281" cy="5990627"/>
          </a:xfrm>
        </p:spPr>
        <p:txBody>
          <a:bodyPr>
            <a:normAutofit lnSpcReduction="10000"/>
          </a:bodyPr>
          <a:lstStyle/>
          <a:p>
            <a:pPr marL="0" indent="0" algn="ctr">
              <a:spcBef>
                <a:spcPts val="0"/>
              </a:spcBef>
              <a:buNone/>
            </a:pPr>
            <a:r>
              <a:rPr lang="en-US" sz="2600" i="1" dirty="0" smtClean="0"/>
              <a:t>There </a:t>
            </a:r>
            <a:r>
              <a:rPr lang="en-US" sz="2600" i="1" dirty="0"/>
              <a:t>is a myth that drives many change initiatives into the ground: that the organization needs to change because it is broken. The reality is that any social system (including an organization or a country or a family) is the way it is because the people in that system (at least those individuals and factions with the most leverage) want it that way. In that sense, on the whole, on balance, the system is working fine, even though it may appear to be "dysfunctional" in some respects to some members and outside observers, and even though it faces danger just over the horizon. As our colleague Jeff Lawrence poignantly says, </a:t>
            </a:r>
            <a:r>
              <a:rPr lang="en-US" sz="2600" i="1" dirty="0" smtClean="0"/>
              <a:t>‘There </a:t>
            </a:r>
            <a:r>
              <a:rPr lang="en-US" sz="2600" i="1" dirty="0"/>
              <a:t>is no such thing as a dysfunctional organization, because every organization is perfectly aligned to achieve the results it currently gets</a:t>
            </a:r>
            <a:r>
              <a:rPr lang="en-US" sz="2600" i="1" dirty="0" smtClean="0"/>
              <a:t>.’</a:t>
            </a:r>
          </a:p>
          <a:p>
            <a:pPr marL="0" indent="0" algn="ctr">
              <a:spcBef>
                <a:spcPts val="0"/>
              </a:spcBef>
              <a:buNone/>
            </a:pPr>
            <a:endParaRPr lang="en-US" sz="2600" i="1" dirty="0" smtClean="0"/>
          </a:p>
          <a:p>
            <a:pPr marL="0" indent="0" algn="ctr">
              <a:spcBef>
                <a:spcPts val="0"/>
              </a:spcBef>
              <a:buNone/>
            </a:pPr>
            <a:r>
              <a:rPr lang="en-US" sz="2600" i="1" dirty="0" smtClean="0"/>
              <a:t> </a:t>
            </a:r>
            <a:r>
              <a:rPr lang="en-US" sz="1800" dirty="0" smtClean="0"/>
              <a:t>Ronald </a:t>
            </a:r>
            <a:r>
              <a:rPr lang="en-US" sz="1800" dirty="0"/>
              <a:t>Heifetz, Alexander </a:t>
            </a:r>
            <a:r>
              <a:rPr lang="en-US" sz="1800" dirty="0" err="1"/>
              <a:t>Grashow</a:t>
            </a:r>
            <a:r>
              <a:rPr lang="en-US" sz="1800" dirty="0"/>
              <a:t>, Marty </a:t>
            </a:r>
            <a:r>
              <a:rPr lang="en-US" sz="1800" dirty="0" err="1" smtClean="0"/>
              <a:t>Linsky</a:t>
            </a:r>
            <a:r>
              <a:rPr lang="en-US" sz="1800" dirty="0" smtClean="0"/>
              <a:t> (</a:t>
            </a:r>
            <a:r>
              <a:rPr lang="en-US" sz="1800" i="1" dirty="0" smtClean="0"/>
              <a:t>The </a:t>
            </a:r>
            <a:r>
              <a:rPr lang="en-US" sz="1800" i="1" dirty="0"/>
              <a:t>Practice of Adaptive </a:t>
            </a:r>
            <a:r>
              <a:rPr lang="en-US" sz="1800" i="1" dirty="0" smtClean="0"/>
              <a:t>Leadership</a:t>
            </a:r>
            <a:r>
              <a:rPr lang="en-US" sz="1800" dirty="0" smtClean="0"/>
              <a:t>)</a:t>
            </a:r>
            <a:endParaRPr lang="en-US" sz="1800" i="1" dirty="0"/>
          </a:p>
        </p:txBody>
      </p:sp>
    </p:spTree>
    <p:extLst>
      <p:ext uri="{BB962C8B-B14F-4D97-AF65-F5344CB8AC3E}">
        <p14:creationId xmlns:p14="http://schemas.microsoft.com/office/powerpoint/2010/main" val="3535995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Technical</a:t>
            </a:r>
            <a:r>
              <a:rPr lang="en-US" sz="4000" dirty="0" smtClean="0"/>
              <a:t> Problems</a:t>
            </a:r>
            <a:endParaRPr lang="en-US" sz="4000" dirty="0"/>
          </a:p>
        </p:txBody>
      </p:sp>
      <p:sp>
        <p:nvSpPr>
          <p:cNvPr id="3" name="Content Placeholder 2"/>
          <p:cNvSpPr>
            <a:spLocks noGrp="1"/>
          </p:cNvSpPr>
          <p:nvPr>
            <p:ph idx="1"/>
          </p:nvPr>
        </p:nvSpPr>
        <p:spPr>
          <a:xfrm>
            <a:off x="371391" y="1725358"/>
            <a:ext cx="8486859" cy="4972387"/>
          </a:xfrm>
        </p:spPr>
        <p:txBody>
          <a:bodyPr>
            <a:normAutofit/>
          </a:bodyPr>
          <a:lstStyle/>
          <a:p>
            <a:pPr marL="0" indent="0">
              <a:spcBef>
                <a:spcPts val="0"/>
              </a:spcBef>
              <a:buNone/>
            </a:pPr>
            <a:r>
              <a:rPr lang="en-US" sz="3200" b="1" dirty="0" smtClean="0"/>
              <a:t>Technical Problems:</a:t>
            </a:r>
          </a:p>
          <a:p>
            <a:pPr>
              <a:spcBef>
                <a:spcPts val="600"/>
              </a:spcBef>
              <a:buClr>
                <a:schemeClr val="accent1"/>
              </a:buClr>
            </a:pPr>
            <a:r>
              <a:rPr lang="en-US" sz="2800" i="1" dirty="0"/>
              <a:t>Technical problems</a:t>
            </a:r>
            <a:r>
              <a:rPr lang="en-US" sz="2800" dirty="0"/>
              <a:t> (even though they may be complex) can be solved with knowledge and procedures already in hand.</a:t>
            </a:r>
          </a:p>
          <a:p>
            <a:pPr>
              <a:spcBef>
                <a:spcPts val="600"/>
              </a:spcBef>
              <a:buClr>
                <a:schemeClr val="accent1"/>
              </a:buClr>
            </a:pPr>
            <a:r>
              <a:rPr lang="en-US" sz="2800" dirty="0" smtClean="0"/>
              <a:t>Leadership </a:t>
            </a:r>
            <a:r>
              <a:rPr lang="en-US" sz="2800" dirty="0"/>
              <a:t>would be an easy and safe undertaking if organizations and communities only faced problems for which they already knew the solutions. Everyday, people have problems for which they do, in fact, have the necessary know-how and procedures</a:t>
            </a:r>
            <a:r>
              <a:rPr lang="en-US" sz="2800" dirty="0" smtClean="0"/>
              <a:t>—</a:t>
            </a:r>
            <a:r>
              <a:rPr lang="en-US" sz="2800" i="1" dirty="0" smtClean="0"/>
              <a:t>technical </a:t>
            </a:r>
            <a:r>
              <a:rPr lang="en-US" sz="2800" i="1" dirty="0"/>
              <a:t>problems</a:t>
            </a:r>
            <a:r>
              <a:rPr lang="en-US" sz="2800" dirty="0"/>
              <a:t>. </a:t>
            </a:r>
            <a:endParaRPr lang="en-US" sz="2800" dirty="0" smtClean="0"/>
          </a:p>
        </p:txBody>
      </p:sp>
    </p:spTree>
    <p:extLst>
      <p:ext uri="{BB962C8B-B14F-4D97-AF65-F5344CB8AC3E}">
        <p14:creationId xmlns:p14="http://schemas.microsoft.com/office/powerpoint/2010/main" val="589561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Challenges</a:t>
            </a:r>
            <a:endParaRPr lang="en-US" dirty="0"/>
          </a:p>
        </p:txBody>
      </p:sp>
      <p:sp>
        <p:nvSpPr>
          <p:cNvPr id="3" name="Content Placeholder 2"/>
          <p:cNvSpPr>
            <a:spLocks noGrp="1"/>
          </p:cNvSpPr>
          <p:nvPr>
            <p:ph idx="1"/>
          </p:nvPr>
        </p:nvSpPr>
        <p:spPr>
          <a:xfrm>
            <a:off x="395351" y="1809230"/>
            <a:ext cx="8462899" cy="4864552"/>
          </a:xfrm>
        </p:spPr>
        <p:txBody>
          <a:bodyPr>
            <a:normAutofit fontScale="92500"/>
          </a:bodyPr>
          <a:lstStyle/>
          <a:p>
            <a:pPr marL="0" indent="0">
              <a:spcBef>
                <a:spcPts val="0"/>
              </a:spcBef>
              <a:buNone/>
            </a:pPr>
            <a:r>
              <a:rPr lang="en-US" sz="2600" b="1" dirty="0" smtClean="0"/>
              <a:t>Adaptive Challenges</a:t>
            </a:r>
          </a:p>
          <a:p>
            <a:pPr>
              <a:spcBef>
                <a:spcPts val="600"/>
              </a:spcBef>
              <a:buClr>
                <a:schemeClr val="accent1"/>
              </a:buClr>
            </a:pPr>
            <a:r>
              <a:rPr lang="en-US" sz="2600" i="1" dirty="0" smtClean="0"/>
              <a:t>Adaptive challenges</a:t>
            </a:r>
            <a:r>
              <a:rPr lang="en-US" sz="2600" dirty="0" smtClean="0"/>
              <a:t> require experiments, new discoveries, and adjustments from numerous places in the organization. </a:t>
            </a:r>
          </a:p>
          <a:p>
            <a:pPr>
              <a:spcBef>
                <a:spcPts val="600"/>
              </a:spcBef>
              <a:buClr>
                <a:schemeClr val="accent1"/>
              </a:buClr>
            </a:pPr>
            <a:r>
              <a:rPr lang="en-US" sz="2600" dirty="0" smtClean="0"/>
              <a:t>Without learning new ways—changing attitudes, values, and deep-seated behaviors—people cannot make the adaptive leap necessary to thrive in the new environment. </a:t>
            </a:r>
            <a:r>
              <a:rPr lang="en-US" sz="2600" i="1" dirty="0" smtClean="0"/>
              <a:t>Adaptive challenges</a:t>
            </a:r>
            <a:r>
              <a:rPr lang="en-US" sz="2600" dirty="0" smtClean="0"/>
              <a:t> call for changes of heart and mind—the transformation of long-standing habits and deeply held assumptions and values.</a:t>
            </a:r>
          </a:p>
          <a:p>
            <a:pPr marL="0" indent="0">
              <a:spcBef>
                <a:spcPts val="0"/>
              </a:spcBef>
              <a:buNone/>
            </a:pPr>
            <a:endParaRPr lang="en-US" sz="1300" dirty="0" smtClean="0"/>
          </a:p>
          <a:p>
            <a:pPr marL="0" indent="0" algn="ctr">
              <a:spcBef>
                <a:spcPts val="0"/>
              </a:spcBef>
              <a:buNone/>
            </a:pPr>
            <a:r>
              <a:rPr lang="en-US" sz="2600" dirty="0" smtClean="0"/>
              <a:t>Leadership </a:t>
            </a:r>
            <a:r>
              <a:rPr lang="en-US" sz="2600" dirty="0"/>
              <a:t>is “</a:t>
            </a:r>
            <a:r>
              <a:rPr lang="en-US" sz="2600" i="1" dirty="0"/>
              <a:t>the activity of mobilizing people to tackle the toughest problems and do the adaptive work necessary to achieve progress</a:t>
            </a:r>
            <a:r>
              <a:rPr lang="en-US" sz="2600" dirty="0"/>
              <a:t>.” (Heifetz and </a:t>
            </a:r>
            <a:r>
              <a:rPr lang="en-US" sz="2600" dirty="0" err="1"/>
              <a:t>Linksy</a:t>
            </a:r>
            <a:r>
              <a:rPr lang="en-US" sz="2600" dirty="0" smtClean="0"/>
              <a:t>)</a:t>
            </a:r>
          </a:p>
        </p:txBody>
      </p:sp>
    </p:spTree>
    <p:extLst>
      <p:ext uri="{BB962C8B-B14F-4D97-AF65-F5344CB8AC3E}">
        <p14:creationId xmlns:p14="http://schemas.microsoft.com/office/powerpoint/2010/main" val="4066713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Adaptive Leadership</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4100314112"/>
              </p:ext>
            </p:extLst>
          </p:nvPr>
        </p:nvGraphicFramePr>
        <p:xfrm>
          <a:off x="259465" y="2151063"/>
          <a:ext cx="3932238" cy="3975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p:cNvSpPr>
            <a:spLocks noGrp="1"/>
          </p:cNvSpPr>
          <p:nvPr>
            <p:ph sz="half" idx="2"/>
          </p:nvPr>
        </p:nvSpPr>
        <p:spPr>
          <a:xfrm>
            <a:off x="4312925" y="1797248"/>
            <a:ext cx="4545326" cy="4864552"/>
          </a:xfrm>
        </p:spPr>
        <p:txBody>
          <a:bodyPr>
            <a:normAutofit fontScale="92500"/>
          </a:bodyPr>
          <a:lstStyle/>
          <a:p>
            <a:pPr marL="457200" indent="-457200">
              <a:spcBef>
                <a:spcPts val="0"/>
              </a:spcBef>
              <a:buClr>
                <a:schemeClr val="accent1"/>
              </a:buClr>
              <a:buFont typeface="+mj-lt"/>
              <a:buAutoNum type="arabicPeriod"/>
            </a:pPr>
            <a:r>
              <a:rPr lang="en-US" sz="2800" b="1" dirty="0"/>
              <a:t>Observing</a:t>
            </a:r>
            <a:r>
              <a:rPr lang="en-US" sz="2800" dirty="0"/>
              <a:t> events and patterns around you; </a:t>
            </a:r>
          </a:p>
          <a:p>
            <a:pPr marL="457200" indent="-457200">
              <a:spcBef>
                <a:spcPts val="0"/>
              </a:spcBef>
              <a:buClr>
                <a:schemeClr val="accent1"/>
              </a:buClr>
              <a:buFont typeface="+mj-lt"/>
              <a:buAutoNum type="arabicPeriod"/>
            </a:pPr>
            <a:r>
              <a:rPr lang="en-US" sz="2800" b="1" dirty="0"/>
              <a:t>Interpreting</a:t>
            </a:r>
            <a:r>
              <a:rPr lang="en-US" sz="2800" dirty="0"/>
              <a:t> what you are observing (developing multiple hypotheses about what is really going on; and </a:t>
            </a:r>
          </a:p>
          <a:p>
            <a:pPr marL="457200" indent="-457200">
              <a:spcBef>
                <a:spcPts val="0"/>
              </a:spcBef>
              <a:buClr>
                <a:schemeClr val="accent1"/>
              </a:buClr>
              <a:buFont typeface="+mj-lt"/>
              <a:buAutoNum type="arabicPeriod"/>
            </a:pPr>
            <a:r>
              <a:rPr lang="en-US" sz="2800" b="1" dirty="0"/>
              <a:t>Designing</a:t>
            </a:r>
            <a:r>
              <a:rPr lang="en-US" sz="2800" dirty="0"/>
              <a:t> interventions based on the observations &amp; interpretations to address the adaptive challenge you have identified. </a:t>
            </a:r>
          </a:p>
        </p:txBody>
      </p:sp>
    </p:spTree>
    <p:extLst>
      <p:ext uri="{BB962C8B-B14F-4D97-AF65-F5344CB8AC3E}">
        <p14:creationId xmlns:p14="http://schemas.microsoft.com/office/powerpoint/2010/main" val="1903603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Work as Spiritual Work</a:t>
            </a:r>
            <a:endParaRPr lang="en-US" dirty="0"/>
          </a:p>
        </p:txBody>
      </p:sp>
      <p:sp>
        <p:nvSpPr>
          <p:cNvPr id="4" name="Content Placeholder 3"/>
          <p:cNvSpPr>
            <a:spLocks noGrp="1"/>
          </p:cNvSpPr>
          <p:nvPr>
            <p:ph idx="1"/>
          </p:nvPr>
        </p:nvSpPr>
        <p:spPr>
          <a:xfrm>
            <a:off x="407333" y="1761301"/>
            <a:ext cx="8450918" cy="4720771"/>
          </a:xfrm>
        </p:spPr>
        <p:txBody>
          <a:bodyPr/>
          <a:lstStyle/>
          <a:p>
            <a:pPr marL="0" indent="0" algn="ctr">
              <a:buNone/>
            </a:pPr>
            <a:r>
              <a:rPr lang="en-US" sz="2800" i="1" dirty="0"/>
              <a:t>What Heifetz describes as adaptive work is, at its heart, spiritual work. It involves the central dynamics of the spiritual life and of transformation, which includes loss, risk and trust, even death and resurrection. Our sacred Scriptures, sacraments and our symbols are all powerful resources for adaptive challenges and adaptive work that we face at this time. No program, effort at restructuring, or ‘right’ pastor alone will meet this challenge. It involves our own </a:t>
            </a:r>
            <a:r>
              <a:rPr lang="en-US" sz="2800" i="1" dirty="0" smtClean="0"/>
              <a:t>changes </a:t>
            </a:r>
            <a:r>
              <a:rPr lang="en-US" sz="2800" i="1" dirty="0"/>
              <a:t>of minds and </a:t>
            </a:r>
            <a:r>
              <a:rPr lang="en-US" sz="2800" i="1" dirty="0" smtClean="0"/>
              <a:t>hearts.” </a:t>
            </a:r>
          </a:p>
          <a:p>
            <a:pPr marL="0" indent="0" algn="ctr">
              <a:buNone/>
            </a:pPr>
            <a:r>
              <a:rPr lang="en-US" dirty="0" smtClean="0"/>
              <a:t>(Anthony Robinson, </a:t>
            </a:r>
            <a:r>
              <a:rPr lang="en-US" i="1" dirty="0" smtClean="0"/>
              <a:t>Leadership for Vital Congregations</a:t>
            </a:r>
            <a:r>
              <a:rPr lang="en-US" dirty="0" smtClean="0"/>
              <a:t>)</a:t>
            </a:r>
            <a:endParaRPr lang="en-US" dirty="0"/>
          </a:p>
          <a:p>
            <a:endParaRPr lang="en-US" dirty="0"/>
          </a:p>
        </p:txBody>
      </p:sp>
    </p:spTree>
    <p:extLst>
      <p:ext uri="{BB962C8B-B14F-4D97-AF65-F5344CB8AC3E}">
        <p14:creationId xmlns:p14="http://schemas.microsoft.com/office/powerpoint/2010/main" val="2299112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Cycle of Adaptation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68494216"/>
              </p:ext>
            </p:extLst>
          </p:nvPr>
        </p:nvGraphicFramePr>
        <p:xfrm>
          <a:off x="1401698" y="1833192"/>
          <a:ext cx="6325622" cy="48885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0522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Switc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7845" y="464137"/>
            <a:ext cx="4407139" cy="587618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336691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Framework for Change</a:t>
            </a:r>
            <a:endParaRPr lang="en-US" dirty="0"/>
          </a:p>
        </p:txBody>
      </p:sp>
      <p:sp>
        <p:nvSpPr>
          <p:cNvPr id="3" name="Content Placeholder 2"/>
          <p:cNvSpPr>
            <a:spLocks noGrp="1"/>
          </p:cNvSpPr>
          <p:nvPr>
            <p:ph idx="1"/>
          </p:nvPr>
        </p:nvSpPr>
        <p:spPr>
          <a:xfrm>
            <a:off x="390781" y="1726035"/>
            <a:ext cx="8467470" cy="4776446"/>
          </a:xfrm>
        </p:spPr>
        <p:txBody>
          <a:bodyPr>
            <a:noAutofit/>
          </a:bodyPr>
          <a:lstStyle/>
          <a:p>
            <a:pPr marL="0" lvl="0" indent="0">
              <a:buNone/>
            </a:pPr>
            <a:r>
              <a:rPr lang="en-US" sz="2800" b="1" dirty="0"/>
              <a:t>Direct the Rider</a:t>
            </a:r>
            <a:r>
              <a:rPr lang="en-US" sz="2800" dirty="0"/>
              <a:t> (the conscious mind), eliminating what looks like resistance but is more often a lack of clarity by providing crystal-clear direction. </a:t>
            </a:r>
          </a:p>
          <a:p>
            <a:pPr lvl="1">
              <a:buClr>
                <a:schemeClr val="accent1"/>
              </a:buClr>
            </a:pPr>
            <a:r>
              <a:rPr lang="en-US" sz="2800" dirty="0"/>
              <a:t>Following the bright spots: investigate what’s working and clone it.</a:t>
            </a:r>
          </a:p>
          <a:p>
            <a:pPr lvl="1">
              <a:buClr>
                <a:schemeClr val="accent1"/>
              </a:buClr>
            </a:pPr>
            <a:r>
              <a:rPr lang="en-US" sz="2800" dirty="0"/>
              <a:t>Script the critical moves: don’t think big picture, think in terms of specific behaviors.</a:t>
            </a:r>
          </a:p>
          <a:p>
            <a:pPr lvl="1">
              <a:buClr>
                <a:schemeClr val="accent1"/>
              </a:buClr>
            </a:pPr>
            <a:r>
              <a:rPr lang="en-US" sz="2800" dirty="0"/>
              <a:t>Point to the destination: change is easier when you know where you’re going and why it’s worth it</a:t>
            </a:r>
            <a:r>
              <a:rPr lang="en-US" sz="2800" dirty="0" smtClean="0"/>
              <a:t>.</a:t>
            </a:r>
            <a:endParaRPr lang="en-US" sz="2800" dirty="0"/>
          </a:p>
        </p:txBody>
      </p:sp>
    </p:spTree>
    <p:extLst>
      <p:ext uri="{BB962C8B-B14F-4D97-AF65-F5344CB8AC3E}">
        <p14:creationId xmlns:p14="http://schemas.microsoft.com/office/powerpoint/2010/main" val="793113656"/>
      </p:ext>
    </p:extLst>
  </p:cSld>
  <p:clrMapOvr>
    <a:masterClrMapping/>
  </p:clrMapOvr>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majorFont>
      <a:minorFont>
        <a:latin typeface="Calibri"/>
        <a:ea typeface=""/>
        <a:cs typeface=""/>
        <a:font script="Jpan" typeface="ＭＳ ゴシック"/>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717</TotalTime>
  <Words>1186</Words>
  <Application>Microsoft Macintosh PowerPoint</Application>
  <PresentationFormat>On-screen Show (4:3)</PresentationFormat>
  <Paragraphs>77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Spectrum</vt:lpstr>
      <vt:lpstr>Topic 5. Facilitating a Change Initiative</vt:lpstr>
      <vt:lpstr>PowerPoint Presentation</vt:lpstr>
      <vt:lpstr>Technical Problems</vt:lpstr>
      <vt:lpstr>Adaptive Challenges</vt:lpstr>
      <vt:lpstr>Process of Adaptive Leadership</vt:lpstr>
      <vt:lpstr>Adaptive Work as Spiritual Work</vt:lpstr>
      <vt:lpstr>Cycle of Adaptation</vt:lpstr>
      <vt:lpstr>PowerPoint Presentation</vt:lpstr>
      <vt:lpstr>A Framework for Change</vt:lpstr>
      <vt:lpstr>A Framework for Change</vt:lpstr>
      <vt:lpstr>A Framework for Change</vt:lpstr>
      <vt:lpstr>How Do We Make Change? (Transforming Congregational Education Project) </vt:lpstr>
      <vt:lpstr>Making Change Stick</vt:lpstr>
      <vt:lpstr>Increasing a True Sense of Urgency</vt:lpstr>
      <vt:lpstr>Increasing a True Sense of Urgency</vt:lpstr>
      <vt:lpstr>Increasing a True Sense of Urgency</vt:lpstr>
    </vt:vector>
  </TitlesOfParts>
  <Company>LifelongFaith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Roberto</dc:creator>
  <cp:lastModifiedBy>John Roberto</cp:lastModifiedBy>
  <cp:revision>13</cp:revision>
  <dcterms:created xsi:type="dcterms:W3CDTF">2011-03-02T18:53:02Z</dcterms:created>
  <dcterms:modified xsi:type="dcterms:W3CDTF">2011-03-15T12:02:05Z</dcterms:modified>
</cp:coreProperties>
</file>