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49" r:id="rId1"/>
  </p:sldMasterIdLst>
  <p:notesMasterIdLst>
    <p:notesMasterId r:id="rId30"/>
  </p:notesMasterIdLst>
  <p:handoutMasterIdLst>
    <p:handoutMasterId r:id="rId31"/>
  </p:handoutMasterIdLst>
  <p:sldIdLst>
    <p:sldId id="1853" r:id="rId2"/>
    <p:sldId id="1872" r:id="rId3"/>
    <p:sldId id="1873" r:id="rId4"/>
    <p:sldId id="1874" r:id="rId5"/>
    <p:sldId id="1875" r:id="rId6"/>
    <p:sldId id="1876" r:id="rId7"/>
    <p:sldId id="1877" r:id="rId8"/>
    <p:sldId id="1879" r:id="rId9"/>
    <p:sldId id="1878" r:id="rId10"/>
    <p:sldId id="1860" r:id="rId11"/>
    <p:sldId id="1829" r:id="rId12"/>
    <p:sldId id="1869" r:id="rId13"/>
    <p:sldId id="1841" r:id="rId14"/>
    <p:sldId id="1842" r:id="rId15"/>
    <p:sldId id="1659" r:id="rId16"/>
    <p:sldId id="1661" r:id="rId17"/>
    <p:sldId id="1662" r:id="rId18"/>
    <p:sldId id="1663" r:id="rId19"/>
    <p:sldId id="1825" r:id="rId20"/>
    <p:sldId id="1831" r:id="rId21"/>
    <p:sldId id="1861" r:id="rId22"/>
    <p:sldId id="1847" r:id="rId23"/>
    <p:sldId id="1848" r:id="rId24"/>
    <p:sldId id="1849" r:id="rId25"/>
    <p:sldId id="1850" r:id="rId26"/>
    <p:sldId id="1851" r:id="rId27"/>
    <p:sldId id="1852" r:id="rId28"/>
    <p:sldId id="1830" r:id="rId2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3781" autoAdjust="0"/>
    <p:restoredTop sz="99591" autoAdjust="0"/>
  </p:normalViewPr>
  <p:slideViewPr>
    <p:cSldViewPr snapToGrid="0" snapToObjects="1">
      <p:cViewPr>
        <p:scale>
          <a:sx n="100" d="100"/>
          <a:sy n="100" d="100"/>
        </p:scale>
        <p:origin x="-504" y="-76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F0F9A-AEBC-8241-8040-3C3858F21033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A732DA-8D7A-3747-9853-2951FAE6A816}">
      <dgm:prSet phldrT="[Text]"/>
      <dgm:spPr/>
      <dgm:t>
        <a:bodyPr/>
        <a:lstStyle/>
        <a:p>
          <a:r>
            <a:rPr lang="en-US" dirty="0" smtClean="0"/>
            <a:t>1. Observe</a:t>
          </a:r>
          <a:endParaRPr lang="en-US" dirty="0"/>
        </a:p>
      </dgm:t>
    </dgm:pt>
    <dgm:pt modelId="{77E3BD30-581B-CD4B-9B65-2323BD4295EA}" type="parTrans" cxnId="{31A56A20-5660-EB4E-8CC5-F51D9E7F91EF}">
      <dgm:prSet/>
      <dgm:spPr/>
      <dgm:t>
        <a:bodyPr/>
        <a:lstStyle/>
        <a:p>
          <a:endParaRPr lang="en-US"/>
        </a:p>
      </dgm:t>
    </dgm:pt>
    <dgm:pt modelId="{6A6C35FF-4B05-1545-B8BA-B1886A46A8EE}" type="sibTrans" cxnId="{31A56A20-5660-EB4E-8CC5-F51D9E7F91EF}">
      <dgm:prSet/>
      <dgm:spPr/>
      <dgm:t>
        <a:bodyPr/>
        <a:lstStyle/>
        <a:p>
          <a:endParaRPr lang="en-US"/>
        </a:p>
      </dgm:t>
    </dgm:pt>
    <dgm:pt modelId="{9BAEA026-4C6E-8F4F-B358-C37B4E36086E}">
      <dgm:prSet phldrT="[Text]"/>
      <dgm:spPr/>
      <dgm:t>
        <a:bodyPr/>
        <a:lstStyle/>
        <a:p>
          <a:r>
            <a:rPr lang="en-US" dirty="0" smtClean="0"/>
            <a:t>2. Interpret</a:t>
          </a:r>
          <a:endParaRPr lang="en-US" dirty="0"/>
        </a:p>
      </dgm:t>
    </dgm:pt>
    <dgm:pt modelId="{0018C56C-3C35-EF42-B1AA-5D4191954C04}" type="parTrans" cxnId="{8213DF17-9F20-E147-9707-D9E10A1B5D66}">
      <dgm:prSet/>
      <dgm:spPr/>
      <dgm:t>
        <a:bodyPr/>
        <a:lstStyle/>
        <a:p>
          <a:endParaRPr lang="en-US"/>
        </a:p>
      </dgm:t>
    </dgm:pt>
    <dgm:pt modelId="{9C0B0F40-8EA5-DC43-AEAF-92B5A0CA96D2}" type="sibTrans" cxnId="{8213DF17-9F20-E147-9707-D9E10A1B5D66}">
      <dgm:prSet/>
      <dgm:spPr/>
      <dgm:t>
        <a:bodyPr/>
        <a:lstStyle/>
        <a:p>
          <a:endParaRPr lang="en-US"/>
        </a:p>
      </dgm:t>
    </dgm:pt>
    <dgm:pt modelId="{4744A8B4-CDAD-EF4E-81D1-080853ACD280}">
      <dgm:prSet phldrT="[Text]"/>
      <dgm:spPr/>
      <dgm:t>
        <a:bodyPr/>
        <a:lstStyle/>
        <a:p>
          <a:r>
            <a:rPr lang="en-US" dirty="0" smtClean="0"/>
            <a:t>3. Intervene</a:t>
          </a:r>
          <a:endParaRPr lang="en-US" dirty="0"/>
        </a:p>
      </dgm:t>
    </dgm:pt>
    <dgm:pt modelId="{BC9DCCB6-AD9B-254E-BFFF-EBFDCE04C587}" type="parTrans" cxnId="{8BDA86F7-737E-0249-9DEC-1FD69E74C2E7}">
      <dgm:prSet/>
      <dgm:spPr/>
      <dgm:t>
        <a:bodyPr/>
        <a:lstStyle/>
        <a:p>
          <a:endParaRPr lang="en-US"/>
        </a:p>
      </dgm:t>
    </dgm:pt>
    <dgm:pt modelId="{AF0D8FA5-8CC8-2F4F-97F9-AA343957F2D4}" type="sibTrans" cxnId="{8BDA86F7-737E-0249-9DEC-1FD69E74C2E7}">
      <dgm:prSet/>
      <dgm:spPr/>
      <dgm:t>
        <a:bodyPr/>
        <a:lstStyle/>
        <a:p>
          <a:endParaRPr lang="en-US"/>
        </a:p>
      </dgm:t>
    </dgm:pt>
    <dgm:pt modelId="{88778CEB-9000-794D-BE21-45096A7E8DF2}" type="pres">
      <dgm:prSet presAssocID="{1D9F0F9A-AEBC-8241-8040-3C3858F2103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B84B86-24C3-254B-B1F7-794E0D945842}" type="pres">
      <dgm:prSet presAssocID="{22A732DA-8D7A-3747-9853-2951FAE6A816}" presName="dummy" presStyleCnt="0"/>
      <dgm:spPr/>
    </dgm:pt>
    <dgm:pt modelId="{6432F0BC-0337-1047-AF2B-CAD63E6A964D}" type="pres">
      <dgm:prSet presAssocID="{22A732DA-8D7A-3747-9853-2951FAE6A816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43EF6-EDBE-E645-B52D-C90ADCD406D2}" type="pres">
      <dgm:prSet presAssocID="{6A6C35FF-4B05-1545-B8BA-B1886A46A8EE}" presName="sibTrans" presStyleLbl="node1" presStyleIdx="0" presStyleCnt="3"/>
      <dgm:spPr/>
      <dgm:t>
        <a:bodyPr/>
        <a:lstStyle/>
        <a:p>
          <a:endParaRPr lang="en-US"/>
        </a:p>
      </dgm:t>
    </dgm:pt>
    <dgm:pt modelId="{41BDF94E-103D-BC49-B5AC-68267A7804E9}" type="pres">
      <dgm:prSet presAssocID="{9BAEA026-4C6E-8F4F-B358-C37B4E36086E}" presName="dummy" presStyleCnt="0"/>
      <dgm:spPr/>
    </dgm:pt>
    <dgm:pt modelId="{69A9DF70-4FD0-9641-A615-A189FE211FF1}" type="pres">
      <dgm:prSet presAssocID="{9BAEA026-4C6E-8F4F-B358-C37B4E36086E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3CA67-9918-6545-B686-FAC6B0316E3C}" type="pres">
      <dgm:prSet presAssocID="{9C0B0F40-8EA5-DC43-AEAF-92B5A0CA96D2}" presName="sibTrans" presStyleLbl="node1" presStyleIdx="1" presStyleCnt="3"/>
      <dgm:spPr/>
      <dgm:t>
        <a:bodyPr/>
        <a:lstStyle/>
        <a:p>
          <a:endParaRPr lang="en-US"/>
        </a:p>
      </dgm:t>
    </dgm:pt>
    <dgm:pt modelId="{0B07C0C6-FBE1-7A48-9A46-387FF0E3A61D}" type="pres">
      <dgm:prSet presAssocID="{4744A8B4-CDAD-EF4E-81D1-080853ACD280}" presName="dummy" presStyleCnt="0"/>
      <dgm:spPr/>
    </dgm:pt>
    <dgm:pt modelId="{EE435883-EA4B-F141-B704-49FB966EC173}" type="pres">
      <dgm:prSet presAssocID="{4744A8B4-CDAD-EF4E-81D1-080853ACD280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3814C-3FE4-1B4D-9F7C-A0A1D1080CC9}" type="pres">
      <dgm:prSet presAssocID="{AF0D8FA5-8CC8-2F4F-97F9-AA343957F2D4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BDA86F7-737E-0249-9DEC-1FD69E74C2E7}" srcId="{1D9F0F9A-AEBC-8241-8040-3C3858F21033}" destId="{4744A8B4-CDAD-EF4E-81D1-080853ACD280}" srcOrd="2" destOrd="0" parTransId="{BC9DCCB6-AD9B-254E-BFFF-EBFDCE04C587}" sibTransId="{AF0D8FA5-8CC8-2F4F-97F9-AA343957F2D4}"/>
    <dgm:cxn modelId="{ED75B67A-6474-3D41-8559-E897A89EC70D}" type="presOf" srcId="{4744A8B4-CDAD-EF4E-81D1-080853ACD280}" destId="{EE435883-EA4B-F141-B704-49FB966EC173}" srcOrd="0" destOrd="0" presId="urn:microsoft.com/office/officeart/2005/8/layout/cycle1"/>
    <dgm:cxn modelId="{8213DF17-9F20-E147-9707-D9E10A1B5D66}" srcId="{1D9F0F9A-AEBC-8241-8040-3C3858F21033}" destId="{9BAEA026-4C6E-8F4F-B358-C37B4E36086E}" srcOrd="1" destOrd="0" parTransId="{0018C56C-3C35-EF42-B1AA-5D4191954C04}" sibTransId="{9C0B0F40-8EA5-DC43-AEAF-92B5A0CA96D2}"/>
    <dgm:cxn modelId="{14D82380-0F58-DD45-AAA4-B074CB352548}" type="presOf" srcId="{22A732DA-8D7A-3747-9853-2951FAE6A816}" destId="{6432F0BC-0337-1047-AF2B-CAD63E6A964D}" srcOrd="0" destOrd="0" presId="urn:microsoft.com/office/officeart/2005/8/layout/cycle1"/>
    <dgm:cxn modelId="{9D498F64-B963-5D47-934A-49E376245C04}" type="presOf" srcId="{6A6C35FF-4B05-1545-B8BA-B1886A46A8EE}" destId="{39A43EF6-EDBE-E645-B52D-C90ADCD406D2}" srcOrd="0" destOrd="0" presId="urn:microsoft.com/office/officeart/2005/8/layout/cycle1"/>
    <dgm:cxn modelId="{28CF4617-556C-C74D-91A8-0B35C95E9A41}" type="presOf" srcId="{9C0B0F40-8EA5-DC43-AEAF-92B5A0CA96D2}" destId="{D643CA67-9918-6545-B686-FAC6B0316E3C}" srcOrd="0" destOrd="0" presId="urn:microsoft.com/office/officeart/2005/8/layout/cycle1"/>
    <dgm:cxn modelId="{C8CF4EF3-63EB-874F-AD4A-2FD289B4272F}" type="presOf" srcId="{AF0D8FA5-8CC8-2F4F-97F9-AA343957F2D4}" destId="{1023814C-3FE4-1B4D-9F7C-A0A1D1080CC9}" srcOrd="0" destOrd="0" presId="urn:microsoft.com/office/officeart/2005/8/layout/cycle1"/>
    <dgm:cxn modelId="{31A56A20-5660-EB4E-8CC5-F51D9E7F91EF}" srcId="{1D9F0F9A-AEBC-8241-8040-3C3858F21033}" destId="{22A732DA-8D7A-3747-9853-2951FAE6A816}" srcOrd="0" destOrd="0" parTransId="{77E3BD30-581B-CD4B-9B65-2323BD4295EA}" sibTransId="{6A6C35FF-4B05-1545-B8BA-B1886A46A8EE}"/>
    <dgm:cxn modelId="{2671405C-127F-CC44-9536-D44DDE69B3D1}" type="presOf" srcId="{1D9F0F9A-AEBC-8241-8040-3C3858F21033}" destId="{88778CEB-9000-794D-BE21-45096A7E8DF2}" srcOrd="0" destOrd="0" presId="urn:microsoft.com/office/officeart/2005/8/layout/cycle1"/>
    <dgm:cxn modelId="{ECA363FB-B1AB-9842-AED4-54FDFC435DAD}" type="presOf" srcId="{9BAEA026-4C6E-8F4F-B358-C37B4E36086E}" destId="{69A9DF70-4FD0-9641-A615-A189FE211FF1}" srcOrd="0" destOrd="0" presId="urn:microsoft.com/office/officeart/2005/8/layout/cycle1"/>
    <dgm:cxn modelId="{CA17962B-B4BB-CA42-9BD7-6FA0C29A50AA}" type="presParOf" srcId="{88778CEB-9000-794D-BE21-45096A7E8DF2}" destId="{70B84B86-24C3-254B-B1F7-794E0D945842}" srcOrd="0" destOrd="0" presId="urn:microsoft.com/office/officeart/2005/8/layout/cycle1"/>
    <dgm:cxn modelId="{C9F44D07-5145-3A42-A4D2-261BD8B75922}" type="presParOf" srcId="{88778CEB-9000-794D-BE21-45096A7E8DF2}" destId="{6432F0BC-0337-1047-AF2B-CAD63E6A964D}" srcOrd="1" destOrd="0" presId="urn:microsoft.com/office/officeart/2005/8/layout/cycle1"/>
    <dgm:cxn modelId="{FD1F2982-126D-8547-9C4C-CAB8367AA771}" type="presParOf" srcId="{88778CEB-9000-794D-BE21-45096A7E8DF2}" destId="{39A43EF6-EDBE-E645-B52D-C90ADCD406D2}" srcOrd="2" destOrd="0" presId="urn:microsoft.com/office/officeart/2005/8/layout/cycle1"/>
    <dgm:cxn modelId="{3C632DD5-5835-B94D-BDB0-F0C5F83EBF08}" type="presParOf" srcId="{88778CEB-9000-794D-BE21-45096A7E8DF2}" destId="{41BDF94E-103D-BC49-B5AC-68267A7804E9}" srcOrd="3" destOrd="0" presId="urn:microsoft.com/office/officeart/2005/8/layout/cycle1"/>
    <dgm:cxn modelId="{F6ED195D-E30F-D242-A366-D651CF779DC3}" type="presParOf" srcId="{88778CEB-9000-794D-BE21-45096A7E8DF2}" destId="{69A9DF70-4FD0-9641-A615-A189FE211FF1}" srcOrd="4" destOrd="0" presId="urn:microsoft.com/office/officeart/2005/8/layout/cycle1"/>
    <dgm:cxn modelId="{EA842779-9C0E-FD4B-ABBA-D11106494B39}" type="presParOf" srcId="{88778CEB-9000-794D-BE21-45096A7E8DF2}" destId="{D643CA67-9918-6545-B686-FAC6B0316E3C}" srcOrd="5" destOrd="0" presId="urn:microsoft.com/office/officeart/2005/8/layout/cycle1"/>
    <dgm:cxn modelId="{A75FA0AA-5D8C-8C40-BDCC-35B115475CA4}" type="presParOf" srcId="{88778CEB-9000-794D-BE21-45096A7E8DF2}" destId="{0B07C0C6-FBE1-7A48-9A46-387FF0E3A61D}" srcOrd="6" destOrd="0" presId="urn:microsoft.com/office/officeart/2005/8/layout/cycle1"/>
    <dgm:cxn modelId="{44E9392B-0F5C-054A-8846-51681A2C6256}" type="presParOf" srcId="{88778CEB-9000-794D-BE21-45096A7E8DF2}" destId="{EE435883-EA4B-F141-B704-49FB966EC173}" srcOrd="7" destOrd="0" presId="urn:microsoft.com/office/officeart/2005/8/layout/cycle1"/>
    <dgm:cxn modelId="{E628F544-58FD-0C49-9B05-A566BA8F8DF1}" type="presParOf" srcId="{88778CEB-9000-794D-BE21-45096A7E8DF2}" destId="{1023814C-3FE4-1B4D-9F7C-A0A1D1080CC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2F0BC-0337-1047-AF2B-CAD63E6A964D}">
      <dsp:nvSpPr>
        <dsp:cNvPr id="0" name=""/>
        <dsp:cNvSpPr/>
      </dsp:nvSpPr>
      <dsp:spPr>
        <a:xfrm>
          <a:off x="2640821" y="294305"/>
          <a:ext cx="1497629" cy="1497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1. Observe</a:t>
          </a:r>
          <a:endParaRPr lang="en-US" sz="3000" kern="1200" dirty="0"/>
        </a:p>
      </dsp:txBody>
      <dsp:txXfrm>
        <a:off x="2640821" y="294305"/>
        <a:ext cx="1497629" cy="1497629"/>
      </dsp:txXfrm>
    </dsp:sp>
    <dsp:sp modelId="{39A43EF6-EDBE-E645-B52D-C90ADCD406D2}">
      <dsp:nvSpPr>
        <dsp:cNvPr id="0" name=""/>
        <dsp:cNvSpPr/>
      </dsp:nvSpPr>
      <dsp:spPr>
        <a:xfrm>
          <a:off x="359042" y="-526"/>
          <a:ext cx="3541840" cy="3541840"/>
        </a:xfrm>
        <a:prstGeom prst="circularArrow">
          <a:avLst>
            <a:gd name="adj1" fmla="val 8245"/>
            <a:gd name="adj2" fmla="val 575854"/>
            <a:gd name="adj3" fmla="val 2965061"/>
            <a:gd name="adj4" fmla="val 50915"/>
            <a:gd name="adj5" fmla="val 96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A9DF70-4FD0-9641-A615-A189FE211FF1}">
      <dsp:nvSpPr>
        <dsp:cNvPr id="0" name=""/>
        <dsp:cNvSpPr/>
      </dsp:nvSpPr>
      <dsp:spPr>
        <a:xfrm>
          <a:off x="1381147" y="2476124"/>
          <a:ext cx="1497629" cy="1497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2. Interpret</a:t>
          </a:r>
          <a:endParaRPr lang="en-US" sz="3000" kern="1200" dirty="0"/>
        </a:p>
      </dsp:txBody>
      <dsp:txXfrm>
        <a:off x="1381147" y="2476124"/>
        <a:ext cx="1497629" cy="1497629"/>
      </dsp:txXfrm>
    </dsp:sp>
    <dsp:sp modelId="{D643CA67-9918-6545-B686-FAC6B0316E3C}">
      <dsp:nvSpPr>
        <dsp:cNvPr id="0" name=""/>
        <dsp:cNvSpPr/>
      </dsp:nvSpPr>
      <dsp:spPr>
        <a:xfrm>
          <a:off x="359042" y="-526"/>
          <a:ext cx="3541840" cy="3541840"/>
        </a:xfrm>
        <a:prstGeom prst="circularArrow">
          <a:avLst>
            <a:gd name="adj1" fmla="val 8245"/>
            <a:gd name="adj2" fmla="val 575854"/>
            <a:gd name="adj3" fmla="val 10173231"/>
            <a:gd name="adj4" fmla="val 7259085"/>
            <a:gd name="adj5" fmla="val 96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435883-EA4B-F141-B704-49FB966EC173}">
      <dsp:nvSpPr>
        <dsp:cNvPr id="0" name=""/>
        <dsp:cNvSpPr/>
      </dsp:nvSpPr>
      <dsp:spPr>
        <a:xfrm>
          <a:off x="121473" y="294305"/>
          <a:ext cx="1497629" cy="1497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3. Intervene</a:t>
          </a:r>
          <a:endParaRPr lang="en-US" sz="3000" kern="1200" dirty="0"/>
        </a:p>
      </dsp:txBody>
      <dsp:txXfrm>
        <a:off x="121473" y="294305"/>
        <a:ext cx="1497629" cy="1497629"/>
      </dsp:txXfrm>
    </dsp:sp>
    <dsp:sp modelId="{1023814C-3FE4-1B4D-9F7C-A0A1D1080CC9}">
      <dsp:nvSpPr>
        <dsp:cNvPr id="0" name=""/>
        <dsp:cNvSpPr/>
      </dsp:nvSpPr>
      <dsp:spPr>
        <a:xfrm>
          <a:off x="359042" y="-526"/>
          <a:ext cx="3541840" cy="3541840"/>
        </a:xfrm>
        <a:prstGeom prst="circularArrow">
          <a:avLst>
            <a:gd name="adj1" fmla="val 8245"/>
            <a:gd name="adj2" fmla="val 575854"/>
            <a:gd name="adj3" fmla="val 16857847"/>
            <a:gd name="adj4" fmla="val 14966300"/>
            <a:gd name="adj5" fmla="val 96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w Cen M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>
              <a:latin typeface="Tw Cen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w Cen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416DB-3B5F-5A4C-A680-56A868C4A5AF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1788547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/>
              </a:defRPr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/>
              </a:defRPr>
            </a:lvl1pPr>
          </a:lstStyle>
          <a:p>
            <a:fld id="{BA740DF3-AFDC-4A40-B6EB-325F5DB39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570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Tw Cen M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Tw Cen M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w Cen M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w Cen M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w Cen M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40DF3-AFDC-4A40-B6EB-325F5DB3928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906" y="6053328"/>
            <a:ext cx="2436876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w Cen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748" y="6044184"/>
            <a:ext cx="73502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w Cen M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59050" y="4038600"/>
            <a:ext cx="701675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59050" y="6050037"/>
            <a:ext cx="72644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2550" y="6068699"/>
            <a:ext cx="222885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D1A577A-36A9-C54F-A418-8176EDF16BA3}" type="datetime1">
              <a:rPr lang="en-US" smtClean="0"/>
              <a:pPr/>
              <a:t>2/23/16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259176" y="236539"/>
            <a:ext cx="635635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67750" y="228600"/>
            <a:ext cx="9080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C3BE-0127-5A4C-AE05-11500A0F5945}" type="datetime1">
              <a:rPr lang="en-US" smtClean="0"/>
              <a:pPr/>
              <a:t>2/23/16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9572-0473-254F-83A6-8BD48D2F2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9300" y="609601"/>
            <a:ext cx="222885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02615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9300" y="6248403"/>
            <a:ext cx="2393950" cy="365125"/>
          </a:xfrm>
        </p:spPr>
        <p:txBody>
          <a:bodyPr/>
          <a:lstStyle/>
          <a:p>
            <a:fld id="{C7E39140-55FC-604A-9E24-8281C8349E4B}" type="datetime1">
              <a:rPr lang="en-US" smtClean="0"/>
              <a:pPr/>
              <a:t>2/23/16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2" y="6248208"/>
            <a:ext cx="60379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604345" y="0"/>
            <a:ext cx="34671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53875" y="609600"/>
            <a:ext cx="24765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53875" y="0"/>
            <a:ext cx="24765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511000" y="134276"/>
            <a:ext cx="533400" cy="264849"/>
          </a:xfrm>
        </p:spPr>
        <p:txBody>
          <a:bodyPr/>
          <a:lstStyle/>
          <a:p>
            <a:fld id="{D99E9572-0473-254F-83A6-8BD48D2F2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702" y="228600"/>
            <a:ext cx="883285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ECBD-88E5-3447-8256-EDC25EE6F823}" type="datetime1">
              <a:rPr lang="en-US" smtClean="0"/>
              <a:pPr/>
              <a:t>2/23/16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9E9572-0473-254F-83A6-8BD48D2F2C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2743200"/>
            <a:ext cx="7716706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906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4033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85900" y="1600200"/>
            <a:ext cx="84201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600200"/>
            <a:ext cx="8255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9264-C6D5-0B47-B5FF-FC1BAE6C398C}" type="datetime1">
              <a:rPr lang="en-US" smtClean="0"/>
              <a:pPr/>
              <a:t>2/23/16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0335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D8CFD7C-5133-4F31-B8DD-48811D9CC4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60400" y="1589567"/>
            <a:ext cx="421005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48643" y="1589567"/>
            <a:ext cx="421005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33D740D-4FEB-A244-9DAF-1E5CDDF83AC4}" type="datetime1">
              <a:rPr lang="en-US" smtClean="0"/>
              <a:pPr/>
              <a:t>2/23/16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9E9572-0473-254F-83A6-8BD48D2F2C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73050"/>
            <a:ext cx="883285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60400" y="2438400"/>
            <a:ext cx="421005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200650" y="2438400"/>
            <a:ext cx="421005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161180-C90C-B34E-8296-4A03C8037209}" type="datetime1">
              <a:rPr lang="en-US" smtClean="0"/>
              <a:pPr/>
              <a:t>2/23/16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9E9572-0473-254F-83A6-8BD48D2F2C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60400" y="1752600"/>
            <a:ext cx="421005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200650" y="1752600"/>
            <a:ext cx="421005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0101-1E6B-0046-BBEC-9DCF69B5642D}" type="datetime1">
              <a:rPr lang="en-US" smtClean="0"/>
              <a:pPr/>
              <a:t>2/23/16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9E9572-0473-254F-83A6-8BD48D2F2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906A-F6C2-BC40-93B8-F07B3F998A46}" type="datetime1">
              <a:rPr lang="en-US" smtClean="0"/>
              <a:pPr/>
              <a:t>2/23/16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778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9E9572-0473-254F-83A6-8BD48D2F2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73050"/>
            <a:ext cx="87503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0D24-CDFB-6A49-BA98-42DEDD7402B9}" type="datetime1">
              <a:rPr lang="en-US" smtClean="0"/>
              <a:pPr/>
              <a:t>2/23/16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0400" y="1752600"/>
            <a:ext cx="173355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Tw Cen MT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3550" y="5486400"/>
            <a:ext cx="79248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906" y="4572000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906" y="4663440"/>
            <a:ext cx="158496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4114" y="4654296"/>
            <a:ext cx="8231886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4648200"/>
            <a:ext cx="79248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568450" y="0"/>
            <a:ext cx="108966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w Cen MT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769100" y="6248401"/>
            <a:ext cx="2889250" cy="365125"/>
          </a:xfrm>
        </p:spPr>
        <p:txBody>
          <a:bodyPr rtlCol="0"/>
          <a:lstStyle/>
          <a:p>
            <a:fld id="{D0F18CC2-D034-7B4D-AFB5-4A2F448ABECA}" type="datetime1">
              <a:rPr lang="en-US" smtClean="0"/>
              <a:pPr/>
              <a:t>2/23/16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56845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99E9572-0473-254F-83A6-8BD48D2F2C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33550" y="6248207"/>
            <a:ext cx="4953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0624" y="0"/>
            <a:ext cx="8215376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604000" y="6248401"/>
            <a:ext cx="288925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Tw Cen MT"/>
              </a:defRPr>
            </a:lvl1pPr>
          </a:lstStyle>
          <a:p>
            <a:fld id="{B8A08889-4883-F243-825D-FED87446085D}" type="datetime1">
              <a:rPr lang="en-US" smtClean="0"/>
              <a:pPr/>
              <a:t>2/23/16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0401" y="6248207"/>
            <a:ext cx="5872840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w Cen MT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w Cen MT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7785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Tw Cen MT"/>
              </a:defRPr>
            </a:lvl1pPr>
          </a:lstStyle>
          <a:p>
            <a:fld id="{D99E9572-0473-254F-83A6-8BD48D2F2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0" r:id="rId1"/>
    <p:sldLayoutId id="2147484751" r:id="rId2"/>
    <p:sldLayoutId id="2147484752" r:id="rId3"/>
    <p:sldLayoutId id="2147484753" r:id="rId4"/>
    <p:sldLayoutId id="2147484754" r:id="rId5"/>
    <p:sldLayoutId id="2147484755" r:id="rId6"/>
    <p:sldLayoutId id="2147484756" r:id="rId7"/>
    <p:sldLayoutId id="2147484757" r:id="rId8"/>
    <p:sldLayoutId id="2147484758" r:id="rId9"/>
    <p:sldLayoutId id="2147484759" r:id="rId10"/>
    <p:sldLayoutId id="2147484760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Tw Cen M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Tw Cen M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Tw Cen M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Tw Cen M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Tw Cen M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Tw Cen M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03300" y="3721100"/>
            <a:ext cx="7810500" cy="18288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ndara"/>
                <a:cs typeface="Candara"/>
              </a:rPr>
              <a:t>Leading in the 21</a:t>
            </a:r>
            <a:r>
              <a:rPr lang="en-US" baseline="30000" dirty="0" smtClean="0">
                <a:solidFill>
                  <a:srgbClr val="000000"/>
                </a:solidFill>
                <a:latin typeface="Candara"/>
                <a:cs typeface="Candara"/>
              </a:rPr>
              <a:t>st</a:t>
            </a:r>
            <a:r>
              <a:rPr lang="en-US" dirty="0" smtClean="0">
                <a:solidFill>
                  <a:srgbClr val="000000"/>
                </a:solidFill>
                <a:latin typeface="Candara"/>
                <a:cs typeface="Candara"/>
              </a:rPr>
              <a:t> Century</a:t>
            </a:r>
            <a:endParaRPr lang="en-US" dirty="0">
              <a:solidFill>
                <a:srgbClr val="000000"/>
              </a:solidFill>
              <a:latin typeface="Candara"/>
              <a:cs typeface="Candar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</a:rPr>
              <a:t>John Roberto</a:t>
            </a: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</a:rPr>
              <a:t>jroberto@lifelongfaith.com     </a:t>
            </a:r>
            <a:r>
              <a:rPr lang="en-US" sz="2000" dirty="0" smtClean="0">
                <a:solidFill>
                  <a:srgbClr val="000000"/>
                </a:solidFill>
              </a:rPr>
              <a:t>www.LifelongFaith.com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Picture 5" descr="hi res coloful tree 4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296" y="646559"/>
            <a:ext cx="4427015" cy="34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2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Facilitating Change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45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ndara"/>
                <a:cs typeface="Candara"/>
              </a:rPr>
              <a:t>How People Change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359426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31495" indent="-531495" algn="ctr" defTabSz="740093">
              <a:buNone/>
            </a:pPr>
            <a:r>
              <a:rPr lang="en-US" sz="3400" dirty="0"/>
              <a:t>	</a:t>
            </a:r>
            <a:r>
              <a:rPr lang="en-US" sz="3200" dirty="0">
                <a:latin typeface="Tw Cen MT"/>
              </a:rPr>
              <a:t>People change what they do less because they are given </a:t>
            </a:r>
            <a:r>
              <a:rPr lang="en-US" sz="3200" b="1" u="sng" dirty="0">
                <a:solidFill>
                  <a:schemeClr val="accent2"/>
                </a:solidFill>
                <a:latin typeface="Tw Cen MT"/>
              </a:rPr>
              <a:t>analysis</a:t>
            </a:r>
            <a:r>
              <a:rPr lang="en-US" sz="3200" dirty="0">
                <a:latin typeface="Tw Cen MT"/>
              </a:rPr>
              <a:t> that shifts their </a:t>
            </a:r>
            <a:r>
              <a:rPr lang="en-US" sz="3200" b="1" u="sng" dirty="0">
                <a:solidFill>
                  <a:srgbClr val="FF6600"/>
                </a:solidFill>
                <a:latin typeface="Tw Cen MT"/>
              </a:rPr>
              <a:t>thinking</a:t>
            </a:r>
            <a:r>
              <a:rPr lang="en-US" sz="3200" dirty="0">
                <a:latin typeface="Tw Cen MT"/>
              </a:rPr>
              <a:t> than because they are shown a </a:t>
            </a:r>
            <a:r>
              <a:rPr lang="en-US" sz="3200" b="1" u="sng" dirty="0">
                <a:solidFill>
                  <a:schemeClr val="accent1"/>
                </a:solidFill>
                <a:latin typeface="Tw Cen MT"/>
              </a:rPr>
              <a:t>truth</a:t>
            </a:r>
            <a:r>
              <a:rPr lang="en-US" sz="3200" dirty="0">
                <a:latin typeface="Tw Cen MT"/>
              </a:rPr>
              <a:t> that influences their </a:t>
            </a:r>
            <a:r>
              <a:rPr lang="en-US" sz="3200" b="1" u="sng" dirty="0">
                <a:solidFill>
                  <a:schemeClr val="accent1"/>
                </a:solidFill>
                <a:latin typeface="Tw Cen MT"/>
              </a:rPr>
              <a:t>feelings</a:t>
            </a:r>
            <a:r>
              <a:rPr lang="en-US" sz="3200" dirty="0">
                <a:latin typeface="Tw Cen MT"/>
              </a:rPr>
              <a:t>.</a:t>
            </a:r>
          </a:p>
          <a:p>
            <a:pPr marL="531495" indent="-531495" algn="ctr" defTabSz="740093">
              <a:buNone/>
            </a:pPr>
            <a:r>
              <a:rPr lang="en-US" sz="2200" dirty="0">
                <a:latin typeface="Tw Cen MT"/>
              </a:rPr>
              <a:t>(John Kotter)</a:t>
            </a:r>
          </a:p>
        </p:txBody>
      </p:sp>
    </p:spTree>
    <p:extLst>
      <p:ext uri="{BB962C8B-B14F-4D97-AF65-F5344CB8AC3E}">
        <p14:creationId xmlns:p14="http://schemas.microsoft.com/office/powerpoint/2010/main" val="409967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1211B_B_L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99" y="177802"/>
            <a:ext cx="6683037" cy="6521164"/>
          </a:xfrm>
          <a:prstGeom prst="rect">
            <a:avLst/>
          </a:prstGeom>
        </p:spPr>
      </p:pic>
      <p:pic>
        <p:nvPicPr>
          <p:cNvPr id="7" name="Picture 6" descr="51DA5WA2bk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5" y="1409700"/>
            <a:ext cx="2777134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7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06" y="2125980"/>
            <a:ext cx="2694684" cy="37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" y="1851660"/>
            <a:ext cx="6238011" cy="43205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ndara"/>
                <a:cs typeface="Candara"/>
              </a:rPr>
              <a:t>Kotter’s 8-Step Change Process</a:t>
            </a:r>
            <a:endParaRPr lang="en-US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89464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ading Change Char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1" t="39809" r="12494" b="6699"/>
          <a:stretch/>
        </p:blipFill>
        <p:spPr>
          <a:xfrm>
            <a:off x="2649857" y="205741"/>
            <a:ext cx="4766343" cy="6446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1622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t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74" y="1841500"/>
            <a:ext cx="3991660" cy="49128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0"/>
            <a:ext cx="883285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ndara"/>
                <a:cs typeface="Candara"/>
              </a:rPr>
              <a:t>Switch: How to Change Things </a:t>
            </a:r>
            <a:br>
              <a:rPr lang="en-US" dirty="0" smtClean="0">
                <a:latin typeface="Candara"/>
                <a:cs typeface="Candara"/>
              </a:rPr>
            </a:br>
            <a:r>
              <a:rPr lang="en-US" dirty="0" smtClean="0">
                <a:latin typeface="Candara"/>
                <a:cs typeface="Candara"/>
              </a:rPr>
              <a:t>When Change is Hard</a:t>
            </a:r>
            <a:endParaRPr lang="en-US" dirty="0">
              <a:latin typeface="Candara"/>
              <a:cs typeface="Candar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47625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b="1" dirty="0">
                <a:solidFill>
                  <a:srgbClr val="990000"/>
                </a:solidFill>
              </a:rPr>
              <a:t>Direct the Rider</a:t>
            </a:r>
            <a:r>
              <a:rPr lang="en-US" sz="2800" dirty="0">
                <a:solidFill>
                  <a:srgbClr val="99000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(the conscious mind), eliminating what looks like resistance but is more often a lack of clarity by providing crystal-clear direction. </a:t>
            </a:r>
          </a:p>
          <a:p>
            <a:pPr marL="925830" lvl="1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Following </a:t>
            </a:r>
            <a:r>
              <a:rPr lang="en-US" sz="2800" dirty="0">
                <a:solidFill>
                  <a:schemeClr val="tx1"/>
                </a:solidFill>
              </a:rPr>
              <a:t>the bright spots: investigate what’s working and clone it.</a:t>
            </a:r>
          </a:p>
          <a:p>
            <a:pPr marL="925830" lvl="1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Script the critical moves: don’t think big picture, think in terms of specific behaviors.</a:t>
            </a:r>
          </a:p>
          <a:p>
            <a:pPr marL="925830" lvl="1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Point to the destination: change is easier when you know where you’re going and why it’s worth it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ndara"/>
                <a:cs typeface="Candara"/>
              </a:rPr>
              <a:t>A Framework for Change</a:t>
            </a:r>
            <a:endParaRPr lang="en-US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79311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ndara"/>
                <a:cs typeface="Candara"/>
              </a:rPr>
              <a:t>A Framework for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50419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b="1" dirty="0">
                <a:solidFill>
                  <a:srgbClr val="B50B1B"/>
                </a:solidFill>
              </a:rPr>
              <a:t>Motivate the Elephant</a:t>
            </a:r>
            <a:r>
              <a:rPr lang="en-US" sz="2800" dirty="0">
                <a:solidFill>
                  <a:srgbClr val="B50B1B"/>
                </a:solidFill>
              </a:rPr>
              <a:t> </a:t>
            </a:r>
            <a:r>
              <a:rPr lang="en-US" sz="2800" dirty="0"/>
              <a:t>(the subconscious), eliminating what looks like laziness but is more often exhaustion by engaging emotions to get people on the same path as you. </a:t>
            </a:r>
          </a:p>
          <a:p>
            <a:pPr marL="925830" lvl="1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800" dirty="0"/>
              <a:t>Find the feeling: knowing something isn’t enough to cause change. Make people feel something.</a:t>
            </a:r>
          </a:p>
          <a:p>
            <a:pPr marL="925830" lvl="1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800" dirty="0"/>
              <a:t>Shrink the change: break down the change until it no longer spooks the Elephant.</a:t>
            </a:r>
          </a:p>
          <a:p>
            <a:pPr marL="925830" lvl="1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800" dirty="0"/>
              <a:t>Grow your people: cultivate a sense of identity and instill the growth mindset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683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ndara"/>
                <a:cs typeface="Candara"/>
              </a:rPr>
              <a:t>A Framework for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5130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b="1" dirty="0">
                <a:solidFill>
                  <a:srgbClr val="B50B1B"/>
                </a:solidFill>
              </a:rPr>
              <a:t>Shape the Path</a:t>
            </a:r>
            <a:r>
              <a:rPr lang="en-US" sz="2800" dirty="0">
                <a:solidFill>
                  <a:srgbClr val="B50B1B"/>
                </a:solidFill>
              </a:rPr>
              <a:t> </a:t>
            </a:r>
            <a:r>
              <a:rPr lang="en-US" sz="2800" dirty="0"/>
              <a:t>(the situation), eliminating what looks like a people problem but is more often a situation problem, by making the environment more conducive to the change you seek.</a:t>
            </a:r>
          </a:p>
          <a:p>
            <a:pPr marL="925830" lvl="1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800" dirty="0"/>
              <a:t>Tweak the environment: when the situation changes, the behavior changes. So change the situation.</a:t>
            </a:r>
          </a:p>
          <a:p>
            <a:pPr marL="925830" lvl="1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800" dirty="0"/>
              <a:t>Build habits: when behavior is habitual, it’s “free”—it doesn’t tax the Rider. Look for ways to encourage habits.</a:t>
            </a:r>
          </a:p>
          <a:p>
            <a:pPr marL="925830" lvl="1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800" dirty="0"/>
              <a:t>Rally the herd: behavior is contagious. Help it spread. </a:t>
            </a:r>
          </a:p>
        </p:txBody>
      </p:sp>
    </p:spTree>
    <p:extLst>
      <p:ext uri="{BB962C8B-B14F-4D97-AF65-F5344CB8AC3E}">
        <p14:creationId xmlns:p14="http://schemas.microsoft.com/office/powerpoint/2010/main" val="425531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ndara"/>
                <a:cs typeface="Candara"/>
              </a:rPr>
              <a:t>Things to Remember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4927600"/>
          </a:xfrm>
        </p:spPr>
        <p:txBody>
          <a:bodyPr>
            <a:normAutofit/>
          </a:bodyPr>
          <a:lstStyle/>
          <a:p>
            <a:pPr marL="560070" indent="-51435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Follow </a:t>
            </a:r>
            <a:r>
              <a:rPr lang="en-US" sz="2800" dirty="0">
                <a:solidFill>
                  <a:schemeClr val="accent1"/>
                </a:solidFill>
              </a:rPr>
              <a:t>the bright spots</a:t>
            </a:r>
            <a:r>
              <a:rPr lang="en-US" sz="2800" dirty="0"/>
              <a:t>: investigate what’s working and clone it.</a:t>
            </a:r>
          </a:p>
          <a:p>
            <a:pPr marL="560070" indent="-51435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</a:rPr>
              <a:t>Script the critical moves</a:t>
            </a:r>
            <a:r>
              <a:rPr lang="en-US" sz="2800" dirty="0"/>
              <a:t>: don’t think big picture, think in terms of specific behaviors</a:t>
            </a:r>
            <a:r>
              <a:rPr lang="en-US" sz="2800" dirty="0" smtClean="0"/>
              <a:t>. Shrink the change. </a:t>
            </a:r>
            <a:endParaRPr lang="en-US" sz="2800" dirty="0"/>
          </a:p>
          <a:p>
            <a:pPr marL="560070" indent="-51435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Point to the destination</a:t>
            </a:r>
            <a:r>
              <a:rPr lang="en-US" sz="2800" dirty="0" smtClean="0"/>
              <a:t>: change is easier when you know where you’re going and why it’s worth it.</a:t>
            </a:r>
          </a:p>
          <a:p>
            <a:pPr marL="560070" indent="-51435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Find </a:t>
            </a:r>
            <a:r>
              <a:rPr lang="en-US" sz="2800" dirty="0">
                <a:solidFill>
                  <a:schemeClr val="accent1"/>
                </a:solidFill>
              </a:rPr>
              <a:t>the feeling</a:t>
            </a:r>
            <a:r>
              <a:rPr lang="en-US" sz="2800" dirty="0"/>
              <a:t>: knowing something isn’t enough to cause change. Make people feel something</a:t>
            </a:r>
            <a:r>
              <a:rPr lang="en-US" sz="2800" dirty="0" smtClean="0"/>
              <a:t>. </a:t>
            </a:r>
            <a:r>
              <a:rPr lang="en-US" sz="2800" dirty="0"/>
              <a:t>Build an emotional and rational case for change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03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ndara"/>
                <a:cs typeface="Candara"/>
              </a:rPr>
              <a:t>Adaptive Leadership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32200" y="1600200"/>
            <a:ext cx="5864352" cy="485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 smtClean="0">
                <a:solidFill>
                  <a:srgbClr val="990000"/>
                </a:solidFill>
              </a:rPr>
              <a:t>Leadership </a:t>
            </a:r>
            <a:r>
              <a:rPr lang="en-US" sz="3600" i="1" dirty="0">
                <a:solidFill>
                  <a:srgbClr val="990000"/>
                </a:solidFill>
              </a:rPr>
              <a:t>is </a:t>
            </a:r>
            <a:r>
              <a:rPr lang="en-US" sz="3600" i="1" dirty="0" smtClean="0">
                <a:solidFill>
                  <a:srgbClr val="990000"/>
                </a:solidFill>
              </a:rPr>
              <a:t>the </a:t>
            </a:r>
            <a:r>
              <a:rPr lang="en-US" sz="3600" i="1" dirty="0">
                <a:solidFill>
                  <a:srgbClr val="990000"/>
                </a:solidFill>
              </a:rPr>
              <a:t>activity of mobilizing people to tackle </a:t>
            </a:r>
            <a:r>
              <a:rPr lang="en-US" sz="3600" i="1" dirty="0" smtClean="0">
                <a:solidFill>
                  <a:srgbClr val="990000"/>
                </a:solidFill>
              </a:rPr>
              <a:t>tough challenges (problems) </a:t>
            </a:r>
            <a:r>
              <a:rPr lang="en-US" sz="3600" i="1" dirty="0">
                <a:solidFill>
                  <a:srgbClr val="990000"/>
                </a:solidFill>
              </a:rPr>
              <a:t>and do the adaptive work necessary to achieve </a:t>
            </a:r>
            <a:r>
              <a:rPr lang="en-US" sz="3600" i="1" dirty="0" smtClean="0">
                <a:solidFill>
                  <a:srgbClr val="990000"/>
                </a:solidFill>
              </a:rPr>
              <a:t>progress and thrive.</a:t>
            </a:r>
          </a:p>
          <a:p>
            <a:pPr marL="0" indent="0" algn="ctr">
              <a:buNone/>
            </a:pPr>
            <a:r>
              <a:rPr lang="en-US" sz="2800" dirty="0" smtClean="0"/>
              <a:t>(Ronald Heifetz </a:t>
            </a:r>
            <a:r>
              <a:rPr lang="en-US" sz="2800" dirty="0"/>
              <a:t>and </a:t>
            </a:r>
            <a:r>
              <a:rPr lang="en-US" sz="2800" dirty="0" smtClean="0"/>
              <a:t>Marty Linsky)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85" y="2275761"/>
            <a:ext cx="2696699" cy="3236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312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Candara"/>
                <a:cs typeface="Candara"/>
              </a:rPr>
              <a:t>Anchoring Change in the </a:t>
            </a:r>
            <a:r>
              <a:rPr lang="en-US" dirty="0" smtClean="0">
                <a:solidFill>
                  <a:schemeClr val="tx1"/>
                </a:solidFill>
                <a:latin typeface="Candara"/>
                <a:cs typeface="Candara"/>
              </a:rPr>
              <a:t>Culture</a:t>
            </a:r>
            <a:endParaRPr lang="en-US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sp>
        <p:nvSpPr>
          <p:cNvPr id="3645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/>
              <a:t>Culture changes only after you have successfully altered people</a:t>
            </a:r>
            <a:r>
              <a:rPr lang="en-US" sz="3200" dirty="0">
                <a:latin typeface="Arial"/>
              </a:rPr>
              <a:t>’</a:t>
            </a:r>
            <a:r>
              <a:rPr lang="en-US" sz="3200" dirty="0"/>
              <a:t>s actions, after the new behavior produces some group benefit for a period of time, and after people see the connection between the new actions and the performance improvement.</a:t>
            </a:r>
          </a:p>
          <a:p>
            <a:pPr marL="0" indent="0" algn="ctr">
              <a:buNone/>
            </a:pPr>
            <a:r>
              <a:rPr lang="en-US" sz="2200" dirty="0"/>
              <a:t>(John Kotter)</a:t>
            </a:r>
          </a:p>
          <a:p>
            <a:pPr marL="0" indent="0">
              <a:buNone/>
            </a:pPr>
            <a:endParaRPr lang="en-US" sz="3000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53026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Facilitating Innovation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8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ndara"/>
                <a:cs typeface="Candara"/>
              </a:rPr>
              <a:t>Small Scale Prototyping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5067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Implement the faith formation network  through small scale prototyping with a small group of your target audience. </a:t>
            </a:r>
          </a:p>
          <a:p>
            <a:pPr marL="514350" indent="-514350"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2800" dirty="0" smtClean="0"/>
              <a:t>Identify </a:t>
            </a:r>
            <a:r>
              <a:rPr lang="en-US" sz="2800" dirty="0"/>
              <a:t>a group within the target audience for piloting or a limited launch of a project in order to test the project</a:t>
            </a:r>
          </a:p>
          <a:p>
            <a:pPr marL="514350" indent="-514350"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2800" dirty="0"/>
              <a:t>Implement the project and get regular feedback on its implementation and effectiveness</a:t>
            </a:r>
          </a:p>
          <a:p>
            <a:pPr marL="514350" indent="-514350"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2800" dirty="0"/>
              <a:t>Develop leaders through the piloting phase so that they can be involved in the wider launch of the </a:t>
            </a:r>
            <a:r>
              <a:rPr lang="en-US" sz="2800" dirty="0" smtClean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43885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92672195"/>
              </p:ext>
            </p:extLst>
          </p:nvPr>
        </p:nvGraphicFramePr>
        <p:xfrm>
          <a:off x="184821" y="1930400"/>
          <a:ext cx="9569727" cy="38989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189909"/>
                <a:gridCol w="3189909"/>
                <a:gridCol w="3189909"/>
              </a:tblGrid>
              <a:tr h="5130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w Cen MT"/>
                          <a:cs typeface="Tw Cen MT"/>
                        </a:rPr>
                        <a:t>Season 1</a:t>
                      </a:r>
                      <a:endParaRPr lang="en-US" sz="2400" dirty="0">
                        <a:solidFill>
                          <a:srgbClr val="000000"/>
                        </a:solidFill>
                        <a:latin typeface="Tw Cen MT"/>
                        <a:cs typeface="Tw Cen MT"/>
                      </a:endParaRPr>
                    </a:p>
                  </a:txBody>
                  <a:tcPr marL="99060" marR="990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w Cen MT"/>
                          <a:cs typeface="Tw Cen MT"/>
                        </a:rPr>
                        <a:t>Season 2</a:t>
                      </a:r>
                      <a:endParaRPr lang="en-US" sz="2400" dirty="0">
                        <a:solidFill>
                          <a:srgbClr val="000000"/>
                        </a:solidFill>
                        <a:latin typeface="Tw Cen MT"/>
                        <a:cs typeface="Tw Cen MT"/>
                      </a:endParaRPr>
                    </a:p>
                  </a:txBody>
                  <a:tcPr marL="99060" marR="990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w Cen MT"/>
                          <a:cs typeface="Tw Cen MT"/>
                        </a:rPr>
                        <a:t>Season 3</a:t>
                      </a:r>
                      <a:endParaRPr lang="en-US" sz="2400" dirty="0">
                        <a:solidFill>
                          <a:srgbClr val="000000"/>
                        </a:solidFill>
                        <a:latin typeface="Tw Cen MT"/>
                        <a:cs typeface="Tw Cen MT"/>
                      </a:endParaRPr>
                    </a:p>
                  </a:txBody>
                  <a:tcPr marL="99060" marR="990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887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400" dirty="0" smtClean="0">
                          <a:latin typeface="Tw Cen MT"/>
                          <a:cs typeface="Tw Cen MT"/>
                        </a:rPr>
                        <a:t>Design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400" dirty="0" smtClean="0">
                          <a:latin typeface="Tw Cen MT"/>
                          <a:cs typeface="Tw Cen MT"/>
                        </a:rPr>
                        <a:t>Prototype with a small group of the potential audience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400" dirty="0" smtClean="0">
                          <a:latin typeface="Tw Cen MT"/>
                          <a:cs typeface="Tw Cen MT"/>
                        </a:rPr>
                        <a:t>Evaluate effectiveness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400" baseline="0" dirty="0" smtClean="0">
                          <a:latin typeface="Tw Cen MT"/>
                          <a:cs typeface="Tw Cen MT"/>
                        </a:rPr>
                        <a:t>Re-design </a:t>
                      </a:r>
                      <a:r>
                        <a:rPr lang="en-US" sz="2400" dirty="0" smtClean="0">
                          <a:latin typeface="Tw Cen MT"/>
                          <a:cs typeface="Tw Cen MT"/>
                        </a:rPr>
                        <a:t> </a:t>
                      </a:r>
                    </a:p>
                  </a:txBody>
                  <a:tcPr marL="99060" marR="990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400" baseline="0" dirty="0" smtClean="0">
                          <a:latin typeface="Tw Cen MT"/>
                          <a:cs typeface="Tw Cen MT"/>
                        </a:rPr>
                        <a:t>Expand reach to wider audience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400" baseline="0" dirty="0" smtClean="0">
                          <a:latin typeface="Tw Cen MT"/>
                          <a:cs typeface="Tw Cen MT"/>
                        </a:rPr>
                        <a:t>Continued evaluation</a:t>
                      </a:r>
                      <a:endParaRPr lang="en-US" sz="2400" dirty="0">
                        <a:latin typeface="Tw Cen MT"/>
                        <a:cs typeface="Tw Cen MT"/>
                      </a:endParaRPr>
                    </a:p>
                  </a:txBody>
                  <a:tcPr marL="99060" marR="990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400" dirty="0" smtClean="0">
                          <a:latin typeface="Tw Cen MT"/>
                          <a:cs typeface="Tw Cen MT"/>
                        </a:rPr>
                        <a:t>Integrate into regular offerings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400" dirty="0" smtClean="0">
                          <a:latin typeface="Tw Cen MT"/>
                          <a:cs typeface="Tw Cen MT"/>
                        </a:rPr>
                        <a:t>Continue expansion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endParaRPr lang="en-US" sz="2400" dirty="0">
                        <a:latin typeface="Tw Cen MT"/>
                        <a:cs typeface="Tw Cen MT"/>
                      </a:endParaRPr>
                    </a:p>
                  </a:txBody>
                  <a:tcPr marL="99060" marR="990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ndara"/>
                <a:cs typeface="Candara"/>
              </a:rPr>
              <a:t>Implementation Timeline</a:t>
            </a:r>
            <a:endParaRPr lang="en-US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38889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ndara"/>
                <a:cs typeface="Candara"/>
              </a:rPr>
              <a:t>Testing the Prototype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5016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Testing is the chance to refine our solutions and make them better. </a:t>
            </a:r>
            <a:r>
              <a:rPr lang="en-US" sz="2800" dirty="0" smtClean="0"/>
              <a:t>Prototype </a:t>
            </a:r>
            <a:r>
              <a:rPr lang="en-US" sz="2800" dirty="0"/>
              <a:t>as </a:t>
            </a:r>
            <a:r>
              <a:rPr lang="en-US" sz="2800" dirty="0" smtClean="0"/>
              <a:t>if you </a:t>
            </a:r>
            <a:r>
              <a:rPr lang="en-US" sz="2800" dirty="0"/>
              <a:t>know you’re right, but test as if you know you’re wrong</a:t>
            </a:r>
            <a:r>
              <a:rPr lang="en-US" sz="2800" dirty="0" smtClean="0"/>
              <a:t>.</a:t>
            </a:r>
          </a:p>
          <a:p>
            <a:pPr marL="514350" indent="-514350">
              <a:spcBef>
                <a:spcPts val="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2800" dirty="0"/>
              <a:t>R</a:t>
            </a:r>
            <a:r>
              <a:rPr lang="en-US" sz="2800" dirty="0" smtClean="0"/>
              <a:t>efine </a:t>
            </a:r>
            <a:r>
              <a:rPr lang="en-US" sz="2800" dirty="0"/>
              <a:t>our prototypes and solutions</a:t>
            </a:r>
            <a:r>
              <a:rPr lang="en-US" sz="2800" dirty="0" smtClean="0"/>
              <a:t>.</a:t>
            </a:r>
            <a:endParaRPr lang="en-US" sz="2800" dirty="0"/>
          </a:p>
          <a:p>
            <a:pPr marL="514350" indent="-514350">
              <a:spcBef>
                <a:spcPts val="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2800" dirty="0"/>
              <a:t>L</a:t>
            </a:r>
            <a:r>
              <a:rPr lang="en-US" sz="2800" dirty="0" smtClean="0"/>
              <a:t>earn </a:t>
            </a:r>
            <a:r>
              <a:rPr lang="en-US" sz="2800" dirty="0"/>
              <a:t>more about our </a:t>
            </a:r>
            <a:r>
              <a:rPr lang="en-US" sz="2800" dirty="0" smtClean="0"/>
              <a:t>user. </a:t>
            </a:r>
            <a:r>
              <a:rPr lang="en-US" sz="2800" dirty="0"/>
              <a:t>Testing is another opportunity to build empathy through observation and engagement—it often yields unexpected insights.</a:t>
            </a:r>
          </a:p>
          <a:p>
            <a:pPr marL="514350" indent="-514350">
              <a:spcBef>
                <a:spcPts val="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2800" dirty="0"/>
              <a:t>T</a:t>
            </a:r>
            <a:r>
              <a:rPr lang="en-US" sz="2800" dirty="0" smtClean="0"/>
              <a:t>est </a:t>
            </a:r>
            <a:r>
              <a:rPr lang="en-US" sz="2800" dirty="0"/>
              <a:t>and refine our POV. Sometimes testing reveals that not only did we not get the solution right, </a:t>
            </a:r>
            <a:r>
              <a:rPr lang="en-US" sz="2800" dirty="0" smtClean="0"/>
              <a:t>but also </a:t>
            </a:r>
            <a:r>
              <a:rPr lang="en-US" sz="2800" dirty="0"/>
              <a:t>that we have failed to frame the problem correctly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208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48768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Clr>
                <a:schemeClr val="accent1"/>
              </a:buClr>
              <a:buSzPct val="100000"/>
              <a:buFont typeface="Wingdings" charset="2"/>
              <a:buChar char=""/>
            </a:pPr>
            <a:r>
              <a:rPr lang="en-US" sz="2800" dirty="0"/>
              <a:t>Prototyping is getting ideas and explorations out of your head and into the physical world. </a:t>
            </a:r>
            <a:endParaRPr lang="en-US" sz="2800" dirty="0" smtClean="0"/>
          </a:p>
          <a:p>
            <a:pPr marL="457200" indent="-457200">
              <a:spcBef>
                <a:spcPts val="0"/>
              </a:spcBef>
              <a:buClr>
                <a:schemeClr val="accent1"/>
              </a:buClr>
              <a:buSzPct val="100000"/>
              <a:buFont typeface="Wingdings" charset="2"/>
              <a:buChar char=""/>
            </a:pPr>
            <a:r>
              <a:rPr lang="en-US" sz="2800" dirty="0" smtClean="0"/>
              <a:t>In </a:t>
            </a:r>
            <a:r>
              <a:rPr lang="en-US" sz="2800" dirty="0"/>
              <a:t>early explorations keep your prototypes rough and rapid to allow </a:t>
            </a:r>
            <a:r>
              <a:rPr lang="en-US" sz="2800" dirty="0" smtClean="0"/>
              <a:t>yourself to </a:t>
            </a:r>
            <a:r>
              <a:rPr lang="en-US" sz="2800" dirty="0"/>
              <a:t>learn quickly and investigate a lot of different </a:t>
            </a:r>
            <a:r>
              <a:rPr lang="en-US" sz="2800" dirty="0" smtClean="0"/>
              <a:t>possibilities.</a:t>
            </a:r>
          </a:p>
          <a:p>
            <a:pPr marL="457200" indent="-457200">
              <a:spcBef>
                <a:spcPts val="0"/>
              </a:spcBef>
              <a:buClr>
                <a:schemeClr val="accent1"/>
              </a:buClr>
              <a:buSzPct val="100000"/>
              <a:buFont typeface="Wingdings" charset="2"/>
              <a:buChar char=""/>
            </a:pPr>
            <a:r>
              <a:rPr lang="en-US" sz="2800" dirty="0" smtClean="0"/>
              <a:t>Prototypes </a:t>
            </a:r>
            <a:r>
              <a:rPr lang="en-US" sz="2800" dirty="0"/>
              <a:t>are most successful when people (the design team, the user, and others) can experience </a:t>
            </a:r>
            <a:r>
              <a:rPr lang="en-US" sz="2800" dirty="0" smtClean="0"/>
              <a:t>and interact </a:t>
            </a:r>
            <a:r>
              <a:rPr lang="en-US" sz="2800" dirty="0"/>
              <a:t>with them. What you learn from those interactions can help drive deeper empathy, as well </a:t>
            </a:r>
            <a:r>
              <a:rPr lang="en-US" sz="2800" dirty="0" smtClean="0"/>
              <a:t>as shape </a:t>
            </a:r>
            <a:r>
              <a:rPr lang="en-US" sz="2800" dirty="0"/>
              <a:t>successful solutions.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ndara"/>
                <a:cs typeface="Candara"/>
              </a:rPr>
              <a:t>Testing the Prototype</a:t>
            </a:r>
            <a:endParaRPr lang="en-US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15341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ndara"/>
                <a:cs typeface="Candara"/>
              </a:rPr>
              <a:t>Testing the Prototype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5359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We </a:t>
            </a:r>
            <a:r>
              <a:rPr lang="en-US" sz="2600" dirty="0"/>
              <a:t>prototype to:</a:t>
            </a:r>
          </a:p>
          <a:p>
            <a:pPr marL="457200" lvl="1" indent="-457200"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sz="2600" b="1" dirty="0" smtClean="0"/>
              <a:t>Learn: </a:t>
            </a:r>
            <a:r>
              <a:rPr lang="en-US" sz="2600" dirty="0" smtClean="0"/>
              <a:t>If </a:t>
            </a:r>
            <a:r>
              <a:rPr lang="en-US" sz="2600" dirty="0"/>
              <a:t>a picture is worth a thousand words, a prototype is worth a thousand pictures.</a:t>
            </a:r>
          </a:p>
          <a:p>
            <a:pPr marL="457200" lvl="1" indent="-457200"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sz="2600" b="1" dirty="0"/>
              <a:t>Solve </a:t>
            </a:r>
            <a:r>
              <a:rPr lang="en-US" sz="2600" b="1" dirty="0" smtClean="0"/>
              <a:t>disagreements: </a:t>
            </a:r>
            <a:r>
              <a:rPr lang="en-US" sz="2600" dirty="0" smtClean="0"/>
              <a:t>Can </a:t>
            </a:r>
            <a:r>
              <a:rPr lang="en-US" sz="2600" dirty="0"/>
              <a:t>eliminate ambiguity, assist in ideation, </a:t>
            </a:r>
            <a:r>
              <a:rPr lang="en-US" sz="2600" dirty="0" smtClean="0"/>
              <a:t>and reduce </a:t>
            </a:r>
            <a:r>
              <a:rPr lang="en-US" sz="2600" dirty="0"/>
              <a:t>miscommunication.</a:t>
            </a:r>
          </a:p>
          <a:p>
            <a:pPr marL="457200" lvl="1" indent="-457200"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sz="2600" b="1" dirty="0"/>
              <a:t>Start a </a:t>
            </a:r>
            <a:r>
              <a:rPr lang="en-US" sz="2600" b="1" dirty="0" smtClean="0"/>
              <a:t>conversation: </a:t>
            </a:r>
            <a:r>
              <a:rPr lang="en-US" sz="2600" dirty="0"/>
              <a:t>C</a:t>
            </a:r>
            <a:r>
              <a:rPr lang="en-US" sz="2600" dirty="0" smtClean="0"/>
              <a:t>an </a:t>
            </a:r>
            <a:r>
              <a:rPr lang="en-US" sz="2600" dirty="0"/>
              <a:t>be a great way to have a different kind of conversation with users.</a:t>
            </a:r>
          </a:p>
          <a:p>
            <a:pPr marL="457200" lvl="1" indent="-457200"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sz="2600" b="1" dirty="0"/>
              <a:t>Fail quickly and </a:t>
            </a:r>
            <a:r>
              <a:rPr lang="en-US" sz="2600" b="1" dirty="0" smtClean="0"/>
              <a:t>cheaply:</a:t>
            </a:r>
            <a:r>
              <a:rPr lang="en-US" sz="2600" dirty="0" smtClean="0"/>
              <a:t> Allows </a:t>
            </a:r>
            <a:r>
              <a:rPr lang="en-US" sz="2600" dirty="0"/>
              <a:t>you to test a number of ideas </a:t>
            </a:r>
            <a:r>
              <a:rPr lang="en-US" sz="2600" dirty="0" smtClean="0"/>
              <a:t>without investing </a:t>
            </a:r>
            <a:r>
              <a:rPr lang="en-US" sz="2600" dirty="0"/>
              <a:t>a lot of time and money up front.</a:t>
            </a:r>
          </a:p>
          <a:p>
            <a:pPr marL="457200" lvl="1" indent="-457200"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sz="2600" b="1" dirty="0"/>
              <a:t>Manage the solution-building </a:t>
            </a:r>
            <a:r>
              <a:rPr lang="en-US" sz="2600" b="1" dirty="0" smtClean="0"/>
              <a:t>process:</a:t>
            </a:r>
            <a:r>
              <a:rPr lang="en-US" sz="2600" dirty="0" smtClean="0"/>
              <a:t> Encourages </a:t>
            </a:r>
            <a:r>
              <a:rPr lang="en-US" sz="2600" dirty="0"/>
              <a:t>you to break a </a:t>
            </a:r>
            <a:r>
              <a:rPr lang="en-US" sz="2600" dirty="0" smtClean="0"/>
              <a:t>large problem </a:t>
            </a:r>
            <a:r>
              <a:rPr lang="en-US" sz="2600" dirty="0"/>
              <a:t>down into smaller, testable chunks.</a:t>
            </a:r>
          </a:p>
        </p:txBody>
      </p:sp>
    </p:spTree>
    <p:extLst>
      <p:ext uri="{BB962C8B-B14F-4D97-AF65-F5344CB8AC3E}">
        <p14:creationId xmlns:p14="http://schemas.microsoft.com/office/powerpoint/2010/main" val="12477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eedback Capture Grid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" t="3333" r="9345" b="20017"/>
          <a:stretch/>
        </p:blipFill>
        <p:spPr>
          <a:xfrm>
            <a:off x="1945027" y="228600"/>
            <a:ext cx="5708669" cy="6373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366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Candara"/>
                <a:cs typeface="Candara"/>
              </a:rPr>
              <a:t>Anchoring Change in the Culture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378882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ctr" defTabSz="740093">
              <a:buNone/>
            </a:pPr>
            <a:r>
              <a:rPr lang="en-US" sz="3600" b="1" dirty="0">
                <a:solidFill>
                  <a:srgbClr val="AD0101"/>
                </a:solidFill>
                <a:latin typeface="Tw Cen MT"/>
              </a:rPr>
              <a:t>Whenever you let up before the job </a:t>
            </a:r>
          </a:p>
          <a:p>
            <a:pPr marL="0" indent="0" algn="ctr" defTabSz="740093">
              <a:buNone/>
            </a:pPr>
            <a:r>
              <a:rPr lang="en-US" sz="3600" b="1" dirty="0">
                <a:solidFill>
                  <a:srgbClr val="AD0101"/>
                </a:solidFill>
                <a:latin typeface="Tw Cen MT"/>
              </a:rPr>
              <a:t>is done, critical momentum can be </a:t>
            </a:r>
          </a:p>
          <a:p>
            <a:pPr marL="0" indent="0" algn="ctr" defTabSz="740093">
              <a:buNone/>
            </a:pPr>
            <a:r>
              <a:rPr lang="en-US" sz="3600" b="1" dirty="0">
                <a:solidFill>
                  <a:srgbClr val="AD0101"/>
                </a:solidFill>
                <a:latin typeface="Tw Cen MT"/>
              </a:rPr>
              <a:t>lost and regression may follow.</a:t>
            </a:r>
          </a:p>
          <a:p>
            <a:pPr marL="0" indent="0" algn="ctr" defTabSz="740093">
              <a:buNone/>
            </a:pPr>
            <a:r>
              <a:rPr lang="en-US" dirty="0"/>
              <a:t>(John Kotter)</a:t>
            </a:r>
          </a:p>
        </p:txBody>
      </p:sp>
    </p:spTree>
    <p:extLst>
      <p:ext uri="{BB962C8B-B14F-4D97-AF65-F5344CB8AC3E}">
        <p14:creationId xmlns:p14="http://schemas.microsoft.com/office/powerpoint/2010/main" val="230610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3702" y="76200"/>
            <a:ext cx="8832850" cy="1104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ndara"/>
                <a:cs typeface="Candara"/>
              </a:rPr>
              <a:t>Distinguishing Technical Problems </a:t>
            </a:r>
            <a:br>
              <a:rPr lang="en-US" dirty="0" smtClean="0">
                <a:latin typeface="Candara"/>
                <a:cs typeface="Candara"/>
              </a:rPr>
            </a:br>
            <a:r>
              <a:rPr lang="en-US" dirty="0" smtClean="0">
                <a:latin typeface="Candara"/>
                <a:cs typeface="Candara"/>
              </a:rPr>
              <a:t>from Adaptive Challenges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51308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buFont typeface="Wingdings" charset="2"/>
              <a:buChar char=""/>
            </a:pPr>
            <a:r>
              <a:rPr lang="en-US" sz="3200" b="1" i="1" dirty="0" smtClean="0">
                <a:solidFill>
                  <a:srgbClr val="990000"/>
                </a:solidFill>
              </a:rPr>
              <a:t>Technical </a:t>
            </a:r>
            <a:r>
              <a:rPr lang="en-US" sz="3200" b="1" i="1" dirty="0">
                <a:solidFill>
                  <a:srgbClr val="990000"/>
                </a:solidFill>
              </a:rPr>
              <a:t>problems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(even though they may be complex) can be solved with knowledge and procedures already in hand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spcBef>
                <a:spcPts val="600"/>
              </a:spcBef>
              <a:buFont typeface="Wingdings" charset="2"/>
              <a:buChar char=""/>
            </a:pPr>
            <a:r>
              <a:rPr lang="en-US" sz="3200" dirty="0" smtClean="0">
                <a:solidFill>
                  <a:srgbClr val="000000"/>
                </a:solidFill>
              </a:rPr>
              <a:t>Easy to identify. </a:t>
            </a:r>
          </a:p>
          <a:p>
            <a:pPr marL="457200" indent="-457200">
              <a:spcBef>
                <a:spcPts val="600"/>
              </a:spcBef>
              <a:buFont typeface="Wingdings" charset="2"/>
              <a:buChar char=""/>
            </a:pPr>
            <a:r>
              <a:rPr lang="en-US" sz="3200" dirty="0">
                <a:solidFill>
                  <a:srgbClr val="000000"/>
                </a:solidFill>
              </a:rPr>
              <a:t>Require change in just one or a </a:t>
            </a:r>
            <a:r>
              <a:rPr lang="en-US" sz="3200" dirty="0" smtClean="0">
                <a:solidFill>
                  <a:srgbClr val="000000"/>
                </a:solidFill>
              </a:rPr>
              <a:t>few places</a:t>
            </a:r>
            <a:r>
              <a:rPr lang="en-US" sz="3200" dirty="0">
                <a:solidFill>
                  <a:srgbClr val="000000"/>
                </a:solidFill>
              </a:rPr>
              <a:t>; often contained </a:t>
            </a:r>
            <a:r>
              <a:rPr lang="en-US" sz="3200" dirty="0" smtClean="0">
                <a:solidFill>
                  <a:srgbClr val="000000"/>
                </a:solidFill>
              </a:rPr>
              <a:t>within organizational </a:t>
            </a:r>
            <a:r>
              <a:rPr lang="en-US" sz="3200" dirty="0">
                <a:solidFill>
                  <a:srgbClr val="000000"/>
                </a:solidFill>
              </a:rPr>
              <a:t>boundaries</a:t>
            </a:r>
          </a:p>
          <a:p>
            <a:pPr marL="457200" indent="-457200">
              <a:spcBef>
                <a:spcPts val="600"/>
              </a:spcBef>
              <a:buFont typeface="Wingdings" charset="2"/>
              <a:buChar char=""/>
            </a:pPr>
            <a:r>
              <a:rPr lang="en-US" sz="3200" dirty="0" smtClean="0">
                <a:solidFill>
                  <a:srgbClr val="000000"/>
                </a:solidFill>
              </a:rPr>
              <a:t>Everyday</a:t>
            </a:r>
            <a:r>
              <a:rPr lang="en-US" sz="3200" dirty="0">
                <a:solidFill>
                  <a:srgbClr val="000000"/>
                </a:solidFill>
              </a:rPr>
              <a:t>, people have problems for which they do, in fact, have the necessary know-how and procedures</a:t>
            </a:r>
            <a:r>
              <a:rPr lang="en-US" sz="3200" dirty="0" smtClean="0">
                <a:solidFill>
                  <a:srgbClr val="000000"/>
                </a:solidFill>
              </a:rPr>
              <a:t>—</a:t>
            </a:r>
            <a:r>
              <a:rPr lang="en-US" sz="3200" i="1" dirty="0" smtClean="0">
                <a:solidFill>
                  <a:srgbClr val="000000"/>
                </a:solidFill>
              </a:rPr>
              <a:t>technical </a:t>
            </a:r>
            <a:r>
              <a:rPr lang="en-US" sz="3200" i="1" dirty="0">
                <a:solidFill>
                  <a:srgbClr val="000000"/>
                </a:solidFill>
              </a:rPr>
              <a:t>problems</a:t>
            </a:r>
            <a:r>
              <a:rPr lang="en-US" sz="3200" dirty="0">
                <a:solidFill>
                  <a:srgbClr val="000000"/>
                </a:solidFill>
              </a:rPr>
              <a:t>. 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7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702" y="165100"/>
            <a:ext cx="883285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ndara"/>
                <a:cs typeface="Candara"/>
              </a:rPr>
              <a:t>Distinguishing Technical Problems </a:t>
            </a:r>
            <a:r>
              <a:rPr lang="en-US" dirty="0" smtClean="0">
                <a:latin typeface="Candara"/>
                <a:cs typeface="Candara"/>
              </a:rPr>
              <a:t/>
            </a:r>
            <a:br>
              <a:rPr lang="en-US" dirty="0" smtClean="0">
                <a:latin typeface="Candara"/>
                <a:cs typeface="Candara"/>
              </a:rPr>
            </a:br>
            <a:r>
              <a:rPr lang="en-US" dirty="0" smtClean="0">
                <a:latin typeface="Candara"/>
                <a:cs typeface="Candara"/>
              </a:rPr>
              <a:t>from </a:t>
            </a:r>
            <a:r>
              <a:rPr lang="en-US" dirty="0">
                <a:latin typeface="Candara"/>
                <a:cs typeface="Candara"/>
              </a:rPr>
              <a:t>Adaptive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4965700"/>
          </a:xfrm>
        </p:spPr>
        <p:txBody>
          <a:bodyPr>
            <a:normAutofit fontScale="92500"/>
          </a:bodyPr>
          <a:lstStyle/>
          <a:p>
            <a:pPr marL="457200" indent="-457200">
              <a:spcBef>
                <a:spcPts val="600"/>
              </a:spcBef>
              <a:buFont typeface="Wingdings" charset="2"/>
              <a:buChar char=""/>
            </a:pP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</a:rPr>
              <a:t>Adaptive challenges </a:t>
            </a:r>
            <a:r>
              <a:rPr lang="en-US" sz="2800" dirty="0">
                <a:solidFill>
                  <a:srgbClr val="000000"/>
                </a:solidFill>
              </a:rPr>
              <a:t>are situations for which solutions lie outside the current way </a:t>
            </a:r>
            <a:r>
              <a:rPr lang="en-US" sz="2800" dirty="0" smtClean="0">
                <a:solidFill>
                  <a:srgbClr val="000000"/>
                </a:solidFill>
              </a:rPr>
              <a:t>of operation.</a:t>
            </a:r>
          </a:p>
          <a:p>
            <a:pPr marL="457200" indent="-457200">
              <a:spcBef>
                <a:spcPts val="600"/>
              </a:spcBef>
              <a:buFont typeface="Wingdings" charset="2"/>
              <a:buChar char=""/>
            </a:pPr>
            <a:r>
              <a:rPr lang="en-US" sz="2800" dirty="0"/>
              <a:t>Difficult to identify (easy to deny</a:t>
            </a:r>
            <a:r>
              <a:rPr lang="en-US" sz="2800" dirty="0" smtClean="0"/>
              <a:t>). People </a:t>
            </a:r>
            <a:r>
              <a:rPr lang="en-US" sz="2800" dirty="0"/>
              <a:t>often resist even acknowledging adaptive </a:t>
            </a:r>
            <a:r>
              <a:rPr lang="en-US" sz="2800" dirty="0" smtClean="0"/>
              <a:t>challenges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"/>
            </a:pPr>
            <a:r>
              <a:rPr lang="en-US" sz="2800" dirty="0" smtClean="0">
                <a:solidFill>
                  <a:srgbClr val="000000"/>
                </a:solidFill>
              </a:rPr>
              <a:t>Require </a:t>
            </a:r>
            <a:r>
              <a:rPr lang="en-US" sz="2800" dirty="0">
                <a:solidFill>
                  <a:srgbClr val="000000"/>
                </a:solidFill>
              </a:rPr>
              <a:t>experiments, new discoveries, and adjustments from numerous places in the organization. 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"/>
            </a:pPr>
            <a:r>
              <a:rPr lang="en-US" sz="2800" dirty="0" smtClean="0">
                <a:solidFill>
                  <a:srgbClr val="000000"/>
                </a:solidFill>
              </a:rPr>
              <a:t>Without learning new ways—changing attitudes, values, and deep-seated behaviors—people cannot make the adaptive leap necessary to thrive in the new environment.</a:t>
            </a:r>
          </a:p>
          <a:p>
            <a:pPr marL="457200" indent="-457200">
              <a:spcBef>
                <a:spcPts val="600"/>
              </a:spcBef>
              <a:buFont typeface="Wingdings" charset="2"/>
              <a:buChar char=""/>
            </a:pPr>
            <a:r>
              <a:rPr lang="en-US" sz="2800" dirty="0" smtClean="0">
                <a:solidFill>
                  <a:srgbClr val="000000"/>
                </a:solidFill>
              </a:rPr>
              <a:t>Calls for changes of heart and mind—the transformation of long-standing habits and deeply held assumptions and values.</a:t>
            </a:r>
          </a:p>
          <a:p>
            <a:pPr marL="457200" indent="-457200">
              <a:spcBef>
                <a:spcPts val="600"/>
              </a:spcBef>
              <a:buClr>
                <a:schemeClr val="accent3"/>
              </a:buClr>
              <a:buFont typeface="Wingdings" charset="2"/>
              <a:buChar char="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612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ndara"/>
                <a:cs typeface="Candara"/>
              </a:rPr>
              <a:t>Adaptive Change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5080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charset="2"/>
              <a:buChar char=""/>
            </a:pPr>
            <a:r>
              <a:rPr lang="en-US" sz="2800" dirty="0" smtClean="0"/>
              <a:t>People don’t resist change per se.</a:t>
            </a:r>
          </a:p>
          <a:p>
            <a:pPr marL="457200" indent="-457200">
              <a:buFont typeface="Wingdings" charset="2"/>
              <a:buChar char=""/>
            </a:pPr>
            <a:r>
              <a:rPr lang="en-US" sz="2800" dirty="0" smtClean="0"/>
              <a:t>People love change when they know it’s a good thing. (No one gives back a winning lottery ticket.)</a:t>
            </a:r>
          </a:p>
          <a:p>
            <a:pPr marL="457200" indent="-457200">
              <a:buFont typeface="Wingdings" charset="2"/>
              <a:buChar char=""/>
            </a:pPr>
            <a:r>
              <a:rPr lang="en-US" sz="2800" dirty="0" smtClean="0"/>
              <a:t>People resist loss. When change involves real or potential loss, people hold on to what they have and resist the change. </a:t>
            </a:r>
          </a:p>
          <a:p>
            <a:pPr marL="457200" indent="-457200">
              <a:buFont typeface="Wingdings" charset="2"/>
              <a:buChar char=""/>
            </a:pPr>
            <a:r>
              <a:rPr lang="en-US" sz="2800" dirty="0" smtClean="0"/>
              <a:t>The common factor generating adaptive failure is resistance to loss. A key to leadership , then, is the diagnostic capacity to find out the kinds of losses at stake in a situation.</a:t>
            </a:r>
          </a:p>
          <a:p>
            <a:pPr marL="457200" indent="-457200">
              <a:buFont typeface="Wingdings" charset="2"/>
              <a:buChar char=""/>
            </a:pPr>
            <a:r>
              <a:rPr lang="en-US" sz="2800" dirty="0" smtClean="0"/>
              <a:t>Adaptive leadership leadership almost always put you in the business of assessing, managing, distributing, and providing contexts for losses that move people through these losses to a new place. </a:t>
            </a:r>
          </a:p>
        </p:txBody>
      </p:sp>
    </p:spTree>
    <p:extLst>
      <p:ext uri="{BB962C8B-B14F-4D97-AF65-F5344CB8AC3E}">
        <p14:creationId xmlns:p14="http://schemas.microsoft.com/office/powerpoint/2010/main" val="119479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ndara"/>
                <a:cs typeface="Candara"/>
              </a:rPr>
              <a:t>Adaptive Change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5029200"/>
          </a:xfrm>
        </p:spPr>
        <p:txBody>
          <a:bodyPr>
            <a:normAutofit/>
          </a:bodyPr>
          <a:lstStyle/>
          <a:p>
            <a:pPr marL="457200" indent="-457200">
              <a:buFont typeface="Wingdings" charset="2"/>
              <a:buChar char=""/>
            </a:pPr>
            <a:r>
              <a:rPr lang="en-US" sz="2800" dirty="0"/>
              <a:t>Adaptive leadership is a process of conservation and loss. </a:t>
            </a:r>
          </a:p>
          <a:p>
            <a:pPr marL="457200" indent="-457200">
              <a:buFont typeface="Wingdings" charset="2"/>
              <a:buChar char=""/>
            </a:pPr>
            <a:r>
              <a:rPr lang="en-US" sz="2800" dirty="0"/>
              <a:t>“Of all that we care about, what must be given up to survive and thrive going forward? </a:t>
            </a:r>
          </a:p>
          <a:p>
            <a:pPr marL="457200" indent="-457200">
              <a:buFont typeface="Wingdings" charset="2"/>
              <a:buChar char=""/>
            </a:pPr>
            <a:r>
              <a:rPr lang="en-US" sz="2800" dirty="0" smtClean="0"/>
              <a:t>“</a:t>
            </a:r>
            <a:r>
              <a:rPr lang="en-US" sz="2800" dirty="0"/>
              <a:t>Of all that we care about, what elements are essential and must be preserved into the future, or we will lose precious values, core competencies, and lose who we are</a:t>
            </a:r>
            <a:r>
              <a:rPr lang="en-US" sz="2800" dirty="0" smtClean="0"/>
              <a:t>?”</a:t>
            </a:r>
            <a:endParaRPr lang="en-US" sz="2800" dirty="0"/>
          </a:p>
          <a:p>
            <a:pPr marL="457200" indent="-457200">
              <a:buFont typeface="Wingdings" charset="2"/>
              <a:buChar char=""/>
            </a:pPr>
            <a:r>
              <a:rPr lang="en-US" sz="2800" dirty="0"/>
              <a:t>As in nature, a successful adaption enables an organization or community to take the best from its traditions, identify, and history into the future. </a:t>
            </a:r>
          </a:p>
        </p:txBody>
      </p:sp>
    </p:spTree>
    <p:extLst>
      <p:ext uri="{BB962C8B-B14F-4D97-AF65-F5344CB8AC3E}">
        <p14:creationId xmlns:p14="http://schemas.microsoft.com/office/powerpoint/2010/main" val="106827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3702" y="38100"/>
            <a:ext cx="8832850" cy="11684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You May Be Facing an </a:t>
            </a:r>
            <a:br>
              <a:rPr lang="en-US" dirty="0" smtClean="0"/>
            </a:br>
            <a:r>
              <a:rPr lang="en-US" dirty="0" smtClean="0"/>
              <a:t>Adaptive Challenge If. . .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50927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/>
              <a:t>solution requires operating in a different way than you do </a:t>
            </a:r>
            <a:r>
              <a:rPr lang="en-US" sz="2800" dirty="0" smtClean="0"/>
              <a:t>now. . . </a:t>
            </a:r>
          </a:p>
          <a:p>
            <a:pPr marL="457200" indent="-457200"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/>
              <a:t>problem AND the solution require </a:t>
            </a:r>
            <a:r>
              <a:rPr lang="en-US" sz="2800" dirty="0" smtClean="0"/>
              <a:t>learning. . . </a:t>
            </a:r>
            <a:endParaRPr lang="en-US" sz="2800" dirty="0"/>
          </a:p>
          <a:p>
            <a:pPr marL="457200" lvl="0" indent="-457200"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/>
              <a:t>solution requires shifting the authority and responsibility to the people who are actually </a:t>
            </a:r>
            <a:r>
              <a:rPr lang="en-US" sz="2800" dirty="0" smtClean="0"/>
              <a:t>affected. . . </a:t>
            </a:r>
            <a:endParaRPr lang="en-US" sz="2800" dirty="0"/>
          </a:p>
          <a:p>
            <a:pPr marL="457200" lvl="0" indent="-457200"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/>
              <a:t>solution requires some sacrifice of your past ways of working or living. . </a:t>
            </a:r>
            <a:r>
              <a:rPr lang="en-US" sz="2800" dirty="0" smtClean="0"/>
              <a:t>.</a:t>
            </a:r>
            <a:endParaRPr lang="en-US" sz="2800" dirty="0"/>
          </a:p>
          <a:p>
            <a:pPr marL="457200" lvl="0" indent="-457200"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/>
              <a:t>solution requires experimenting before you’re sure of the answer. . </a:t>
            </a:r>
            <a:r>
              <a:rPr lang="en-US" sz="2800" dirty="0" smtClean="0"/>
              <a:t>.</a:t>
            </a:r>
            <a:endParaRPr lang="en-US" sz="2800" dirty="0"/>
          </a:p>
          <a:p>
            <a:pPr marL="457200" lvl="0" indent="-457200"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/>
              <a:t>solution will take a long time. . . </a:t>
            </a:r>
          </a:p>
          <a:p>
            <a:pPr marL="457200" lvl="0" indent="-457200"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/>
              <a:t>challenge connects to people’s deeply held values. . 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551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ndara"/>
                <a:cs typeface="Candara"/>
              </a:rPr>
              <a:t>Adaptive Leadership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200" b="1" i="1" dirty="0">
                <a:solidFill>
                  <a:schemeClr val="accent1"/>
                </a:solidFill>
              </a:rPr>
              <a:t>Adaptive leadership is specifically about change than enables the capacity to thrive</a:t>
            </a:r>
            <a:r>
              <a:rPr lang="en-US" sz="3200" i="1" dirty="0"/>
              <a:t>.</a:t>
            </a:r>
            <a:r>
              <a:rPr lang="en-US" sz="3200" dirty="0"/>
              <a:t> New environments and new dreams demand new strategies and abilities, as well as the leadership to mobilize them. </a:t>
            </a:r>
          </a:p>
        </p:txBody>
      </p:sp>
    </p:spTree>
    <p:extLst>
      <p:ext uri="{BB962C8B-B14F-4D97-AF65-F5344CB8AC3E}">
        <p14:creationId xmlns:p14="http://schemas.microsoft.com/office/powerpoint/2010/main" val="217359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ndara"/>
                <a:cs typeface="Candara"/>
              </a:rPr>
              <a:t>The </a:t>
            </a:r>
            <a:r>
              <a:rPr lang="en-US" dirty="0" smtClean="0">
                <a:latin typeface="Candara"/>
                <a:cs typeface="Candara"/>
              </a:rPr>
              <a:t>Adaptive Intervention Process</a:t>
            </a:r>
            <a:endParaRPr lang="en-US" dirty="0">
              <a:latin typeface="Candara"/>
              <a:cs typeface="Candara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1935599"/>
              </p:ext>
            </p:extLst>
          </p:nvPr>
        </p:nvGraphicFramePr>
        <p:xfrm>
          <a:off x="281087" y="2151063"/>
          <a:ext cx="4259925" cy="397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2336" y="1638300"/>
            <a:ext cx="4924103" cy="50235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2800" b="1" dirty="0"/>
              <a:t>Observing</a:t>
            </a:r>
            <a:r>
              <a:rPr lang="en-US" sz="2800" dirty="0"/>
              <a:t> events and patterns around you; </a:t>
            </a:r>
          </a:p>
          <a:p>
            <a:pPr marL="457200" indent="-45720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2800" b="1" dirty="0"/>
              <a:t>Interpreting</a:t>
            </a:r>
            <a:r>
              <a:rPr lang="en-US" sz="2800" dirty="0"/>
              <a:t> what you are observing (developing multiple hypotheses about what is really going on; and </a:t>
            </a:r>
          </a:p>
          <a:p>
            <a:pPr marL="457200" indent="-45720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2800" b="1" dirty="0"/>
              <a:t>Designing</a:t>
            </a:r>
            <a:r>
              <a:rPr lang="en-US" sz="2800" dirty="0"/>
              <a:t> interventions based on the observations &amp; interpretations to address the adaptive challenge you have identified. </a:t>
            </a:r>
          </a:p>
        </p:txBody>
      </p:sp>
    </p:spTree>
    <p:extLst>
      <p:ext uri="{BB962C8B-B14F-4D97-AF65-F5344CB8AC3E}">
        <p14:creationId xmlns:p14="http://schemas.microsoft.com/office/powerpoint/2010/main" val="62335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28196</TotalTime>
  <Words>1457</Words>
  <Application>Microsoft Macintosh PowerPoint</Application>
  <PresentationFormat>A4 Paper (210x297 mm)</PresentationFormat>
  <Paragraphs>114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Median</vt:lpstr>
      <vt:lpstr>Leading in the 21st Century</vt:lpstr>
      <vt:lpstr>Adaptive Leadership</vt:lpstr>
      <vt:lpstr>Distinguishing Technical Problems  from Adaptive Challenges</vt:lpstr>
      <vt:lpstr>Distinguishing Technical Problems  from Adaptive Challenges</vt:lpstr>
      <vt:lpstr>Adaptive Change</vt:lpstr>
      <vt:lpstr>Adaptive Change</vt:lpstr>
      <vt:lpstr>You May Be Facing an  Adaptive Challenge If. . . </vt:lpstr>
      <vt:lpstr>Adaptive Leadership</vt:lpstr>
      <vt:lpstr>The Adaptive Intervention Process</vt:lpstr>
      <vt:lpstr>Facilitating Change</vt:lpstr>
      <vt:lpstr>How People Change</vt:lpstr>
      <vt:lpstr>PowerPoint Presentation</vt:lpstr>
      <vt:lpstr>Kotter’s 8-Step Change Process</vt:lpstr>
      <vt:lpstr>PowerPoint Presentation</vt:lpstr>
      <vt:lpstr>Switch: How to Change Things  When Change is Hard</vt:lpstr>
      <vt:lpstr>A Framework for Change</vt:lpstr>
      <vt:lpstr>A Framework for Change</vt:lpstr>
      <vt:lpstr>A Framework for Change</vt:lpstr>
      <vt:lpstr>Things to Remember</vt:lpstr>
      <vt:lpstr>Anchoring Change in the Culture</vt:lpstr>
      <vt:lpstr>Facilitating Innovation</vt:lpstr>
      <vt:lpstr>Small Scale Prototyping</vt:lpstr>
      <vt:lpstr>Implementation Timeline</vt:lpstr>
      <vt:lpstr>Testing the Prototype</vt:lpstr>
      <vt:lpstr>Testing the Prototype</vt:lpstr>
      <vt:lpstr>Testing the Prototype</vt:lpstr>
      <vt:lpstr>PowerPoint Presentation</vt:lpstr>
      <vt:lpstr>Anchoring Change in the Culture</vt:lpstr>
    </vt:vector>
  </TitlesOfParts>
  <Company>LifelongFaith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Roberto</dc:creator>
  <cp:lastModifiedBy>John Roberto</cp:lastModifiedBy>
  <cp:revision>650</cp:revision>
  <cp:lastPrinted>2014-08-10T17:00:27Z</cp:lastPrinted>
  <dcterms:created xsi:type="dcterms:W3CDTF">2010-10-22T11:09:29Z</dcterms:created>
  <dcterms:modified xsi:type="dcterms:W3CDTF">2016-02-23T11:20:05Z</dcterms:modified>
</cp:coreProperties>
</file>