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9" r:id="rId1"/>
  </p:sldMasterIdLst>
  <p:notesMasterIdLst>
    <p:notesMasterId r:id="rId38"/>
  </p:notesMasterIdLst>
  <p:sldIdLst>
    <p:sldId id="256" r:id="rId2"/>
    <p:sldId id="358" r:id="rId3"/>
    <p:sldId id="362" r:id="rId4"/>
    <p:sldId id="363" r:id="rId5"/>
    <p:sldId id="263" r:id="rId6"/>
    <p:sldId id="260" r:id="rId7"/>
    <p:sldId id="359" r:id="rId8"/>
    <p:sldId id="360" r:id="rId9"/>
    <p:sldId id="337" r:id="rId10"/>
    <p:sldId id="292" r:id="rId11"/>
    <p:sldId id="338" r:id="rId12"/>
    <p:sldId id="339" r:id="rId13"/>
    <p:sldId id="353" r:id="rId14"/>
    <p:sldId id="366" r:id="rId15"/>
    <p:sldId id="370" r:id="rId16"/>
    <p:sldId id="371" r:id="rId17"/>
    <p:sldId id="377" r:id="rId18"/>
    <p:sldId id="378" r:id="rId19"/>
    <p:sldId id="383" r:id="rId20"/>
    <p:sldId id="365" r:id="rId21"/>
    <p:sldId id="342" r:id="rId22"/>
    <p:sldId id="351" r:id="rId23"/>
    <p:sldId id="376" r:id="rId24"/>
    <p:sldId id="380" r:id="rId25"/>
    <p:sldId id="379" r:id="rId26"/>
    <p:sldId id="382" r:id="rId27"/>
    <p:sldId id="343" r:id="rId28"/>
    <p:sldId id="352" r:id="rId29"/>
    <p:sldId id="344" r:id="rId30"/>
    <p:sldId id="275" r:id="rId31"/>
    <p:sldId id="285" r:id="rId32"/>
    <p:sldId id="354" r:id="rId33"/>
    <p:sldId id="355" r:id="rId34"/>
    <p:sldId id="356" r:id="rId35"/>
    <p:sldId id="276" r:id="rId36"/>
    <p:sldId id="357"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p:restoredLeft sz="30394" autoAdjust="0"/>
    <p:restoredTop sz="99848" autoAdjust="0"/>
  </p:normalViewPr>
  <p:slideViewPr>
    <p:cSldViewPr snapToGrid="0" snapToObjects="1">
      <p:cViewPr varScale="1">
        <p:scale>
          <a:sx n="130" d="100"/>
          <a:sy n="130" d="100"/>
        </p:scale>
        <p:origin x="-1776" y="-112"/>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8D0374-4180-6744-8AFD-C89896A47EB5}" type="doc">
      <dgm:prSet loTypeId="urn:microsoft.com/office/officeart/2005/8/layout/hProcess9" loCatId="" qsTypeId="urn:microsoft.com/office/officeart/2005/8/quickstyle/simple2" qsCatId="simple" csTypeId="urn:microsoft.com/office/officeart/2005/8/colors/accent0_3" csCatId="mainScheme" phldr="1"/>
      <dgm:spPr/>
    </dgm:pt>
    <dgm:pt modelId="{B06F55B4-138B-034E-A7BB-6A57D6246732}">
      <dgm:prSet phldrT="[Text]"/>
      <dgm:spPr/>
      <dgm:t>
        <a:bodyPr/>
        <a:lstStyle/>
        <a:p>
          <a:r>
            <a:rPr lang="en-US" b="0" i="0" dirty="0" smtClean="0"/>
            <a:t>Identifying Driving Forces</a:t>
          </a:r>
          <a:endParaRPr lang="en-US" b="0" i="0" dirty="0"/>
        </a:p>
      </dgm:t>
    </dgm:pt>
    <dgm:pt modelId="{47FAFE1B-B23C-C347-BCEB-CEE3A93A2500}" type="parTrans" cxnId="{6546C45D-453D-1749-AC1D-EA9C5B5C783D}">
      <dgm:prSet/>
      <dgm:spPr/>
      <dgm:t>
        <a:bodyPr/>
        <a:lstStyle/>
        <a:p>
          <a:endParaRPr lang="en-US"/>
        </a:p>
      </dgm:t>
    </dgm:pt>
    <dgm:pt modelId="{E0DFED34-23F8-EE42-AEDE-3AA53ECD6D5A}" type="sibTrans" cxnId="{6546C45D-453D-1749-AC1D-EA9C5B5C783D}">
      <dgm:prSet/>
      <dgm:spPr/>
      <dgm:t>
        <a:bodyPr/>
        <a:lstStyle/>
        <a:p>
          <a:endParaRPr lang="en-US"/>
        </a:p>
      </dgm:t>
    </dgm:pt>
    <dgm:pt modelId="{7CB2DC8C-8616-E94F-9314-FAD3BCBC6BD8}">
      <dgm:prSet phldrT="[Text]"/>
      <dgm:spPr/>
      <dgm:t>
        <a:bodyPr/>
        <a:lstStyle/>
        <a:p>
          <a:r>
            <a:rPr lang="en-US" b="0" i="0" dirty="0" smtClean="0"/>
            <a:t>Determining 2 Critical Uncertainties</a:t>
          </a:r>
          <a:endParaRPr lang="en-US" b="0" i="0" dirty="0"/>
        </a:p>
      </dgm:t>
    </dgm:pt>
    <dgm:pt modelId="{21FBB869-1195-594B-A818-5287E216C270}" type="parTrans" cxnId="{724E99E3-6366-8543-A58E-5C2E396E6C9E}">
      <dgm:prSet/>
      <dgm:spPr/>
      <dgm:t>
        <a:bodyPr/>
        <a:lstStyle/>
        <a:p>
          <a:endParaRPr lang="en-US"/>
        </a:p>
      </dgm:t>
    </dgm:pt>
    <dgm:pt modelId="{CF3E4D1B-19E4-6545-B4EA-5CEB5FD59F99}" type="sibTrans" cxnId="{724E99E3-6366-8543-A58E-5C2E396E6C9E}">
      <dgm:prSet/>
      <dgm:spPr/>
      <dgm:t>
        <a:bodyPr/>
        <a:lstStyle/>
        <a:p>
          <a:endParaRPr lang="en-US"/>
        </a:p>
      </dgm:t>
    </dgm:pt>
    <dgm:pt modelId="{39AC42CD-2356-4640-8487-5A92E4D43CF2}">
      <dgm:prSet phldrT="[Text]"/>
      <dgm:spPr/>
      <dgm:t>
        <a:bodyPr/>
        <a:lstStyle/>
        <a:p>
          <a:r>
            <a:rPr lang="en-US" b="0" i="0" dirty="0" smtClean="0"/>
            <a:t>Constructing a Scenario Framework &amp; Writing Narratives</a:t>
          </a:r>
          <a:endParaRPr lang="en-US" b="0" i="0" dirty="0"/>
        </a:p>
      </dgm:t>
    </dgm:pt>
    <dgm:pt modelId="{3471266C-14CB-844E-9351-EA2141AD749A}" type="parTrans" cxnId="{4FA1DA5B-1D2F-AE49-9614-2787ADD5672B}">
      <dgm:prSet/>
      <dgm:spPr/>
      <dgm:t>
        <a:bodyPr/>
        <a:lstStyle/>
        <a:p>
          <a:endParaRPr lang="en-US"/>
        </a:p>
      </dgm:t>
    </dgm:pt>
    <dgm:pt modelId="{2E7DF33E-AEDD-1344-81FA-92355DF150E0}" type="sibTrans" cxnId="{4FA1DA5B-1D2F-AE49-9614-2787ADD5672B}">
      <dgm:prSet/>
      <dgm:spPr/>
      <dgm:t>
        <a:bodyPr/>
        <a:lstStyle/>
        <a:p>
          <a:endParaRPr lang="en-US"/>
        </a:p>
      </dgm:t>
    </dgm:pt>
    <dgm:pt modelId="{BD1DC3CB-7031-EC46-86C0-27B991E19F92}">
      <dgm:prSet phldrT="[Text]"/>
      <dgm:spPr/>
      <dgm:t>
        <a:bodyPr/>
        <a:lstStyle/>
        <a:p>
          <a:r>
            <a:rPr lang="en-US" b="0" i="0" dirty="0" smtClean="0"/>
            <a:t>Developing Action Implications &amp; Strategies</a:t>
          </a:r>
          <a:endParaRPr lang="en-US" b="0" i="0" dirty="0"/>
        </a:p>
      </dgm:t>
    </dgm:pt>
    <dgm:pt modelId="{8E252C2C-99FF-1648-A32B-0E0649329C7A}" type="parTrans" cxnId="{42F3252C-3DA2-5D48-AF4B-DAC33F580D04}">
      <dgm:prSet/>
      <dgm:spPr/>
      <dgm:t>
        <a:bodyPr/>
        <a:lstStyle/>
        <a:p>
          <a:endParaRPr lang="en-US"/>
        </a:p>
      </dgm:t>
    </dgm:pt>
    <dgm:pt modelId="{2A0BB625-B43E-5E4B-A529-2C68F1956586}" type="sibTrans" cxnId="{42F3252C-3DA2-5D48-AF4B-DAC33F580D04}">
      <dgm:prSet/>
      <dgm:spPr/>
      <dgm:t>
        <a:bodyPr/>
        <a:lstStyle/>
        <a:p>
          <a:endParaRPr lang="en-US"/>
        </a:p>
      </dgm:t>
    </dgm:pt>
    <dgm:pt modelId="{AD344ABB-023E-E042-9EAD-605720CA0044}" type="pres">
      <dgm:prSet presAssocID="{538D0374-4180-6744-8AFD-C89896A47EB5}" presName="CompostProcess" presStyleCnt="0">
        <dgm:presLayoutVars>
          <dgm:dir/>
          <dgm:resizeHandles val="exact"/>
        </dgm:presLayoutVars>
      </dgm:prSet>
      <dgm:spPr/>
    </dgm:pt>
    <dgm:pt modelId="{7E4B529E-39A9-8D49-BB28-BA96E482436B}" type="pres">
      <dgm:prSet presAssocID="{538D0374-4180-6744-8AFD-C89896A47EB5}" presName="arrow" presStyleLbl="bgShp" presStyleIdx="0" presStyleCnt="1" custLinFactNeighborX="-305" custLinFactNeighborY="6033"/>
      <dgm:spPr>
        <a:solidFill>
          <a:schemeClr val="accent1"/>
        </a:solidFill>
      </dgm:spPr>
    </dgm:pt>
    <dgm:pt modelId="{FA585BE9-2140-0B43-85F7-291F3AF74356}" type="pres">
      <dgm:prSet presAssocID="{538D0374-4180-6744-8AFD-C89896A47EB5}" presName="linearProcess" presStyleCnt="0"/>
      <dgm:spPr/>
    </dgm:pt>
    <dgm:pt modelId="{2D680C70-0B9C-994C-B00A-18AB5882FB06}" type="pres">
      <dgm:prSet presAssocID="{B06F55B4-138B-034E-A7BB-6A57D6246732}" presName="textNode" presStyleLbl="node1" presStyleIdx="0" presStyleCnt="4">
        <dgm:presLayoutVars>
          <dgm:bulletEnabled val="1"/>
        </dgm:presLayoutVars>
      </dgm:prSet>
      <dgm:spPr/>
      <dgm:t>
        <a:bodyPr/>
        <a:lstStyle/>
        <a:p>
          <a:endParaRPr lang="en-US"/>
        </a:p>
      </dgm:t>
    </dgm:pt>
    <dgm:pt modelId="{EB46BF43-0A93-AE42-9DC1-5E8E0E1B8853}" type="pres">
      <dgm:prSet presAssocID="{E0DFED34-23F8-EE42-AEDE-3AA53ECD6D5A}" presName="sibTrans" presStyleCnt="0"/>
      <dgm:spPr/>
    </dgm:pt>
    <dgm:pt modelId="{18B912A3-C476-9245-94E6-1ABBE3F45765}" type="pres">
      <dgm:prSet presAssocID="{7CB2DC8C-8616-E94F-9314-FAD3BCBC6BD8}" presName="textNode" presStyleLbl="node1" presStyleIdx="1" presStyleCnt="4">
        <dgm:presLayoutVars>
          <dgm:bulletEnabled val="1"/>
        </dgm:presLayoutVars>
      </dgm:prSet>
      <dgm:spPr/>
      <dgm:t>
        <a:bodyPr/>
        <a:lstStyle/>
        <a:p>
          <a:endParaRPr lang="en-US"/>
        </a:p>
      </dgm:t>
    </dgm:pt>
    <dgm:pt modelId="{78B7383A-6DA1-E548-A8AA-AAF86A134DAD}" type="pres">
      <dgm:prSet presAssocID="{CF3E4D1B-19E4-6545-B4EA-5CEB5FD59F99}" presName="sibTrans" presStyleCnt="0"/>
      <dgm:spPr/>
    </dgm:pt>
    <dgm:pt modelId="{0173077B-4935-6F4E-B110-939B7A2BDF47}" type="pres">
      <dgm:prSet presAssocID="{39AC42CD-2356-4640-8487-5A92E4D43CF2}" presName="textNode" presStyleLbl="node1" presStyleIdx="2" presStyleCnt="4">
        <dgm:presLayoutVars>
          <dgm:bulletEnabled val="1"/>
        </dgm:presLayoutVars>
      </dgm:prSet>
      <dgm:spPr/>
      <dgm:t>
        <a:bodyPr/>
        <a:lstStyle/>
        <a:p>
          <a:endParaRPr lang="en-US"/>
        </a:p>
      </dgm:t>
    </dgm:pt>
    <dgm:pt modelId="{B4999F2C-C64A-724B-98FE-BAB90AEC6B7B}" type="pres">
      <dgm:prSet presAssocID="{2E7DF33E-AEDD-1344-81FA-92355DF150E0}" presName="sibTrans" presStyleCnt="0"/>
      <dgm:spPr/>
    </dgm:pt>
    <dgm:pt modelId="{1CC81DC2-C463-9647-84C4-FEC62EE7CC8B}" type="pres">
      <dgm:prSet presAssocID="{BD1DC3CB-7031-EC46-86C0-27B991E19F92}" presName="textNode" presStyleLbl="node1" presStyleIdx="3" presStyleCnt="4">
        <dgm:presLayoutVars>
          <dgm:bulletEnabled val="1"/>
        </dgm:presLayoutVars>
      </dgm:prSet>
      <dgm:spPr/>
      <dgm:t>
        <a:bodyPr/>
        <a:lstStyle/>
        <a:p>
          <a:endParaRPr lang="en-US"/>
        </a:p>
      </dgm:t>
    </dgm:pt>
  </dgm:ptLst>
  <dgm:cxnLst>
    <dgm:cxn modelId="{6FACC24B-CDD7-BB4E-834D-6087F8941D96}" type="presOf" srcId="{B06F55B4-138B-034E-A7BB-6A57D6246732}" destId="{2D680C70-0B9C-994C-B00A-18AB5882FB06}" srcOrd="0" destOrd="0" presId="urn:microsoft.com/office/officeart/2005/8/layout/hProcess9"/>
    <dgm:cxn modelId="{69FCC209-65F6-F14E-8299-A636C6B3A877}" type="presOf" srcId="{39AC42CD-2356-4640-8487-5A92E4D43CF2}" destId="{0173077B-4935-6F4E-B110-939B7A2BDF47}" srcOrd="0" destOrd="0" presId="urn:microsoft.com/office/officeart/2005/8/layout/hProcess9"/>
    <dgm:cxn modelId="{724E99E3-6366-8543-A58E-5C2E396E6C9E}" srcId="{538D0374-4180-6744-8AFD-C89896A47EB5}" destId="{7CB2DC8C-8616-E94F-9314-FAD3BCBC6BD8}" srcOrd="1" destOrd="0" parTransId="{21FBB869-1195-594B-A818-5287E216C270}" sibTransId="{CF3E4D1B-19E4-6545-B4EA-5CEB5FD59F99}"/>
    <dgm:cxn modelId="{4FA1DA5B-1D2F-AE49-9614-2787ADD5672B}" srcId="{538D0374-4180-6744-8AFD-C89896A47EB5}" destId="{39AC42CD-2356-4640-8487-5A92E4D43CF2}" srcOrd="2" destOrd="0" parTransId="{3471266C-14CB-844E-9351-EA2141AD749A}" sibTransId="{2E7DF33E-AEDD-1344-81FA-92355DF150E0}"/>
    <dgm:cxn modelId="{D03CFA60-CC7D-BF44-897D-E7659E5B5037}" type="presOf" srcId="{BD1DC3CB-7031-EC46-86C0-27B991E19F92}" destId="{1CC81DC2-C463-9647-84C4-FEC62EE7CC8B}" srcOrd="0" destOrd="0" presId="urn:microsoft.com/office/officeart/2005/8/layout/hProcess9"/>
    <dgm:cxn modelId="{75020131-FC3F-FD42-9010-B555EF610F84}" type="presOf" srcId="{538D0374-4180-6744-8AFD-C89896A47EB5}" destId="{AD344ABB-023E-E042-9EAD-605720CA0044}" srcOrd="0" destOrd="0" presId="urn:microsoft.com/office/officeart/2005/8/layout/hProcess9"/>
    <dgm:cxn modelId="{42F3252C-3DA2-5D48-AF4B-DAC33F580D04}" srcId="{538D0374-4180-6744-8AFD-C89896A47EB5}" destId="{BD1DC3CB-7031-EC46-86C0-27B991E19F92}" srcOrd="3" destOrd="0" parTransId="{8E252C2C-99FF-1648-A32B-0E0649329C7A}" sibTransId="{2A0BB625-B43E-5E4B-A529-2C68F1956586}"/>
    <dgm:cxn modelId="{6546C45D-453D-1749-AC1D-EA9C5B5C783D}" srcId="{538D0374-4180-6744-8AFD-C89896A47EB5}" destId="{B06F55B4-138B-034E-A7BB-6A57D6246732}" srcOrd="0" destOrd="0" parTransId="{47FAFE1B-B23C-C347-BCEB-CEE3A93A2500}" sibTransId="{E0DFED34-23F8-EE42-AEDE-3AA53ECD6D5A}"/>
    <dgm:cxn modelId="{3F545DDF-1ABD-FB40-AB8F-071DA136006F}" type="presOf" srcId="{7CB2DC8C-8616-E94F-9314-FAD3BCBC6BD8}" destId="{18B912A3-C476-9245-94E6-1ABBE3F45765}" srcOrd="0" destOrd="0" presId="urn:microsoft.com/office/officeart/2005/8/layout/hProcess9"/>
    <dgm:cxn modelId="{BCD89A05-BEED-2D4B-BBF5-D510339B3F62}" type="presParOf" srcId="{AD344ABB-023E-E042-9EAD-605720CA0044}" destId="{7E4B529E-39A9-8D49-BB28-BA96E482436B}" srcOrd="0" destOrd="0" presId="urn:microsoft.com/office/officeart/2005/8/layout/hProcess9"/>
    <dgm:cxn modelId="{4E999270-38C9-8747-86FF-1FEF36EB329B}" type="presParOf" srcId="{AD344ABB-023E-E042-9EAD-605720CA0044}" destId="{FA585BE9-2140-0B43-85F7-291F3AF74356}" srcOrd="1" destOrd="0" presId="urn:microsoft.com/office/officeart/2005/8/layout/hProcess9"/>
    <dgm:cxn modelId="{F2B6A47E-E2B2-394B-90CF-4CEFA80494A5}" type="presParOf" srcId="{FA585BE9-2140-0B43-85F7-291F3AF74356}" destId="{2D680C70-0B9C-994C-B00A-18AB5882FB06}" srcOrd="0" destOrd="0" presId="urn:microsoft.com/office/officeart/2005/8/layout/hProcess9"/>
    <dgm:cxn modelId="{AA302729-C841-6E4E-9BD8-0821A6DC8993}" type="presParOf" srcId="{FA585BE9-2140-0B43-85F7-291F3AF74356}" destId="{EB46BF43-0A93-AE42-9DC1-5E8E0E1B8853}" srcOrd="1" destOrd="0" presId="urn:microsoft.com/office/officeart/2005/8/layout/hProcess9"/>
    <dgm:cxn modelId="{5B1F6C71-0D83-6741-9E4F-DC9100B130EC}" type="presParOf" srcId="{FA585BE9-2140-0B43-85F7-291F3AF74356}" destId="{18B912A3-C476-9245-94E6-1ABBE3F45765}" srcOrd="2" destOrd="0" presId="urn:microsoft.com/office/officeart/2005/8/layout/hProcess9"/>
    <dgm:cxn modelId="{B4AC4EAC-7A39-B344-B5D4-8614E377A234}" type="presParOf" srcId="{FA585BE9-2140-0B43-85F7-291F3AF74356}" destId="{78B7383A-6DA1-E548-A8AA-AAF86A134DAD}" srcOrd="3" destOrd="0" presId="urn:microsoft.com/office/officeart/2005/8/layout/hProcess9"/>
    <dgm:cxn modelId="{FBE1B451-83AE-FA42-92EA-E3321F42ADFC}" type="presParOf" srcId="{FA585BE9-2140-0B43-85F7-291F3AF74356}" destId="{0173077B-4935-6F4E-B110-939B7A2BDF47}" srcOrd="4" destOrd="0" presId="urn:microsoft.com/office/officeart/2005/8/layout/hProcess9"/>
    <dgm:cxn modelId="{026B6E4B-44EF-E64F-99C0-6A074A349BAC}" type="presParOf" srcId="{FA585BE9-2140-0B43-85F7-291F3AF74356}" destId="{B4999F2C-C64A-724B-98FE-BAB90AEC6B7B}" srcOrd="5" destOrd="0" presId="urn:microsoft.com/office/officeart/2005/8/layout/hProcess9"/>
    <dgm:cxn modelId="{1F92A284-0AA9-6E4A-B4F0-E2E0C4F17CC7}" type="presParOf" srcId="{FA585BE9-2140-0B43-85F7-291F3AF74356}" destId="{1CC81DC2-C463-9647-84C4-FEC62EE7CC8B}"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727FAB-44CB-FB4D-8A68-CC82BF236224}" type="doc">
      <dgm:prSet loTypeId="urn:microsoft.com/office/officeart/2005/8/layout/radial3" loCatId="" qsTypeId="urn:microsoft.com/office/officeart/2005/8/quickstyle/3D3" qsCatId="3D" csTypeId="urn:microsoft.com/office/officeart/2005/8/colors/colorful1" csCatId="colorful" phldr="1"/>
      <dgm:spPr/>
      <dgm:t>
        <a:bodyPr/>
        <a:lstStyle/>
        <a:p>
          <a:endParaRPr lang="en-US"/>
        </a:p>
      </dgm:t>
    </dgm:pt>
    <dgm:pt modelId="{008635BA-2C22-764C-B68F-FB9F4973D6B8}">
      <dgm:prSet phldrT="[Text]"/>
      <dgm:spPr/>
      <dgm:t>
        <a:bodyPr/>
        <a:lstStyle/>
        <a:p>
          <a:r>
            <a:rPr lang="en-US" b="1" dirty="0" smtClean="0"/>
            <a:t>Context</a:t>
          </a:r>
          <a:endParaRPr lang="en-US" b="1" dirty="0"/>
        </a:p>
      </dgm:t>
    </dgm:pt>
    <dgm:pt modelId="{3EEAFB38-D175-BF47-A61A-8A21801F6C97}" type="parTrans" cxnId="{58DF5476-7EDD-164A-A794-54FD82346665}">
      <dgm:prSet/>
      <dgm:spPr/>
      <dgm:t>
        <a:bodyPr/>
        <a:lstStyle/>
        <a:p>
          <a:endParaRPr lang="en-US"/>
        </a:p>
      </dgm:t>
    </dgm:pt>
    <dgm:pt modelId="{048EB86A-B86A-4449-AF49-06B1CA6F7F80}" type="sibTrans" cxnId="{58DF5476-7EDD-164A-A794-54FD82346665}">
      <dgm:prSet/>
      <dgm:spPr/>
      <dgm:t>
        <a:bodyPr/>
        <a:lstStyle/>
        <a:p>
          <a:endParaRPr lang="en-US"/>
        </a:p>
      </dgm:t>
    </dgm:pt>
    <dgm:pt modelId="{658D9476-0988-1041-8959-AC2074399FC8}">
      <dgm:prSet phldrT="[Text]" custT="1"/>
      <dgm:spPr>
        <a:solidFill>
          <a:schemeClr val="bg2">
            <a:lumMod val="60000"/>
            <a:lumOff val="40000"/>
          </a:schemeClr>
        </a:solidFill>
      </dgm:spPr>
      <dgm:t>
        <a:bodyPr/>
        <a:lstStyle/>
        <a:p>
          <a:r>
            <a:rPr lang="en-US" sz="1500" b="1" dirty="0" smtClean="0"/>
            <a:t>Religious</a:t>
          </a:r>
          <a:endParaRPr lang="en-US" sz="1500" b="1" dirty="0"/>
        </a:p>
      </dgm:t>
    </dgm:pt>
    <dgm:pt modelId="{D42EC305-91F1-C041-8E64-5407FBB21840}" type="parTrans" cxnId="{22726551-9413-934A-B9CF-AE343C103103}">
      <dgm:prSet/>
      <dgm:spPr/>
      <dgm:t>
        <a:bodyPr/>
        <a:lstStyle/>
        <a:p>
          <a:endParaRPr lang="en-US"/>
        </a:p>
      </dgm:t>
    </dgm:pt>
    <dgm:pt modelId="{AA7AD529-1F98-E64B-AE55-6EF2C2FBC0AA}" type="sibTrans" cxnId="{22726551-9413-934A-B9CF-AE343C103103}">
      <dgm:prSet/>
      <dgm:spPr/>
      <dgm:t>
        <a:bodyPr/>
        <a:lstStyle/>
        <a:p>
          <a:endParaRPr lang="en-US"/>
        </a:p>
      </dgm:t>
    </dgm:pt>
    <dgm:pt modelId="{CAC7D44E-BA4E-D44B-922A-2BE4DCFAA271}">
      <dgm:prSet phldrT="[Text]" custT="1"/>
      <dgm:spPr>
        <a:solidFill>
          <a:srgbClr val="008000"/>
        </a:solidFill>
      </dgm:spPr>
      <dgm:t>
        <a:bodyPr/>
        <a:lstStyle/>
        <a:p>
          <a:r>
            <a:rPr lang="en-US" sz="1500" b="1" dirty="0" smtClean="0"/>
            <a:t>Generational</a:t>
          </a:r>
          <a:endParaRPr lang="en-US" sz="1500" b="1" dirty="0"/>
        </a:p>
      </dgm:t>
    </dgm:pt>
    <dgm:pt modelId="{109408FD-E21D-134C-8F9F-E1BA2E1B072B}" type="parTrans" cxnId="{37B510A1-6278-A64F-8783-03164D5D9CFA}">
      <dgm:prSet/>
      <dgm:spPr/>
      <dgm:t>
        <a:bodyPr/>
        <a:lstStyle/>
        <a:p>
          <a:endParaRPr lang="en-US"/>
        </a:p>
      </dgm:t>
    </dgm:pt>
    <dgm:pt modelId="{BFFB37F1-D4B1-EB4A-ABE2-7C2AAB63CDE2}" type="sibTrans" cxnId="{37B510A1-6278-A64F-8783-03164D5D9CFA}">
      <dgm:prSet/>
      <dgm:spPr/>
      <dgm:t>
        <a:bodyPr/>
        <a:lstStyle/>
        <a:p>
          <a:endParaRPr lang="en-US"/>
        </a:p>
      </dgm:t>
    </dgm:pt>
    <dgm:pt modelId="{97FB5500-9586-C54D-BA6B-96B5A4152537}">
      <dgm:prSet phldrT="[Text]" custT="1"/>
      <dgm:spPr>
        <a:solidFill>
          <a:srgbClr val="3366FF"/>
        </a:solidFill>
      </dgm:spPr>
      <dgm:t>
        <a:bodyPr/>
        <a:lstStyle/>
        <a:p>
          <a:r>
            <a:rPr lang="en-US" sz="1500" b="1" dirty="0" smtClean="0"/>
            <a:t>Technological</a:t>
          </a:r>
          <a:endParaRPr lang="en-US" sz="1500" b="1" dirty="0"/>
        </a:p>
      </dgm:t>
    </dgm:pt>
    <dgm:pt modelId="{FCD42005-FF1A-F640-BAF4-8B690FCDE385}" type="parTrans" cxnId="{302A1A89-F345-3C4C-B0FC-FBB0C4B8157A}">
      <dgm:prSet/>
      <dgm:spPr/>
      <dgm:t>
        <a:bodyPr/>
        <a:lstStyle/>
        <a:p>
          <a:endParaRPr lang="en-US"/>
        </a:p>
      </dgm:t>
    </dgm:pt>
    <dgm:pt modelId="{1F310C7B-C7C8-6E46-B2C3-3BC815096864}" type="sibTrans" cxnId="{302A1A89-F345-3C4C-B0FC-FBB0C4B8157A}">
      <dgm:prSet/>
      <dgm:spPr/>
      <dgm:t>
        <a:bodyPr/>
        <a:lstStyle/>
        <a:p>
          <a:endParaRPr lang="en-US"/>
        </a:p>
      </dgm:t>
    </dgm:pt>
    <dgm:pt modelId="{D6F6DDF1-D58D-8345-9821-D3496B252803}">
      <dgm:prSet phldrT="[Text]" custT="1"/>
      <dgm:spPr>
        <a:solidFill>
          <a:srgbClr val="FFFF00"/>
        </a:solidFill>
      </dgm:spPr>
      <dgm:t>
        <a:bodyPr/>
        <a:lstStyle/>
        <a:p>
          <a:r>
            <a:rPr lang="en-US" sz="1500" b="1" dirty="0" smtClean="0"/>
            <a:t>Economic</a:t>
          </a:r>
          <a:endParaRPr lang="en-US" sz="1500" b="1" dirty="0"/>
        </a:p>
      </dgm:t>
    </dgm:pt>
    <dgm:pt modelId="{4651F91F-D9AE-1F4F-A2D9-39C147C53D6F}" type="parTrans" cxnId="{D8B42D2D-3877-5744-B79C-D6DF3C3E636C}">
      <dgm:prSet/>
      <dgm:spPr/>
      <dgm:t>
        <a:bodyPr/>
        <a:lstStyle/>
        <a:p>
          <a:endParaRPr lang="en-US"/>
        </a:p>
      </dgm:t>
    </dgm:pt>
    <dgm:pt modelId="{CE765711-3C57-434A-A8DB-B6939E8BBE96}" type="sibTrans" cxnId="{D8B42D2D-3877-5744-B79C-D6DF3C3E636C}">
      <dgm:prSet/>
      <dgm:spPr/>
      <dgm:t>
        <a:bodyPr/>
        <a:lstStyle/>
        <a:p>
          <a:endParaRPr lang="en-US"/>
        </a:p>
      </dgm:t>
    </dgm:pt>
    <dgm:pt modelId="{430F536C-4F96-EB48-800D-9AD4AD02E0ED}">
      <dgm:prSet phldrT="[Text]" custT="1"/>
      <dgm:spPr>
        <a:solidFill>
          <a:schemeClr val="accent6">
            <a:lumMod val="50000"/>
          </a:schemeClr>
        </a:solidFill>
      </dgm:spPr>
      <dgm:t>
        <a:bodyPr/>
        <a:lstStyle/>
        <a:p>
          <a:r>
            <a:rPr lang="en-US" sz="1500" b="1" dirty="0" smtClean="0"/>
            <a:t>Ethnic-Cultural</a:t>
          </a:r>
          <a:endParaRPr lang="en-US" sz="1500" b="1" dirty="0"/>
        </a:p>
      </dgm:t>
    </dgm:pt>
    <dgm:pt modelId="{10176A95-5EA3-6647-A1F1-9FF69EE043E6}" type="parTrans" cxnId="{3C170DDB-8EC3-7644-8AF9-14D4BF8584CC}">
      <dgm:prSet/>
      <dgm:spPr/>
      <dgm:t>
        <a:bodyPr/>
        <a:lstStyle/>
        <a:p>
          <a:endParaRPr lang="en-US"/>
        </a:p>
      </dgm:t>
    </dgm:pt>
    <dgm:pt modelId="{0B377FC4-16F1-034B-9C2A-2E1861FD0A92}" type="sibTrans" cxnId="{3C170DDB-8EC3-7644-8AF9-14D4BF8584CC}">
      <dgm:prSet/>
      <dgm:spPr/>
      <dgm:t>
        <a:bodyPr/>
        <a:lstStyle/>
        <a:p>
          <a:endParaRPr lang="en-US"/>
        </a:p>
      </dgm:t>
    </dgm:pt>
    <dgm:pt modelId="{99AA8531-3AAA-5643-B86D-62C7778116A6}">
      <dgm:prSet phldrT="[Text]" custT="1"/>
      <dgm:spPr>
        <a:solidFill>
          <a:schemeClr val="accent2">
            <a:lumMod val="50000"/>
          </a:schemeClr>
        </a:solidFill>
      </dgm:spPr>
      <dgm:t>
        <a:bodyPr/>
        <a:lstStyle/>
        <a:p>
          <a:r>
            <a:rPr lang="en-US" sz="1500" b="1" dirty="0" smtClean="0"/>
            <a:t>Political</a:t>
          </a:r>
          <a:endParaRPr lang="en-US" sz="1500" b="1" dirty="0"/>
        </a:p>
      </dgm:t>
    </dgm:pt>
    <dgm:pt modelId="{CEE5ACFD-5231-2B4D-B41D-874CE735ED3D}" type="parTrans" cxnId="{DE12E9A3-8BD6-1245-B1B7-6F728ABED449}">
      <dgm:prSet/>
      <dgm:spPr/>
      <dgm:t>
        <a:bodyPr/>
        <a:lstStyle/>
        <a:p>
          <a:endParaRPr lang="en-US"/>
        </a:p>
      </dgm:t>
    </dgm:pt>
    <dgm:pt modelId="{C0DA6745-E87D-1847-8497-AAD1C0D90E03}" type="sibTrans" cxnId="{DE12E9A3-8BD6-1245-B1B7-6F728ABED449}">
      <dgm:prSet/>
      <dgm:spPr/>
      <dgm:t>
        <a:bodyPr/>
        <a:lstStyle/>
        <a:p>
          <a:endParaRPr lang="en-US"/>
        </a:p>
      </dgm:t>
    </dgm:pt>
    <dgm:pt modelId="{3B4204F2-5270-7242-913B-98ADF4F97549}" type="pres">
      <dgm:prSet presAssocID="{36727FAB-44CB-FB4D-8A68-CC82BF236224}" presName="composite" presStyleCnt="0">
        <dgm:presLayoutVars>
          <dgm:chMax val="1"/>
          <dgm:dir/>
          <dgm:resizeHandles val="exact"/>
        </dgm:presLayoutVars>
      </dgm:prSet>
      <dgm:spPr/>
      <dgm:t>
        <a:bodyPr/>
        <a:lstStyle/>
        <a:p>
          <a:endParaRPr lang="en-US"/>
        </a:p>
      </dgm:t>
    </dgm:pt>
    <dgm:pt modelId="{95BD5D05-2DC5-4C48-B97C-3BC3C9FAFADA}" type="pres">
      <dgm:prSet presAssocID="{36727FAB-44CB-FB4D-8A68-CC82BF236224}" presName="radial" presStyleCnt="0">
        <dgm:presLayoutVars>
          <dgm:animLvl val="ctr"/>
        </dgm:presLayoutVars>
      </dgm:prSet>
      <dgm:spPr/>
      <dgm:t>
        <a:bodyPr/>
        <a:lstStyle/>
        <a:p>
          <a:endParaRPr lang="en-US"/>
        </a:p>
      </dgm:t>
    </dgm:pt>
    <dgm:pt modelId="{53366FE7-08BC-CC41-BF9D-885ED5D4E805}" type="pres">
      <dgm:prSet presAssocID="{008635BA-2C22-764C-B68F-FB9F4973D6B8}" presName="centerShape" presStyleLbl="vennNode1" presStyleIdx="0" presStyleCnt="7"/>
      <dgm:spPr/>
      <dgm:t>
        <a:bodyPr/>
        <a:lstStyle/>
        <a:p>
          <a:endParaRPr lang="en-US"/>
        </a:p>
      </dgm:t>
    </dgm:pt>
    <dgm:pt modelId="{6424D657-AAFC-5143-A3A6-53575F73EBA3}" type="pres">
      <dgm:prSet presAssocID="{658D9476-0988-1041-8959-AC2074399FC8}" presName="node" presStyleLbl="vennNode1" presStyleIdx="1" presStyleCnt="7" custScaleX="118871" custScaleY="101525">
        <dgm:presLayoutVars>
          <dgm:bulletEnabled val="1"/>
        </dgm:presLayoutVars>
      </dgm:prSet>
      <dgm:spPr/>
      <dgm:t>
        <a:bodyPr/>
        <a:lstStyle/>
        <a:p>
          <a:endParaRPr lang="en-US"/>
        </a:p>
      </dgm:t>
    </dgm:pt>
    <dgm:pt modelId="{72AFD5A0-9CD5-4C41-8F49-587A4BCD14A2}" type="pres">
      <dgm:prSet presAssocID="{CAC7D44E-BA4E-D44B-922A-2BE4DCFAA271}" presName="node" presStyleLbl="vennNode1" presStyleIdx="2" presStyleCnt="7" custScaleX="118871" custScaleY="101525" custRadScaleRad="105349" custRadScaleInc="2777">
        <dgm:presLayoutVars>
          <dgm:bulletEnabled val="1"/>
        </dgm:presLayoutVars>
      </dgm:prSet>
      <dgm:spPr/>
      <dgm:t>
        <a:bodyPr/>
        <a:lstStyle/>
        <a:p>
          <a:endParaRPr lang="en-US"/>
        </a:p>
      </dgm:t>
    </dgm:pt>
    <dgm:pt modelId="{EEBAF43E-A869-274B-92A4-C4EDDDA4CA86}" type="pres">
      <dgm:prSet presAssocID="{97FB5500-9586-C54D-BA6B-96B5A4152537}" presName="node" presStyleLbl="vennNode1" presStyleIdx="3" presStyleCnt="7" custScaleX="130035" custScaleY="101525" custRadScaleRad="108597" custRadScaleInc="-4310">
        <dgm:presLayoutVars>
          <dgm:bulletEnabled val="1"/>
        </dgm:presLayoutVars>
      </dgm:prSet>
      <dgm:spPr/>
      <dgm:t>
        <a:bodyPr/>
        <a:lstStyle/>
        <a:p>
          <a:endParaRPr lang="en-US"/>
        </a:p>
      </dgm:t>
    </dgm:pt>
    <dgm:pt modelId="{8855F14C-DFF0-724D-A24F-68FF8C42C592}" type="pres">
      <dgm:prSet presAssocID="{D6F6DDF1-D58D-8345-9821-D3496B252803}" presName="node" presStyleLbl="vennNode1" presStyleIdx="4" presStyleCnt="7" custScaleX="118871" custScaleY="101525">
        <dgm:presLayoutVars>
          <dgm:bulletEnabled val="1"/>
        </dgm:presLayoutVars>
      </dgm:prSet>
      <dgm:spPr/>
      <dgm:t>
        <a:bodyPr/>
        <a:lstStyle/>
        <a:p>
          <a:endParaRPr lang="en-US"/>
        </a:p>
      </dgm:t>
    </dgm:pt>
    <dgm:pt modelId="{71253490-9753-4C4B-A8F8-73E81D894482}" type="pres">
      <dgm:prSet presAssocID="{430F536C-4F96-EB48-800D-9AD4AD02E0ED}" presName="node" presStyleLbl="vennNode1" presStyleIdx="5" presStyleCnt="7" custScaleX="118871" custScaleY="101525" custRadScaleRad="104272" custRadScaleInc="2244">
        <dgm:presLayoutVars>
          <dgm:bulletEnabled val="1"/>
        </dgm:presLayoutVars>
      </dgm:prSet>
      <dgm:spPr/>
      <dgm:t>
        <a:bodyPr/>
        <a:lstStyle/>
        <a:p>
          <a:endParaRPr lang="en-US"/>
        </a:p>
      </dgm:t>
    </dgm:pt>
    <dgm:pt modelId="{61DD39B1-E452-6747-9FF0-86AA96F6FFC3}" type="pres">
      <dgm:prSet presAssocID="{99AA8531-3AAA-5643-B86D-62C7778116A6}" presName="node" presStyleLbl="vennNode1" presStyleIdx="6" presStyleCnt="7" custScaleX="118871" custScaleY="101525" custRadScaleRad="103199" custRadScaleInc="-1701">
        <dgm:presLayoutVars>
          <dgm:bulletEnabled val="1"/>
        </dgm:presLayoutVars>
      </dgm:prSet>
      <dgm:spPr/>
      <dgm:t>
        <a:bodyPr/>
        <a:lstStyle/>
        <a:p>
          <a:endParaRPr lang="en-US"/>
        </a:p>
      </dgm:t>
    </dgm:pt>
  </dgm:ptLst>
  <dgm:cxnLst>
    <dgm:cxn modelId="{FF8E08F1-3D56-D649-9877-F5500A73BE5C}" type="presOf" srcId="{008635BA-2C22-764C-B68F-FB9F4973D6B8}" destId="{53366FE7-08BC-CC41-BF9D-885ED5D4E805}" srcOrd="0" destOrd="0" presId="urn:microsoft.com/office/officeart/2005/8/layout/radial3"/>
    <dgm:cxn modelId="{D3806EC6-29F6-1D41-ACDA-FD8456BEEF35}" type="presOf" srcId="{99AA8531-3AAA-5643-B86D-62C7778116A6}" destId="{61DD39B1-E452-6747-9FF0-86AA96F6FFC3}" srcOrd="0" destOrd="0" presId="urn:microsoft.com/office/officeart/2005/8/layout/radial3"/>
    <dgm:cxn modelId="{910C858C-F098-F743-B55C-72C4EBC416D3}" type="presOf" srcId="{97FB5500-9586-C54D-BA6B-96B5A4152537}" destId="{EEBAF43E-A869-274B-92A4-C4EDDDA4CA86}" srcOrd="0" destOrd="0" presId="urn:microsoft.com/office/officeart/2005/8/layout/radial3"/>
    <dgm:cxn modelId="{58DF5476-7EDD-164A-A794-54FD82346665}" srcId="{36727FAB-44CB-FB4D-8A68-CC82BF236224}" destId="{008635BA-2C22-764C-B68F-FB9F4973D6B8}" srcOrd="0" destOrd="0" parTransId="{3EEAFB38-D175-BF47-A61A-8A21801F6C97}" sibTransId="{048EB86A-B86A-4449-AF49-06B1CA6F7F80}"/>
    <dgm:cxn modelId="{DE12E9A3-8BD6-1245-B1B7-6F728ABED449}" srcId="{008635BA-2C22-764C-B68F-FB9F4973D6B8}" destId="{99AA8531-3AAA-5643-B86D-62C7778116A6}" srcOrd="5" destOrd="0" parTransId="{CEE5ACFD-5231-2B4D-B41D-874CE735ED3D}" sibTransId="{C0DA6745-E87D-1847-8497-AAD1C0D90E03}"/>
    <dgm:cxn modelId="{22726551-9413-934A-B9CF-AE343C103103}" srcId="{008635BA-2C22-764C-B68F-FB9F4973D6B8}" destId="{658D9476-0988-1041-8959-AC2074399FC8}" srcOrd="0" destOrd="0" parTransId="{D42EC305-91F1-C041-8E64-5407FBB21840}" sibTransId="{AA7AD529-1F98-E64B-AE55-6EF2C2FBC0AA}"/>
    <dgm:cxn modelId="{3C170DDB-8EC3-7644-8AF9-14D4BF8584CC}" srcId="{008635BA-2C22-764C-B68F-FB9F4973D6B8}" destId="{430F536C-4F96-EB48-800D-9AD4AD02E0ED}" srcOrd="4" destOrd="0" parTransId="{10176A95-5EA3-6647-A1F1-9FF69EE043E6}" sibTransId="{0B377FC4-16F1-034B-9C2A-2E1861FD0A92}"/>
    <dgm:cxn modelId="{5D35E69A-CF7D-8445-B193-18D5992549CA}" type="presOf" srcId="{36727FAB-44CB-FB4D-8A68-CC82BF236224}" destId="{3B4204F2-5270-7242-913B-98ADF4F97549}" srcOrd="0" destOrd="0" presId="urn:microsoft.com/office/officeart/2005/8/layout/radial3"/>
    <dgm:cxn modelId="{D8B42D2D-3877-5744-B79C-D6DF3C3E636C}" srcId="{008635BA-2C22-764C-B68F-FB9F4973D6B8}" destId="{D6F6DDF1-D58D-8345-9821-D3496B252803}" srcOrd="3" destOrd="0" parTransId="{4651F91F-D9AE-1F4F-A2D9-39C147C53D6F}" sibTransId="{CE765711-3C57-434A-A8DB-B6939E8BBE96}"/>
    <dgm:cxn modelId="{7C760148-C628-844B-A250-F1A91B7153B6}" type="presOf" srcId="{430F536C-4F96-EB48-800D-9AD4AD02E0ED}" destId="{71253490-9753-4C4B-A8F8-73E81D894482}" srcOrd="0" destOrd="0" presId="urn:microsoft.com/office/officeart/2005/8/layout/radial3"/>
    <dgm:cxn modelId="{37B510A1-6278-A64F-8783-03164D5D9CFA}" srcId="{008635BA-2C22-764C-B68F-FB9F4973D6B8}" destId="{CAC7D44E-BA4E-D44B-922A-2BE4DCFAA271}" srcOrd="1" destOrd="0" parTransId="{109408FD-E21D-134C-8F9F-E1BA2E1B072B}" sibTransId="{BFFB37F1-D4B1-EB4A-ABE2-7C2AAB63CDE2}"/>
    <dgm:cxn modelId="{982C2CA5-5BA9-F045-A373-A43141FD49F5}" type="presOf" srcId="{D6F6DDF1-D58D-8345-9821-D3496B252803}" destId="{8855F14C-DFF0-724D-A24F-68FF8C42C592}" srcOrd="0" destOrd="0" presId="urn:microsoft.com/office/officeart/2005/8/layout/radial3"/>
    <dgm:cxn modelId="{8FA6B4E3-A3A0-1A4B-B472-783C9A8B93EF}" type="presOf" srcId="{CAC7D44E-BA4E-D44B-922A-2BE4DCFAA271}" destId="{72AFD5A0-9CD5-4C41-8F49-587A4BCD14A2}" srcOrd="0" destOrd="0" presId="urn:microsoft.com/office/officeart/2005/8/layout/radial3"/>
    <dgm:cxn modelId="{7DB9C024-470E-004D-9200-91C5F99B816C}" type="presOf" srcId="{658D9476-0988-1041-8959-AC2074399FC8}" destId="{6424D657-AAFC-5143-A3A6-53575F73EBA3}" srcOrd="0" destOrd="0" presId="urn:microsoft.com/office/officeart/2005/8/layout/radial3"/>
    <dgm:cxn modelId="{302A1A89-F345-3C4C-B0FC-FBB0C4B8157A}" srcId="{008635BA-2C22-764C-B68F-FB9F4973D6B8}" destId="{97FB5500-9586-C54D-BA6B-96B5A4152537}" srcOrd="2" destOrd="0" parTransId="{FCD42005-FF1A-F640-BAF4-8B690FCDE385}" sibTransId="{1F310C7B-C7C8-6E46-B2C3-3BC815096864}"/>
    <dgm:cxn modelId="{48B98908-CFA8-BF48-807D-5C3E0B618789}" type="presParOf" srcId="{3B4204F2-5270-7242-913B-98ADF4F97549}" destId="{95BD5D05-2DC5-4C48-B97C-3BC3C9FAFADA}" srcOrd="0" destOrd="0" presId="urn:microsoft.com/office/officeart/2005/8/layout/radial3"/>
    <dgm:cxn modelId="{5A7D2222-5116-FC49-9481-5F6E86B1A8A1}" type="presParOf" srcId="{95BD5D05-2DC5-4C48-B97C-3BC3C9FAFADA}" destId="{53366FE7-08BC-CC41-BF9D-885ED5D4E805}" srcOrd="0" destOrd="0" presId="urn:microsoft.com/office/officeart/2005/8/layout/radial3"/>
    <dgm:cxn modelId="{66067334-DD66-CE4E-BBBE-7BA08D0F3FBF}" type="presParOf" srcId="{95BD5D05-2DC5-4C48-B97C-3BC3C9FAFADA}" destId="{6424D657-AAFC-5143-A3A6-53575F73EBA3}" srcOrd="1" destOrd="0" presId="urn:microsoft.com/office/officeart/2005/8/layout/radial3"/>
    <dgm:cxn modelId="{96A887E2-BD3F-2F44-ACDD-9AD32734FF2D}" type="presParOf" srcId="{95BD5D05-2DC5-4C48-B97C-3BC3C9FAFADA}" destId="{72AFD5A0-9CD5-4C41-8F49-587A4BCD14A2}" srcOrd="2" destOrd="0" presId="urn:microsoft.com/office/officeart/2005/8/layout/radial3"/>
    <dgm:cxn modelId="{CC2CD95C-B89B-7742-8BDA-791095F2B053}" type="presParOf" srcId="{95BD5D05-2DC5-4C48-B97C-3BC3C9FAFADA}" destId="{EEBAF43E-A869-274B-92A4-C4EDDDA4CA86}" srcOrd="3" destOrd="0" presId="urn:microsoft.com/office/officeart/2005/8/layout/radial3"/>
    <dgm:cxn modelId="{2D053BB0-DD60-2446-B0A1-9D832B5CDB56}" type="presParOf" srcId="{95BD5D05-2DC5-4C48-B97C-3BC3C9FAFADA}" destId="{8855F14C-DFF0-724D-A24F-68FF8C42C592}" srcOrd="4" destOrd="0" presId="urn:microsoft.com/office/officeart/2005/8/layout/radial3"/>
    <dgm:cxn modelId="{23D45BBD-2C8C-6148-98FA-C481A2D863C5}" type="presParOf" srcId="{95BD5D05-2DC5-4C48-B97C-3BC3C9FAFADA}" destId="{71253490-9753-4C4B-A8F8-73E81D894482}" srcOrd="5" destOrd="0" presId="urn:microsoft.com/office/officeart/2005/8/layout/radial3"/>
    <dgm:cxn modelId="{7C2DE67A-BBBF-7C48-836C-6600295ED0B8}" type="presParOf" srcId="{95BD5D05-2DC5-4C48-B97C-3BC3C9FAFADA}" destId="{61DD39B1-E452-6747-9FF0-86AA96F6FFC3}" srcOrd="6"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A434159-D4C9-E94A-BAE2-EBA8FA94F75F}" type="doc">
      <dgm:prSet loTypeId="urn:microsoft.com/office/officeart/2005/8/layout/matrix2" loCatId="" qsTypeId="urn:microsoft.com/office/officeart/2005/8/quickstyle/simple1" qsCatId="simple" csTypeId="urn:microsoft.com/office/officeart/2005/8/colors/accent1_2" csCatId="accent1" phldr="1"/>
      <dgm:spPr/>
      <dgm:t>
        <a:bodyPr/>
        <a:lstStyle/>
        <a:p>
          <a:endParaRPr lang="en-US"/>
        </a:p>
      </dgm:t>
    </dgm:pt>
    <dgm:pt modelId="{D36AE429-2975-9E41-BCA8-2233C9BBC576}">
      <dgm:prSet phldrT="[Text]"/>
      <dgm:spPr>
        <a:solidFill>
          <a:srgbClr val="660066"/>
        </a:solidFill>
      </dgm:spPr>
      <dgm:t>
        <a:bodyPr/>
        <a:lstStyle/>
        <a:p>
          <a:r>
            <a:rPr lang="en-US" b="1" i="0" dirty="0" smtClean="0"/>
            <a:t>A Church Engaged in the World </a:t>
          </a:r>
          <a:br>
            <a:rPr lang="en-US" b="1" i="0" dirty="0" smtClean="0"/>
          </a:br>
          <a:r>
            <a:rPr lang="en-US" b="1" i="0" dirty="0" smtClean="0"/>
            <a:t/>
          </a:r>
          <a:br>
            <a:rPr lang="en-US" b="1" i="0" dirty="0" smtClean="0"/>
          </a:br>
          <a:r>
            <a:rPr lang="en-US" b="1" i="0" dirty="0" smtClean="0"/>
            <a:t>Community &amp; Connection Diminished by Technology</a:t>
          </a:r>
          <a:endParaRPr lang="en-US" b="1" i="0" dirty="0"/>
        </a:p>
      </dgm:t>
    </dgm:pt>
    <dgm:pt modelId="{911B83B4-C85D-3746-A1B6-DE4589ADE75A}" type="parTrans" cxnId="{BA14D403-F5C7-F343-82C5-877B139B2C57}">
      <dgm:prSet/>
      <dgm:spPr/>
      <dgm:t>
        <a:bodyPr/>
        <a:lstStyle/>
        <a:p>
          <a:endParaRPr lang="en-US"/>
        </a:p>
      </dgm:t>
    </dgm:pt>
    <dgm:pt modelId="{05F5A0A4-3B40-8A4D-89E3-3E3DEF79E8AE}" type="sibTrans" cxnId="{BA14D403-F5C7-F343-82C5-877B139B2C57}">
      <dgm:prSet/>
      <dgm:spPr/>
      <dgm:t>
        <a:bodyPr/>
        <a:lstStyle/>
        <a:p>
          <a:endParaRPr lang="en-US"/>
        </a:p>
      </dgm:t>
    </dgm:pt>
    <dgm:pt modelId="{72E06D11-D7DC-8D45-8811-936906709E1D}">
      <dgm:prSet phldrT="[Text]"/>
      <dgm:spPr/>
      <dgm:t>
        <a:bodyPr/>
        <a:lstStyle/>
        <a:p>
          <a:r>
            <a:rPr lang="en-US" b="1" i="0" dirty="0" smtClean="0"/>
            <a:t>A Church Engaged in the World </a:t>
          </a:r>
          <a:br>
            <a:rPr lang="en-US" b="1" i="0" dirty="0" smtClean="0"/>
          </a:br>
          <a:endParaRPr lang="en-US" b="1" i="0" dirty="0" smtClean="0"/>
        </a:p>
        <a:p>
          <a:r>
            <a:rPr lang="en-US" b="1" i="0" dirty="0" smtClean="0"/>
            <a:t>Community &amp; Connection Enhanced by Technology</a:t>
          </a:r>
          <a:endParaRPr lang="en-US" b="1" i="0" dirty="0"/>
        </a:p>
      </dgm:t>
    </dgm:pt>
    <dgm:pt modelId="{7E3955CD-0D6A-D344-ABF9-BF6BAE28BE7C}" type="parTrans" cxnId="{15E7BA5D-5A33-B547-83C9-995A4A83BD9A}">
      <dgm:prSet/>
      <dgm:spPr/>
      <dgm:t>
        <a:bodyPr/>
        <a:lstStyle/>
        <a:p>
          <a:endParaRPr lang="en-US"/>
        </a:p>
      </dgm:t>
    </dgm:pt>
    <dgm:pt modelId="{693CD161-E48A-004D-B9F4-626943D453CD}" type="sibTrans" cxnId="{15E7BA5D-5A33-B547-83C9-995A4A83BD9A}">
      <dgm:prSet/>
      <dgm:spPr/>
      <dgm:t>
        <a:bodyPr/>
        <a:lstStyle/>
        <a:p>
          <a:endParaRPr lang="en-US"/>
        </a:p>
      </dgm:t>
    </dgm:pt>
    <dgm:pt modelId="{8F507D6F-185B-D047-B5F3-2F7BD728E2A2}">
      <dgm:prSet phldrT="[Text]"/>
      <dgm:spPr>
        <a:solidFill>
          <a:srgbClr val="0000FF"/>
        </a:solidFill>
      </dgm:spPr>
      <dgm:t>
        <a:bodyPr/>
        <a:lstStyle/>
        <a:p>
          <a:r>
            <a:rPr lang="en-US" b="1" i="0" dirty="0" smtClean="0"/>
            <a:t>A Church Separated from the World</a:t>
          </a:r>
          <a:br>
            <a:rPr lang="en-US" b="1" i="0" dirty="0" smtClean="0"/>
          </a:br>
          <a:r>
            <a:rPr lang="en-US" b="1" i="0" dirty="0" smtClean="0"/>
            <a:t/>
          </a:r>
          <a:br>
            <a:rPr lang="en-US" b="1" i="0" dirty="0" smtClean="0"/>
          </a:br>
          <a:r>
            <a:rPr lang="en-US" b="1" i="0" dirty="0" smtClean="0"/>
            <a:t>Community &amp; Connection Enhanced by Technology</a:t>
          </a:r>
          <a:endParaRPr lang="en-US" b="1" i="0" dirty="0"/>
        </a:p>
      </dgm:t>
    </dgm:pt>
    <dgm:pt modelId="{13ABA813-4A38-5B4C-B062-A80E731D4672}" type="parTrans" cxnId="{D2040CFB-561C-9745-B047-F17B5D4249C2}">
      <dgm:prSet/>
      <dgm:spPr/>
      <dgm:t>
        <a:bodyPr/>
        <a:lstStyle/>
        <a:p>
          <a:endParaRPr lang="en-US"/>
        </a:p>
      </dgm:t>
    </dgm:pt>
    <dgm:pt modelId="{816E1ECE-4B3E-8940-9713-F628267FBAF7}" type="sibTrans" cxnId="{D2040CFB-561C-9745-B047-F17B5D4249C2}">
      <dgm:prSet/>
      <dgm:spPr/>
      <dgm:t>
        <a:bodyPr/>
        <a:lstStyle/>
        <a:p>
          <a:endParaRPr lang="en-US"/>
        </a:p>
      </dgm:t>
    </dgm:pt>
    <dgm:pt modelId="{2426463A-64E2-074B-9ED9-372000925D8D}">
      <dgm:prSet phldrT="[Text]"/>
      <dgm:spPr>
        <a:solidFill>
          <a:schemeClr val="accent5">
            <a:lumMod val="75000"/>
          </a:schemeClr>
        </a:solidFill>
      </dgm:spPr>
      <dgm:t>
        <a:bodyPr/>
        <a:lstStyle/>
        <a:p>
          <a:r>
            <a:rPr lang="en-US" b="1" i="0" dirty="0" smtClean="0"/>
            <a:t>A Church Separated from the World</a:t>
          </a:r>
          <a:br>
            <a:rPr lang="en-US" b="1" i="0" dirty="0" smtClean="0"/>
          </a:br>
          <a:r>
            <a:rPr lang="en-US" b="1" i="0" dirty="0" smtClean="0"/>
            <a:t/>
          </a:r>
          <a:br>
            <a:rPr lang="en-US" b="1" i="0" dirty="0" smtClean="0"/>
          </a:br>
          <a:r>
            <a:rPr lang="en-US" b="1" i="0" dirty="0" smtClean="0"/>
            <a:t>Community &amp; Connection Diminished by Technology</a:t>
          </a:r>
          <a:endParaRPr lang="en-US" b="1" i="0" dirty="0"/>
        </a:p>
      </dgm:t>
    </dgm:pt>
    <dgm:pt modelId="{B7D24253-EA01-0842-9172-92815F7AF48C}" type="parTrans" cxnId="{EE685E47-389C-CE45-BB73-1A3F8EAD21BE}">
      <dgm:prSet/>
      <dgm:spPr/>
      <dgm:t>
        <a:bodyPr/>
        <a:lstStyle/>
        <a:p>
          <a:endParaRPr lang="en-US"/>
        </a:p>
      </dgm:t>
    </dgm:pt>
    <dgm:pt modelId="{FB7AD42D-03C1-7542-A18D-8E2B379A7E0D}" type="sibTrans" cxnId="{EE685E47-389C-CE45-BB73-1A3F8EAD21BE}">
      <dgm:prSet/>
      <dgm:spPr/>
      <dgm:t>
        <a:bodyPr/>
        <a:lstStyle/>
        <a:p>
          <a:endParaRPr lang="en-US"/>
        </a:p>
      </dgm:t>
    </dgm:pt>
    <dgm:pt modelId="{831E0C36-8CE1-C448-96C9-42394943574A}" type="pres">
      <dgm:prSet presAssocID="{6A434159-D4C9-E94A-BAE2-EBA8FA94F75F}" presName="matrix" presStyleCnt="0">
        <dgm:presLayoutVars>
          <dgm:chMax val="1"/>
          <dgm:dir/>
          <dgm:resizeHandles val="exact"/>
        </dgm:presLayoutVars>
      </dgm:prSet>
      <dgm:spPr/>
      <dgm:t>
        <a:bodyPr/>
        <a:lstStyle/>
        <a:p>
          <a:endParaRPr lang="en-US"/>
        </a:p>
      </dgm:t>
    </dgm:pt>
    <dgm:pt modelId="{C6625B22-C1FD-464F-A86B-779E3AB7E4B5}" type="pres">
      <dgm:prSet presAssocID="{6A434159-D4C9-E94A-BAE2-EBA8FA94F75F}" presName="axisShape" presStyleLbl="bgShp" presStyleIdx="0" presStyleCnt="1"/>
      <dgm:spPr/>
      <dgm:t>
        <a:bodyPr/>
        <a:lstStyle/>
        <a:p>
          <a:endParaRPr lang="en-US"/>
        </a:p>
      </dgm:t>
    </dgm:pt>
    <dgm:pt modelId="{BAA4F10D-108A-AF44-B3D9-29433E712F3D}" type="pres">
      <dgm:prSet presAssocID="{6A434159-D4C9-E94A-BAE2-EBA8FA94F75F}" presName="rect1" presStyleLbl="node1" presStyleIdx="0" presStyleCnt="4">
        <dgm:presLayoutVars>
          <dgm:chMax val="0"/>
          <dgm:chPref val="0"/>
          <dgm:bulletEnabled val="1"/>
        </dgm:presLayoutVars>
      </dgm:prSet>
      <dgm:spPr/>
      <dgm:t>
        <a:bodyPr/>
        <a:lstStyle/>
        <a:p>
          <a:endParaRPr lang="en-US"/>
        </a:p>
      </dgm:t>
    </dgm:pt>
    <dgm:pt modelId="{AEBCEED3-1077-2247-97CF-B4A1BCF973FB}" type="pres">
      <dgm:prSet presAssocID="{6A434159-D4C9-E94A-BAE2-EBA8FA94F75F}" presName="rect2" presStyleLbl="node1" presStyleIdx="1" presStyleCnt="4">
        <dgm:presLayoutVars>
          <dgm:chMax val="0"/>
          <dgm:chPref val="0"/>
          <dgm:bulletEnabled val="1"/>
        </dgm:presLayoutVars>
      </dgm:prSet>
      <dgm:spPr/>
      <dgm:t>
        <a:bodyPr/>
        <a:lstStyle/>
        <a:p>
          <a:endParaRPr lang="en-US"/>
        </a:p>
      </dgm:t>
    </dgm:pt>
    <dgm:pt modelId="{B4726B98-C7D2-0F4B-824B-CBA082CC5E53}" type="pres">
      <dgm:prSet presAssocID="{6A434159-D4C9-E94A-BAE2-EBA8FA94F75F}" presName="rect3" presStyleLbl="node1" presStyleIdx="2" presStyleCnt="4">
        <dgm:presLayoutVars>
          <dgm:chMax val="0"/>
          <dgm:chPref val="0"/>
          <dgm:bulletEnabled val="1"/>
        </dgm:presLayoutVars>
      </dgm:prSet>
      <dgm:spPr/>
      <dgm:t>
        <a:bodyPr/>
        <a:lstStyle/>
        <a:p>
          <a:endParaRPr lang="en-US"/>
        </a:p>
      </dgm:t>
    </dgm:pt>
    <dgm:pt modelId="{91BAF92A-172B-C445-9CC8-D117E3C80B0B}" type="pres">
      <dgm:prSet presAssocID="{6A434159-D4C9-E94A-BAE2-EBA8FA94F75F}" presName="rect4" presStyleLbl="node1" presStyleIdx="3" presStyleCnt="4">
        <dgm:presLayoutVars>
          <dgm:chMax val="0"/>
          <dgm:chPref val="0"/>
          <dgm:bulletEnabled val="1"/>
        </dgm:presLayoutVars>
      </dgm:prSet>
      <dgm:spPr/>
      <dgm:t>
        <a:bodyPr/>
        <a:lstStyle/>
        <a:p>
          <a:endParaRPr lang="en-US"/>
        </a:p>
      </dgm:t>
    </dgm:pt>
  </dgm:ptLst>
  <dgm:cxnLst>
    <dgm:cxn modelId="{EE685E47-389C-CE45-BB73-1A3F8EAD21BE}" srcId="{6A434159-D4C9-E94A-BAE2-EBA8FA94F75F}" destId="{2426463A-64E2-074B-9ED9-372000925D8D}" srcOrd="2" destOrd="0" parTransId="{B7D24253-EA01-0842-9172-92815F7AF48C}" sibTransId="{FB7AD42D-03C1-7542-A18D-8E2B379A7E0D}"/>
    <dgm:cxn modelId="{BA14D403-F5C7-F343-82C5-877B139B2C57}" srcId="{6A434159-D4C9-E94A-BAE2-EBA8FA94F75F}" destId="{D36AE429-2975-9E41-BCA8-2233C9BBC576}" srcOrd="0" destOrd="0" parTransId="{911B83B4-C85D-3746-A1B6-DE4589ADE75A}" sibTransId="{05F5A0A4-3B40-8A4D-89E3-3E3DEF79E8AE}"/>
    <dgm:cxn modelId="{420D055E-8A77-2B48-BD6D-84574C531125}" type="presOf" srcId="{72E06D11-D7DC-8D45-8811-936906709E1D}" destId="{AEBCEED3-1077-2247-97CF-B4A1BCF973FB}" srcOrd="0" destOrd="0" presId="urn:microsoft.com/office/officeart/2005/8/layout/matrix2"/>
    <dgm:cxn modelId="{07AE749B-BB1A-EA44-A1C5-AD9CA191D405}" type="presOf" srcId="{6A434159-D4C9-E94A-BAE2-EBA8FA94F75F}" destId="{831E0C36-8CE1-C448-96C9-42394943574A}" srcOrd="0" destOrd="0" presId="urn:microsoft.com/office/officeart/2005/8/layout/matrix2"/>
    <dgm:cxn modelId="{F852648B-4EDF-664A-99BC-5F81DC984119}" type="presOf" srcId="{8F507D6F-185B-D047-B5F3-2F7BD728E2A2}" destId="{91BAF92A-172B-C445-9CC8-D117E3C80B0B}" srcOrd="0" destOrd="0" presId="urn:microsoft.com/office/officeart/2005/8/layout/matrix2"/>
    <dgm:cxn modelId="{0CF07543-6D8A-9F4E-A497-1F567F870173}" type="presOf" srcId="{D36AE429-2975-9E41-BCA8-2233C9BBC576}" destId="{BAA4F10D-108A-AF44-B3D9-29433E712F3D}" srcOrd="0" destOrd="0" presId="urn:microsoft.com/office/officeart/2005/8/layout/matrix2"/>
    <dgm:cxn modelId="{AA3DB0E5-9368-334D-8530-7EF239FAE9A1}" type="presOf" srcId="{2426463A-64E2-074B-9ED9-372000925D8D}" destId="{B4726B98-C7D2-0F4B-824B-CBA082CC5E53}" srcOrd="0" destOrd="0" presId="urn:microsoft.com/office/officeart/2005/8/layout/matrix2"/>
    <dgm:cxn modelId="{15E7BA5D-5A33-B547-83C9-995A4A83BD9A}" srcId="{6A434159-D4C9-E94A-BAE2-EBA8FA94F75F}" destId="{72E06D11-D7DC-8D45-8811-936906709E1D}" srcOrd="1" destOrd="0" parTransId="{7E3955CD-0D6A-D344-ABF9-BF6BAE28BE7C}" sibTransId="{693CD161-E48A-004D-B9F4-626943D453CD}"/>
    <dgm:cxn modelId="{D2040CFB-561C-9745-B047-F17B5D4249C2}" srcId="{6A434159-D4C9-E94A-BAE2-EBA8FA94F75F}" destId="{8F507D6F-185B-D047-B5F3-2F7BD728E2A2}" srcOrd="3" destOrd="0" parTransId="{13ABA813-4A38-5B4C-B062-A80E731D4672}" sibTransId="{816E1ECE-4B3E-8940-9713-F628267FBAF7}"/>
    <dgm:cxn modelId="{2B145A2A-8E30-4A48-BE66-44DF47D2CADC}" type="presParOf" srcId="{831E0C36-8CE1-C448-96C9-42394943574A}" destId="{C6625B22-C1FD-464F-A86B-779E3AB7E4B5}" srcOrd="0" destOrd="0" presId="urn:microsoft.com/office/officeart/2005/8/layout/matrix2"/>
    <dgm:cxn modelId="{2CBB7180-FBFD-8C48-BFFD-FA7B30CA79B4}" type="presParOf" srcId="{831E0C36-8CE1-C448-96C9-42394943574A}" destId="{BAA4F10D-108A-AF44-B3D9-29433E712F3D}" srcOrd="1" destOrd="0" presId="urn:microsoft.com/office/officeart/2005/8/layout/matrix2"/>
    <dgm:cxn modelId="{0BDD235E-B52D-C049-8DFE-FE449530207E}" type="presParOf" srcId="{831E0C36-8CE1-C448-96C9-42394943574A}" destId="{AEBCEED3-1077-2247-97CF-B4A1BCF973FB}" srcOrd="2" destOrd="0" presId="urn:microsoft.com/office/officeart/2005/8/layout/matrix2"/>
    <dgm:cxn modelId="{CB64B4D9-747B-B947-A478-561E35750F06}" type="presParOf" srcId="{831E0C36-8CE1-C448-96C9-42394943574A}" destId="{B4726B98-C7D2-0F4B-824B-CBA082CC5E53}" srcOrd="3" destOrd="0" presId="urn:microsoft.com/office/officeart/2005/8/layout/matrix2"/>
    <dgm:cxn modelId="{9041AB35-6AFB-2F49-9B03-6AA933013EB9}" type="presParOf" srcId="{831E0C36-8CE1-C448-96C9-42394943574A}" destId="{91BAF92A-172B-C445-9CC8-D117E3C80B0B}"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4B529E-39A9-8D49-BB28-BA96E482436B}">
      <dsp:nvSpPr>
        <dsp:cNvPr id="0" name=""/>
        <dsp:cNvSpPr/>
      </dsp:nvSpPr>
      <dsp:spPr>
        <a:xfrm>
          <a:off x="546227" y="0"/>
          <a:ext cx="6412230" cy="3886200"/>
        </a:xfrm>
        <a:prstGeom prst="rightArrow">
          <a:avLst/>
        </a:prstGeom>
        <a:solidFill>
          <a:schemeClr val="accent1"/>
        </a:solidFill>
        <a:ln>
          <a:noFill/>
        </a:ln>
        <a:effectLst/>
      </dsp:spPr>
      <dsp:style>
        <a:lnRef idx="0">
          <a:scrgbClr r="0" g="0" b="0"/>
        </a:lnRef>
        <a:fillRef idx="1">
          <a:scrgbClr r="0" g="0" b="0"/>
        </a:fillRef>
        <a:effectRef idx="0">
          <a:scrgbClr r="0" g="0" b="0"/>
        </a:effectRef>
        <a:fontRef idx="minor"/>
      </dsp:style>
    </dsp:sp>
    <dsp:sp modelId="{2D680C70-0B9C-994C-B00A-18AB5882FB06}">
      <dsp:nvSpPr>
        <dsp:cNvPr id="0" name=""/>
        <dsp:cNvSpPr/>
      </dsp:nvSpPr>
      <dsp:spPr>
        <a:xfrm>
          <a:off x="3775" y="1165860"/>
          <a:ext cx="1815963" cy="1554480"/>
        </a:xfrm>
        <a:prstGeom prst="roundRect">
          <a:avLst/>
        </a:prstGeom>
        <a:solidFill>
          <a:schemeClr val="dk2">
            <a:hueOff val="0"/>
            <a:satOff val="0"/>
            <a:lumOff val="0"/>
            <a:alphaOff val="0"/>
          </a:schemeClr>
        </a:solidFill>
        <a:ln w="34925" cap="flat" cmpd="sng" algn="ctr">
          <a:solidFill>
            <a:schemeClr val="lt2">
              <a:hueOff val="0"/>
              <a:satOff val="0"/>
              <a:lumOff val="0"/>
              <a:alphaOff val="0"/>
            </a:schemeClr>
          </a:solidFill>
          <a:prstDash val="solid"/>
        </a:ln>
        <a:effectLst>
          <a:outerShdw blurRad="50800" dist="12700" dir="528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i="0" kern="1200" dirty="0" smtClean="0"/>
            <a:t>Identifying Driving Forces</a:t>
          </a:r>
          <a:endParaRPr lang="en-US" sz="1800" b="0" i="0" kern="1200" dirty="0"/>
        </a:p>
      </dsp:txBody>
      <dsp:txXfrm>
        <a:off x="79658" y="1241743"/>
        <a:ext cx="1664197" cy="1402714"/>
      </dsp:txXfrm>
    </dsp:sp>
    <dsp:sp modelId="{18B912A3-C476-9245-94E6-1ABBE3F45765}">
      <dsp:nvSpPr>
        <dsp:cNvPr id="0" name=""/>
        <dsp:cNvSpPr/>
      </dsp:nvSpPr>
      <dsp:spPr>
        <a:xfrm>
          <a:off x="1910537" y="1165860"/>
          <a:ext cx="1815963" cy="1554480"/>
        </a:xfrm>
        <a:prstGeom prst="roundRect">
          <a:avLst/>
        </a:prstGeom>
        <a:solidFill>
          <a:schemeClr val="dk2">
            <a:hueOff val="0"/>
            <a:satOff val="0"/>
            <a:lumOff val="0"/>
            <a:alphaOff val="0"/>
          </a:schemeClr>
        </a:solidFill>
        <a:ln w="34925" cap="flat" cmpd="sng" algn="ctr">
          <a:solidFill>
            <a:schemeClr val="lt2">
              <a:hueOff val="0"/>
              <a:satOff val="0"/>
              <a:lumOff val="0"/>
              <a:alphaOff val="0"/>
            </a:schemeClr>
          </a:solidFill>
          <a:prstDash val="solid"/>
        </a:ln>
        <a:effectLst>
          <a:outerShdw blurRad="50800" dist="12700" dir="528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i="0" kern="1200" dirty="0" smtClean="0"/>
            <a:t>Determining 2 Critical Uncertainties</a:t>
          </a:r>
          <a:endParaRPr lang="en-US" sz="1800" b="0" i="0" kern="1200" dirty="0"/>
        </a:p>
      </dsp:txBody>
      <dsp:txXfrm>
        <a:off x="1986420" y="1241743"/>
        <a:ext cx="1664197" cy="1402714"/>
      </dsp:txXfrm>
    </dsp:sp>
    <dsp:sp modelId="{0173077B-4935-6F4E-B110-939B7A2BDF47}">
      <dsp:nvSpPr>
        <dsp:cNvPr id="0" name=""/>
        <dsp:cNvSpPr/>
      </dsp:nvSpPr>
      <dsp:spPr>
        <a:xfrm>
          <a:off x="3817299" y="1165860"/>
          <a:ext cx="1815963" cy="1554480"/>
        </a:xfrm>
        <a:prstGeom prst="roundRect">
          <a:avLst/>
        </a:prstGeom>
        <a:solidFill>
          <a:schemeClr val="dk2">
            <a:hueOff val="0"/>
            <a:satOff val="0"/>
            <a:lumOff val="0"/>
            <a:alphaOff val="0"/>
          </a:schemeClr>
        </a:solidFill>
        <a:ln w="34925" cap="flat" cmpd="sng" algn="ctr">
          <a:solidFill>
            <a:schemeClr val="lt2">
              <a:hueOff val="0"/>
              <a:satOff val="0"/>
              <a:lumOff val="0"/>
              <a:alphaOff val="0"/>
            </a:schemeClr>
          </a:solidFill>
          <a:prstDash val="solid"/>
        </a:ln>
        <a:effectLst>
          <a:outerShdw blurRad="50800" dist="12700" dir="528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i="0" kern="1200" dirty="0" smtClean="0"/>
            <a:t>Constructing a Scenario Framework &amp; Writing Narratives</a:t>
          </a:r>
          <a:endParaRPr lang="en-US" sz="1800" b="0" i="0" kern="1200" dirty="0"/>
        </a:p>
      </dsp:txBody>
      <dsp:txXfrm>
        <a:off x="3893182" y="1241743"/>
        <a:ext cx="1664197" cy="1402714"/>
      </dsp:txXfrm>
    </dsp:sp>
    <dsp:sp modelId="{1CC81DC2-C463-9647-84C4-FEC62EE7CC8B}">
      <dsp:nvSpPr>
        <dsp:cNvPr id="0" name=""/>
        <dsp:cNvSpPr/>
      </dsp:nvSpPr>
      <dsp:spPr>
        <a:xfrm>
          <a:off x="5724060" y="1165860"/>
          <a:ext cx="1815963" cy="1554480"/>
        </a:xfrm>
        <a:prstGeom prst="roundRect">
          <a:avLst/>
        </a:prstGeom>
        <a:solidFill>
          <a:schemeClr val="dk2">
            <a:hueOff val="0"/>
            <a:satOff val="0"/>
            <a:lumOff val="0"/>
            <a:alphaOff val="0"/>
          </a:schemeClr>
        </a:solidFill>
        <a:ln w="34925" cap="flat" cmpd="sng" algn="ctr">
          <a:solidFill>
            <a:schemeClr val="lt2">
              <a:hueOff val="0"/>
              <a:satOff val="0"/>
              <a:lumOff val="0"/>
              <a:alphaOff val="0"/>
            </a:schemeClr>
          </a:solidFill>
          <a:prstDash val="solid"/>
        </a:ln>
        <a:effectLst>
          <a:outerShdw blurRad="50800" dist="12700" dir="528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i="0" kern="1200" dirty="0" smtClean="0"/>
            <a:t>Developing Action Implications &amp; Strategies</a:t>
          </a:r>
          <a:endParaRPr lang="en-US" sz="1800" b="0" i="0" kern="1200" dirty="0"/>
        </a:p>
      </dsp:txBody>
      <dsp:txXfrm>
        <a:off x="5799943" y="1241743"/>
        <a:ext cx="1664197" cy="14027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366FE7-08BC-CC41-BF9D-885ED5D4E805}">
      <dsp:nvSpPr>
        <dsp:cNvPr id="0" name=""/>
        <dsp:cNvSpPr/>
      </dsp:nvSpPr>
      <dsp:spPr>
        <a:xfrm>
          <a:off x="2334238" y="1092500"/>
          <a:ext cx="2721667" cy="2721667"/>
        </a:xfrm>
        <a:prstGeom prst="ellipse">
          <a:avLst/>
        </a:prstGeom>
        <a:solidFill>
          <a:schemeClr val="accent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54610" tIns="54610" rIns="54610" bIns="54610" numCol="1" spcCol="1270" anchor="ctr" anchorCtr="0">
          <a:noAutofit/>
        </a:bodyPr>
        <a:lstStyle/>
        <a:p>
          <a:pPr lvl="0" algn="ctr" defTabSz="1911350">
            <a:lnSpc>
              <a:spcPct val="90000"/>
            </a:lnSpc>
            <a:spcBef>
              <a:spcPct val="0"/>
            </a:spcBef>
            <a:spcAft>
              <a:spcPct val="35000"/>
            </a:spcAft>
          </a:pPr>
          <a:r>
            <a:rPr lang="en-US" sz="4300" b="1" kern="1200" dirty="0" smtClean="0"/>
            <a:t>Context</a:t>
          </a:r>
          <a:endParaRPr lang="en-US" sz="4300" b="1" kern="1200" dirty="0"/>
        </a:p>
      </dsp:txBody>
      <dsp:txXfrm>
        <a:off x="2732817" y="1491079"/>
        <a:ext cx="1924509" cy="1924509"/>
      </dsp:txXfrm>
    </dsp:sp>
    <dsp:sp modelId="{6424D657-AAFC-5143-A3A6-53575F73EBA3}">
      <dsp:nvSpPr>
        <dsp:cNvPr id="0" name=""/>
        <dsp:cNvSpPr/>
      </dsp:nvSpPr>
      <dsp:spPr>
        <a:xfrm>
          <a:off x="2886254" y="-9890"/>
          <a:ext cx="1617636" cy="1381586"/>
        </a:xfrm>
        <a:prstGeom prst="ellipse">
          <a:avLst/>
        </a:prstGeom>
        <a:solidFill>
          <a:schemeClr val="bg2">
            <a:lumMod val="60000"/>
            <a:lumOff val="4000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smtClean="0"/>
            <a:t>Religious</a:t>
          </a:r>
          <a:endParaRPr lang="en-US" sz="1500" b="1" kern="1200" dirty="0"/>
        </a:p>
      </dsp:txBody>
      <dsp:txXfrm>
        <a:off x="3123151" y="192439"/>
        <a:ext cx="1143842" cy="976928"/>
      </dsp:txXfrm>
    </dsp:sp>
    <dsp:sp modelId="{72AFD5A0-9CD5-4C41-8F49-587A4BCD14A2}">
      <dsp:nvSpPr>
        <dsp:cNvPr id="0" name=""/>
        <dsp:cNvSpPr/>
      </dsp:nvSpPr>
      <dsp:spPr>
        <a:xfrm>
          <a:off x="4529793" y="876335"/>
          <a:ext cx="1617636" cy="1381586"/>
        </a:xfrm>
        <a:prstGeom prst="ellipse">
          <a:avLst/>
        </a:prstGeom>
        <a:solidFill>
          <a:srgbClr val="008000"/>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smtClean="0"/>
            <a:t>Generational</a:t>
          </a:r>
          <a:endParaRPr lang="en-US" sz="1500" b="1" kern="1200" dirty="0"/>
        </a:p>
      </dsp:txBody>
      <dsp:txXfrm>
        <a:off x="4766690" y="1078664"/>
        <a:ext cx="1143842" cy="976928"/>
      </dsp:txXfrm>
    </dsp:sp>
    <dsp:sp modelId="{EEBAF43E-A869-274B-92A4-C4EDDDA4CA86}">
      <dsp:nvSpPr>
        <dsp:cNvPr id="0" name=""/>
        <dsp:cNvSpPr/>
      </dsp:nvSpPr>
      <dsp:spPr>
        <a:xfrm>
          <a:off x="4518949" y="2648754"/>
          <a:ext cx="1769560" cy="1381586"/>
        </a:xfrm>
        <a:prstGeom prst="ellipse">
          <a:avLst/>
        </a:prstGeom>
        <a:solidFill>
          <a:srgbClr val="3366FF"/>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smtClean="0"/>
            <a:t>Technological</a:t>
          </a:r>
          <a:endParaRPr lang="en-US" sz="1500" b="1" kern="1200" dirty="0"/>
        </a:p>
      </dsp:txBody>
      <dsp:txXfrm>
        <a:off x="4778095" y="2851083"/>
        <a:ext cx="1251268" cy="976928"/>
      </dsp:txXfrm>
    </dsp:sp>
    <dsp:sp modelId="{8855F14C-DFF0-724D-A24F-68FF8C42C592}">
      <dsp:nvSpPr>
        <dsp:cNvPr id="0" name=""/>
        <dsp:cNvSpPr/>
      </dsp:nvSpPr>
      <dsp:spPr>
        <a:xfrm>
          <a:off x="2886254" y="3534972"/>
          <a:ext cx="1617636" cy="1381586"/>
        </a:xfrm>
        <a:prstGeom prst="ellipse">
          <a:avLst/>
        </a:prstGeom>
        <a:solidFill>
          <a:srgbClr val="FFFF00"/>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smtClean="0"/>
            <a:t>Economic</a:t>
          </a:r>
          <a:endParaRPr lang="en-US" sz="1500" b="1" kern="1200" dirty="0"/>
        </a:p>
      </dsp:txBody>
      <dsp:txXfrm>
        <a:off x="3123151" y="3737301"/>
        <a:ext cx="1143842" cy="976928"/>
      </dsp:txXfrm>
    </dsp:sp>
    <dsp:sp modelId="{71253490-9753-4C4B-A8F8-73E81D894482}">
      <dsp:nvSpPr>
        <dsp:cNvPr id="0" name=""/>
        <dsp:cNvSpPr/>
      </dsp:nvSpPr>
      <dsp:spPr>
        <a:xfrm>
          <a:off x="1264438" y="2648753"/>
          <a:ext cx="1617636" cy="1381586"/>
        </a:xfrm>
        <a:prstGeom prst="ellipse">
          <a:avLst/>
        </a:prstGeom>
        <a:solidFill>
          <a:schemeClr val="accent6">
            <a:lumMod val="5000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smtClean="0"/>
            <a:t>Ethnic-Cultural</a:t>
          </a:r>
          <a:endParaRPr lang="en-US" sz="1500" b="1" kern="1200" dirty="0"/>
        </a:p>
      </dsp:txBody>
      <dsp:txXfrm>
        <a:off x="1501335" y="2851082"/>
        <a:ext cx="1143842" cy="976928"/>
      </dsp:txXfrm>
    </dsp:sp>
    <dsp:sp modelId="{61DD39B1-E452-6747-9FF0-86AA96F6FFC3}">
      <dsp:nvSpPr>
        <dsp:cNvPr id="0" name=""/>
        <dsp:cNvSpPr/>
      </dsp:nvSpPr>
      <dsp:spPr>
        <a:xfrm>
          <a:off x="1286140" y="876335"/>
          <a:ext cx="1617636" cy="1381586"/>
        </a:xfrm>
        <a:prstGeom prst="ellipse">
          <a:avLst/>
        </a:prstGeom>
        <a:solidFill>
          <a:schemeClr val="accent2">
            <a:lumMod val="5000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smtClean="0"/>
            <a:t>Political</a:t>
          </a:r>
          <a:endParaRPr lang="en-US" sz="1500" b="1" kern="1200" dirty="0"/>
        </a:p>
      </dsp:txBody>
      <dsp:txXfrm>
        <a:off x="1523037" y="1078664"/>
        <a:ext cx="1143842" cy="9769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625B22-C1FD-464F-A86B-779E3AB7E4B5}">
      <dsp:nvSpPr>
        <dsp:cNvPr id="0" name=""/>
        <dsp:cNvSpPr/>
      </dsp:nvSpPr>
      <dsp:spPr>
        <a:xfrm>
          <a:off x="682978" y="0"/>
          <a:ext cx="4761610" cy="4761610"/>
        </a:xfrm>
        <a:prstGeom prst="quadArrow">
          <a:avLst>
            <a:gd name="adj1" fmla="val 2000"/>
            <a:gd name="adj2" fmla="val 4000"/>
            <a:gd name="adj3" fmla="val 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A4F10D-108A-AF44-B3D9-29433E712F3D}">
      <dsp:nvSpPr>
        <dsp:cNvPr id="0" name=""/>
        <dsp:cNvSpPr/>
      </dsp:nvSpPr>
      <dsp:spPr>
        <a:xfrm>
          <a:off x="992483" y="309504"/>
          <a:ext cx="1904644" cy="1904644"/>
        </a:xfrm>
        <a:prstGeom prst="roundRect">
          <a:avLst/>
        </a:prstGeom>
        <a:solidFill>
          <a:srgbClr val="660066"/>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i="0" kern="1200" dirty="0" smtClean="0"/>
            <a:t>A Church Engaged in the World </a:t>
          </a:r>
          <a:br>
            <a:rPr lang="en-US" sz="1500" b="1" i="0" kern="1200" dirty="0" smtClean="0"/>
          </a:br>
          <a:r>
            <a:rPr lang="en-US" sz="1500" b="1" i="0" kern="1200" dirty="0" smtClean="0"/>
            <a:t/>
          </a:r>
          <a:br>
            <a:rPr lang="en-US" sz="1500" b="1" i="0" kern="1200" dirty="0" smtClean="0"/>
          </a:br>
          <a:r>
            <a:rPr lang="en-US" sz="1500" b="1" i="0" kern="1200" dirty="0" smtClean="0"/>
            <a:t>Community &amp; Connection Diminished by Technology</a:t>
          </a:r>
          <a:endParaRPr lang="en-US" sz="1500" b="1" i="0" kern="1200" dirty="0"/>
        </a:p>
      </dsp:txBody>
      <dsp:txXfrm>
        <a:off x="1085460" y="402481"/>
        <a:ext cx="1718690" cy="1718690"/>
      </dsp:txXfrm>
    </dsp:sp>
    <dsp:sp modelId="{AEBCEED3-1077-2247-97CF-B4A1BCF973FB}">
      <dsp:nvSpPr>
        <dsp:cNvPr id="0" name=""/>
        <dsp:cNvSpPr/>
      </dsp:nvSpPr>
      <dsp:spPr>
        <a:xfrm>
          <a:off x="3230439" y="309504"/>
          <a:ext cx="1904644" cy="1904644"/>
        </a:xfrm>
        <a:prstGeom prst="roundRect">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i="0" kern="1200" dirty="0" smtClean="0"/>
            <a:t>A Church Engaged in the World </a:t>
          </a:r>
          <a:br>
            <a:rPr lang="en-US" sz="1500" b="1" i="0" kern="1200" dirty="0" smtClean="0"/>
          </a:br>
          <a:endParaRPr lang="en-US" sz="1500" b="1" i="0" kern="1200" dirty="0" smtClean="0"/>
        </a:p>
        <a:p>
          <a:pPr lvl="0" algn="ctr" defTabSz="666750">
            <a:lnSpc>
              <a:spcPct val="90000"/>
            </a:lnSpc>
            <a:spcBef>
              <a:spcPct val="0"/>
            </a:spcBef>
            <a:spcAft>
              <a:spcPct val="35000"/>
            </a:spcAft>
          </a:pPr>
          <a:r>
            <a:rPr lang="en-US" sz="1500" b="1" i="0" kern="1200" dirty="0" smtClean="0"/>
            <a:t>Community &amp; Connection Enhanced by Technology</a:t>
          </a:r>
          <a:endParaRPr lang="en-US" sz="1500" b="1" i="0" kern="1200" dirty="0"/>
        </a:p>
      </dsp:txBody>
      <dsp:txXfrm>
        <a:off x="3323416" y="402481"/>
        <a:ext cx="1718690" cy="1718690"/>
      </dsp:txXfrm>
    </dsp:sp>
    <dsp:sp modelId="{B4726B98-C7D2-0F4B-824B-CBA082CC5E53}">
      <dsp:nvSpPr>
        <dsp:cNvPr id="0" name=""/>
        <dsp:cNvSpPr/>
      </dsp:nvSpPr>
      <dsp:spPr>
        <a:xfrm>
          <a:off x="992483" y="2547461"/>
          <a:ext cx="1904644" cy="1904644"/>
        </a:xfrm>
        <a:prstGeom prst="roundRect">
          <a:avLst/>
        </a:prstGeom>
        <a:solidFill>
          <a:schemeClr val="accent5">
            <a:lumMod val="7500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i="0" kern="1200" dirty="0" smtClean="0"/>
            <a:t>A Church Separated from the World</a:t>
          </a:r>
          <a:br>
            <a:rPr lang="en-US" sz="1500" b="1" i="0" kern="1200" dirty="0" smtClean="0"/>
          </a:br>
          <a:r>
            <a:rPr lang="en-US" sz="1500" b="1" i="0" kern="1200" dirty="0" smtClean="0"/>
            <a:t/>
          </a:r>
          <a:br>
            <a:rPr lang="en-US" sz="1500" b="1" i="0" kern="1200" dirty="0" smtClean="0"/>
          </a:br>
          <a:r>
            <a:rPr lang="en-US" sz="1500" b="1" i="0" kern="1200" dirty="0" smtClean="0"/>
            <a:t>Community &amp; Connection Diminished by Technology</a:t>
          </a:r>
          <a:endParaRPr lang="en-US" sz="1500" b="1" i="0" kern="1200" dirty="0"/>
        </a:p>
      </dsp:txBody>
      <dsp:txXfrm>
        <a:off x="1085460" y="2640438"/>
        <a:ext cx="1718690" cy="1718690"/>
      </dsp:txXfrm>
    </dsp:sp>
    <dsp:sp modelId="{91BAF92A-172B-C445-9CC8-D117E3C80B0B}">
      <dsp:nvSpPr>
        <dsp:cNvPr id="0" name=""/>
        <dsp:cNvSpPr/>
      </dsp:nvSpPr>
      <dsp:spPr>
        <a:xfrm>
          <a:off x="3230439" y="2547461"/>
          <a:ext cx="1904644" cy="1904644"/>
        </a:xfrm>
        <a:prstGeom prst="roundRect">
          <a:avLst/>
        </a:prstGeom>
        <a:solidFill>
          <a:srgbClr val="0000FF"/>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i="0" kern="1200" dirty="0" smtClean="0"/>
            <a:t>A Church Separated from the World</a:t>
          </a:r>
          <a:br>
            <a:rPr lang="en-US" sz="1500" b="1" i="0" kern="1200" dirty="0" smtClean="0"/>
          </a:br>
          <a:r>
            <a:rPr lang="en-US" sz="1500" b="1" i="0" kern="1200" dirty="0" smtClean="0"/>
            <a:t/>
          </a:r>
          <a:br>
            <a:rPr lang="en-US" sz="1500" b="1" i="0" kern="1200" dirty="0" smtClean="0"/>
          </a:br>
          <a:r>
            <a:rPr lang="en-US" sz="1500" b="1" i="0" kern="1200" dirty="0" smtClean="0"/>
            <a:t>Community &amp; Connection Enhanced by Technology</a:t>
          </a:r>
          <a:endParaRPr lang="en-US" sz="1500" b="1" i="0" kern="1200" dirty="0"/>
        </a:p>
      </dsp:txBody>
      <dsp:txXfrm>
        <a:off x="3323416" y="2640438"/>
        <a:ext cx="1718690" cy="171869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B49318-532F-874E-BF03-A88D6AE317B0}" type="datetimeFigureOut">
              <a:rPr lang="en-US" smtClean="0"/>
              <a:t>10/15/15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7603E9-FD56-AF42-8F28-E9C2B86E08BA}" type="slidenum">
              <a:rPr lang="en-US" smtClean="0"/>
              <a:t>‹#›</a:t>
            </a:fld>
            <a:endParaRPr lang="en-US" dirty="0"/>
          </a:p>
        </p:txBody>
      </p:sp>
    </p:spTree>
    <p:extLst>
      <p:ext uri="{BB962C8B-B14F-4D97-AF65-F5344CB8AC3E}">
        <p14:creationId xmlns:p14="http://schemas.microsoft.com/office/powerpoint/2010/main" val="410691373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1C266E-59AD-DC4D-B833-77F115B57CF2}"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1C266E-59AD-DC4D-B833-77F115B57CF2}" type="slidenum">
              <a:rPr lang="en-US" smtClean="0"/>
              <a:pPr/>
              <a:t>23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1C266E-59AD-DC4D-B833-77F115B57CF2}" type="slidenum">
              <a:rPr lang="en-US" smtClean="0"/>
              <a:pPr/>
              <a:t>33</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6BA10B9-43A3-6846-97DD-A4FE9797FB74}" type="datetimeFigureOut">
              <a:rPr lang="en-US" smtClean="0"/>
              <a:t>10/15/15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DF350B-19DD-3140-879E-F3B12CCF6D20}" type="slidenum">
              <a:rPr lang="en-US" smtClean="0"/>
              <a:t>‹#›</a:t>
            </a:fld>
            <a:endParaRPr lang="en-US" dirty="0"/>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BA10B9-43A3-6846-97DD-A4FE9797FB74}" type="datetimeFigureOut">
              <a:rPr lang="en-US" smtClean="0"/>
              <a:t>10/15/15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DF350B-19DD-3140-879E-F3B12CCF6D20}"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BA10B9-43A3-6846-97DD-A4FE9797FB74}" type="datetimeFigureOut">
              <a:rPr lang="en-US" smtClean="0"/>
              <a:t>10/15/15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DF350B-19DD-3140-879E-F3B12CCF6D20}"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BA10B9-43A3-6846-97DD-A4FE9797FB74}" type="datetimeFigureOut">
              <a:rPr lang="en-US" smtClean="0"/>
              <a:t>10/15/15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DF350B-19DD-3140-879E-F3B12CCF6D20}"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BA10B9-43A3-6846-97DD-A4FE9797FB74}" type="datetimeFigureOut">
              <a:rPr lang="en-US" smtClean="0"/>
              <a:t>10/15/15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DF350B-19DD-3140-879E-F3B12CCF6D20}" type="slidenum">
              <a:rPr lang="en-US" smtClean="0"/>
              <a:t>‹#›</a:t>
            </a:fld>
            <a:endParaRPr lang="en-US" dirty="0"/>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BA10B9-43A3-6846-97DD-A4FE9797FB74}" type="datetimeFigureOut">
              <a:rPr lang="en-US" smtClean="0"/>
              <a:t>10/15/15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7DF350B-19DD-3140-879E-F3B12CCF6D20}"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Candar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Candar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BA10B9-43A3-6846-97DD-A4FE9797FB74}" type="datetimeFigureOut">
              <a:rPr lang="en-US" smtClean="0"/>
              <a:t>10/15/15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7DF350B-19DD-3140-879E-F3B12CCF6D20}" type="slidenum">
              <a:rPr lang="en-US" smtClean="0"/>
              <a:t>‹#›</a:t>
            </a:fld>
            <a:endParaRPr lang="en-US" dirty="0"/>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6BA10B9-43A3-6846-97DD-A4FE9797FB74}" type="datetimeFigureOut">
              <a:rPr lang="en-US" smtClean="0"/>
              <a:t>10/15/15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7DF350B-19DD-3140-879E-F3B12CCF6D20}"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BA10B9-43A3-6846-97DD-A4FE9797FB74}" type="datetimeFigureOut">
              <a:rPr lang="en-US" smtClean="0"/>
              <a:t>10/15/15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7DF350B-19DD-3140-879E-F3B12CCF6D20}"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BA10B9-43A3-6846-97DD-A4FE9797FB74}" type="datetimeFigureOut">
              <a:rPr lang="en-US" smtClean="0"/>
              <a:t>10/15/15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7DF350B-19DD-3140-879E-F3B12CCF6D20}" type="slidenum">
              <a:rPr lang="en-US" smtClean="0"/>
              <a:t>‹#›</a:t>
            </a:fld>
            <a:endParaRPr lang="en-US" dirty="0"/>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BA10B9-43A3-6846-97DD-A4FE9797FB74}" type="datetimeFigureOut">
              <a:rPr lang="en-US" smtClean="0"/>
              <a:t>10/15/15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7DF350B-19DD-3140-879E-F3B12CCF6D20}"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06BA10B9-43A3-6846-97DD-A4FE9797FB74}" type="datetimeFigureOut">
              <a:rPr lang="en-US" smtClean="0"/>
              <a:t>10/15/15</a:t>
            </a:fld>
            <a:endParaRPr lang="en-US" dirty="0"/>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dirty="0"/>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Candara"/>
              </a:defRPr>
            </a:lvl1pPr>
          </a:lstStyle>
          <a:p>
            <a:fld id="{07DF350B-19DD-3140-879E-F3B12CCF6D20}" type="slidenum">
              <a:rPr lang="en-US" smtClean="0"/>
              <a:pPr/>
              <a:t>‹#›</a:t>
            </a:fld>
            <a:endParaRPr lang="en-US" dirty="0"/>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914400" rtl="0" eaLnBrk="1" latinLnBrk="0" hangingPunct="1">
        <a:spcBef>
          <a:spcPct val="0"/>
        </a:spcBef>
        <a:buNone/>
        <a:defRPr sz="5400" kern="1200">
          <a:solidFill>
            <a:schemeClr val="tx1">
              <a:lumMod val="85000"/>
              <a:lumOff val="15000"/>
            </a:schemeClr>
          </a:solidFill>
          <a:latin typeface="Candara"/>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jpg"/><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 Id="rId3" Type="http://schemas.openxmlformats.org/officeDocument/2006/relationships/image" Target="../media/image10.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 Id="rId3" Type="http://schemas.openxmlformats.org/officeDocument/2006/relationships/image" Target="../media/image11.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9" y="4572000"/>
            <a:ext cx="7563803" cy="1507114"/>
          </a:xfrm>
        </p:spPr>
        <p:txBody>
          <a:bodyPr>
            <a:normAutofit fontScale="90000"/>
          </a:bodyPr>
          <a:lstStyle/>
          <a:p>
            <a:pPr algn="ctr"/>
            <a:r>
              <a:rPr lang="en-US" sz="3600" dirty="0" smtClean="0"/>
              <a:t>“The Seasons of Adult Faith Formation”</a:t>
            </a:r>
            <a:br>
              <a:rPr lang="en-US" sz="3600" dirty="0" smtClean="0"/>
            </a:br>
            <a:r>
              <a:rPr lang="en-US" sz="2400" dirty="0" smtClean="0"/>
              <a:t>A National Symposium on the Future of Adult Faith Formation</a:t>
            </a:r>
            <a:r>
              <a:rPr lang="en-US" sz="2400" dirty="0"/>
              <a:t/>
            </a:r>
            <a:br>
              <a:rPr lang="en-US" sz="2400" dirty="0"/>
            </a:br>
            <a:r>
              <a:rPr lang="en-US" sz="2400" dirty="0" smtClean="0"/>
              <a:t>October 1-3, 2015 </a:t>
            </a:r>
            <a:endParaRPr lang="en-US" sz="2400" dirty="0"/>
          </a:p>
        </p:txBody>
      </p:sp>
      <p:pic>
        <p:nvPicPr>
          <p:cNvPr id="4" name="Picture 3" descr="ThinkstockPhotos-48766984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0"/>
            <a:ext cx="7749396" cy="4572000"/>
          </a:xfrm>
          <a:prstGeom prst="rect">
            <a:avLst/>
          </a:prstGeom>
        </p:spPr>
      </p:pic>
    </p:spTree>
    <p:extLst>
      <p:ext uri="{BB962C8B-B14F-4D97-AF65-F5344CB8AC3E}">
        <p14:creationId xmlns:p14="http://schemas.microsoft.com/office/powerpoint/2010/main" val="336466508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00000"/>
                </a:solidFill>
              </a:rPr>
              <a:t>Impact Statements</a:t>
            </a:r>
            <a:endParaRPr lang="en-US" dirty="0">
              <a:solidFill>
                <a:srgbClr val="000000"/>
              </a:solidFill>
            </a:endParaRPr>
          </a:p>
        </p:txBody>
      </p:sp>
      <p:sp>
        <p:nvSpPr>
          <p:cNvPr id="5" name="Content Placeholder 4"/>
          <p:cNvSpPr>
            <a:spLocks noGrp="1"/>
          </p:cNvSpPr>
          <p:nvPr>
            <p:ph idx="1"/>
          </p:nvPr>
        </p:nvSpPr>
        <p:spPr/>
        <p:txBody>
          <a:bodyPr>
            <a:noAutofit/>
          </a:bodyPr>
          <a:lstStyle/>
          <a:p>
            <a:pPr marL="628650" indent="-514350">
              <a:spcBef>
                <a:spcPts val="0"/>
              </a:spcBef>
              <a:buClr>
                <a:schemeClr val="tx2"/>
              </a:buClr>
              <a:buFont typeface="+mj-lt"/>
              <a:buAutoNum type="arabicPeriod"/>
            </a:pPr>
            <a:r>
              <a:rPr lang="en-US" dirty="0" smtClean="0"/>
              <a:t>One Impact Statement per note</a:t>
            </a:r>
            <a:endParaRPr lang="en-US" b="1" i="1" dirty="0" smtClean="0"/>
          </a:p>
          <a:p>
            <a:pPr marL="628650" indent="-514350">
              <a:spcBef>
                <a:spcPts val="0"/>
              </a:spcBef>
              <a:buClr>
                <a:schemeClr val="tx2"/>
              </a:buClr>
              <a:buFont typeface="+mj-lt"/>
              <a:buAutoNum type="arabicPeriod"/>
            </a:pPr>
            <a:r>
              <a:rPr lang="en-US" dirty="0" smtClean="0"/>
              <a:t>Name the Category</a:t>
            </a:r>
          </a:p>
          <a:p>
            <a:pPr lvl="2">
              <a:spcBef>
                <a:spcPts val="0"/>
              </a:spcBef>
            </a:pPr>
            <a:r>
              <a:rPr lang="en-US" sz="2400" dirty="0" smtClean="0"/>
              <a:t>Social </a:t>
            </a:r>
          </a:p>
          <a:p>
            <a:pPr lvl="2">
              <a:spcBef>
                <a:spcPts val="0"/>
              </a:spcBef>
            </a:pPr>
            <a:r>
              <a:rPr lang="en-US" sz="2400" dirty="0" smtClean="0"/>
              <a:t>Cultural </a:t>
            </a:r>
          </a:p>
          <a:p>
            <a:pPr lvl="2">
              <a:spcBef>
                <a:spcPts val="0"/>
              </a:spcBef>
            </a:pPr>
            <a:r>
              <a:rPr lang="en-US" sz="2400" dirty="0" smtClean="0"/>
              <a:t>Technological </a:t>
            </a:r>
          </a:p>
          <a:p>
            <a:pPr lvl="2">
              <a:spcBef>
                <a:spcPts val="0"/>
              </a:spcBef>
            </a:pPr>
            <a:r>
              <a:rPr lang="en-US" sz="2400" dirty="0" smtClean="0"/>
              <a:t>Political </a:t>
            </a:r>
          </a:p>
          <a:p>
            <a:pPr lvl="2">
              <a:spcBef>
                <a:spcPts val="0"/>
              </a:spcBef>
            </a:pPr>
            <a:r>
              <a:rPr lang="en-US" sz="2400" dirty="0" smtClean="0"/>
              <a:t>Economic</a:t>
            </a:r>
          </a:p>
          <a:p>
            <a:pPr lvl="2">
              <a:spcBef>
                <a:spcPts val="0"/>
              </a:spcBef>
            </a:pPr>
            <a:r>
              <a:rPr lang="en-US" sz="2400" dirty="0" smtClean="0"/>
              <a:t>Educational</a:t>
            </a:r>
          </a:p>
          <a:p>
            <a:pPr lvl="2">
              <a:spcBef>
                <a:spcPts val="0"/>
              </a:spcBef>
            </a:pPr>
            <a:r>
              <a:rPr lang="en-US" sz="2400" dirty="0" smtClean="0"/>
              <a:t>Religious</a:t>
            </a:r>
          </a:p>
          <a:p>
            <a:pPr marL="628650" indent="-514350">
              <a:spcBef>
                <a:spcPts val="0"/>
              </a:spcBef>
              <a:buClr>
                <a:schemeClr val="tx2"/>
              </a:buClr>
              <a:buFont typeface="+mj-lt"/>
              <a:buAutoNum type="arabicPeriod"/>
            </a:pPr>
            <a:r>
              <a:rPr lang="en-US" dirty="0" smtClean="0"/>
              <a:t>Write the Impact Statement in a phrase or sentence: </a:t>
            </a:r>
            <a:r>
              <a:rPr lang="en-US" b="1" i="1" dirty="0"/>
              <a:t>How does this trend impact adult faith formation?</a:t>
            </a:r>
            <a:endParaRPr lang="en-US" dirty="0"/>
          </a:p>
        </p:txBody>
      </p:sp>
      <p:pic>
        <p:nvPicPr>
          <p:cNvPr id="6" name="Content Placeholder 3" descr="post-it-notes.jpg"/>
          <p:cNvPicPr>
            <a:picLocks noChangeAspect="1"/>
          </p:cNvPicPr>
          <p:nvPr/>
        </p:nvPicPr>
        <p:blipFill>
          <a:blip r:embed="rId2">
            <a:extLst>
              <a:ext uri="{28A0092B-C50C-407E-A947-70E740481C1C}">
                <a14:useLocalDpi xmlns:a14="http://schemas.microsoft.com/office/drawing/2010/main" val="0"/>
              </a:ext>
            </a:extLst>
          </a:blip>
          <a:srcRect t="16368" b="16368"/>
          <a:stretch>
            <a:fillRect/>
          </a:stretch>
        </p:blipFill>
        <p:spPr>
          <a:xfrm>
            <a:off x="4559793" y="1470375"/>
            <a:ext cx="3594252" cy="2264379"/>
          </a:xfrm>
          <a:prstGeom prst="rect">
            <a:avLst/>
          </a:prstGeom>
        </p:spPr>
      </p:pic>
    </p:spTree>
    <p:extLst>
      <p:ext uri="{BB962C8B-B14F-4D97-AF65-F5344CB8AC3E}">
        <p14:creationId xmlns:p14="http://schemas.microsoft.com/office/powerpoint/2010/main" val="336404529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406068"/>
            <a:ext cx="6781800" cy="766131"/>
          </a:xfrm>
        </p:spPr>
        <p:txBody>
          <a:bodyPr>
            <a:normAutofit fontScale="90000"/>
          </a:bodyPr>
          <a:lstStyle/>
          <a:p>
            <a:r>
              <a:rPr lang="en-US" dirty="0" smtClean="0"/>
              <a:t>Identify Trends</a:t>
            </a:r>
            <a:endParaRPr lang="en-US" dirty="0"/>
          </a:p>
        </p:txBody>
      </p:sp>
      <p:sp>
        <p:nvSpPr>
          <p:cNvPr id="3" name="Content Placeholder 2"/>
          <p:cNvSpPr>
            <a:spLocks noGrp="1"/>
          </p:cNvSpPr>
          <p:nvPr>
            <p:ph idx="1"/>
          </p:nvPr>
        </p:nvSpPr>
        <p:spPr>
          <a:xfrm>
            <a:off x="762000" y="412505"/>
            <a:ext cx="7543800" cy="4814033"/>
          </a:xfrm>
        </p:spPr>
        <p:txBody>
          <a:bodyPr>
            <a:normAutofit lnSpcReduction="10000"/>
          </a:bodyPr>
          <a:lstStyle/>
          <a:p>
            <a:pPr marL="0" indent="0">
              <a:buNone/>
            </a:pPr>
            <a:r>
              <a:rPr lang="en-US" b="1" dirty="0"/>
              <a:t>Session 2 – Identify Trends Affecting Faith Formation in the 4 Seasons of </a:t>
            </a:r>
            <a:r>
              <a:rPr lang="en-US" b="1" dirty="0" smtClean="0"/>
              <a:t>Adulthood</a:t>
            </a:r>
            <a:r>
              <a:rPr lang="en-US" dirty="0"/>
              <a:t> </a:t>
            </a:r>
            <a:r>
              <a:rPr lang="en-US" dirty="0" smtClean="0"/>
              <a:t>(</a:t>
            </a:r>
            <a:r>
              <a:rPr lang="en-US" dirty="0"/>
              <a:t>2 </a:t>
            </a:r>
            <a:r>
              <a:rPr lang="en-US" dirty="0" smtClean="0"/>
              <a:t>Rounds)</a:t>
            </a:r>
            <a:endParaRPr lang="en-US" dirty="0"/>
          </a:p>
          <a:p>
            <a:pPr lvl="0"/>
            <a:r>
              <a:rPr lang="en-US" b="1" dirty="0" smtClean="0"/>
              <a:t>Presentation </a:t>
            </a:r>
            <a:r>
              <a:rPr lang="en-US" b="1" dirty="0"/>
              <a:t>by Symposium Team Members</a:t>
            </a:r>
            <a:endParaRPr lang="en-US" dirty="0"/>
          </a:p>
          <a:p>
            <a:pPr lvl="1"/>
            <a:r>
              <a:rPr lang="en-US" dirty="0"/>
              <a:t>Young Adults – Kyle Oliver (Northington Room)</a:t>
            </a:r>
          </a:p>
          <a:p>
            <a:pPr lvl="1"/>
            <a:r>
              <a:rPr lang="en-US" dirty="0"/>
              <a:t>Midlife Adults – Jim Merhaut (Riverdale Room)</a:t>
            </a:r>
          </a:p>
          <a:p>
            <a:pPr lvl="1"/>
            <a:r>
              <a:rPr lang="en-US" dirty="0"/>
              <a:t>Mature Adults – Janet Schaeffler (Talcott Room)</a:t>
            </a:r>
          </a:p>
          <a:p>
            <a:pPr lvl="1"/>
            <a:r>
              <a:rPr lang="en-US" dirty="0"/>
              <a:t>Older Adults – Dorothy Linthicum (Towpath Ballroom)</a:t>
            </a:r>
          </a:p>
          <a:p>
            <a:pPr lvl="0"/>
            <a:r>
              <a:rPr lang="en-US" b="1" dirty="0"/>
              <a:t>Questions / Discussion </a:t>
            </a:r>
            <a:endParaRPr lang="en-US" dirty="0"/>
          </a:p>
          <a:p>
            <a:pPr lvl="0"/>
            <a:r>
              <a:rPr lang="en-US" b="1" dirty="0"/>
              <a:t>Individual Work</a:t>
            </a:r>
            <a:r>
              <a:rPr lang="en-US" dirty="0"/>
              <a:t>: Write 4-5 impact statements.</a:t>
            </a:r>
          </a:p>
          <a:p>
            <a:pPr lvl="0"/>
            <a:r>
              <a:rPr lang="en-US" b="1" dirty="0"/>
              <a:t>Group Work</a:t>
            </a:r>
            <a:r>
              <a:rPr lang="en-US" dirty="0"/>
              <a:t>: Share impact statements, post the notes on newsprint, and cluster the notes into common themes that reflect the whole group’s thinking.  </a:t>
            </a:r>
          </a:p>
        </p:txBody>
      </p:sp>
    </p:spTree>
    <p:extLst>
      <p:ext uri="{BB962C8B-B14F-4D97-AF65-F5344CB8AC3E}">
        <p14:creationId xmlns:p14="http://schemas.microsoft.com/office/powerpoint/2010/main" val="262528984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460346"/>
            <a:ext cx="6781800" cy="711853"/>
          </a:xfrm>
        </p:spPr>
        <p:txBody>
          <a:bodyPr>
            <a:normAutofit fontScale="90000"/>
          </a:bodyPr>
          <a:lstStyle/>
          <a:p>
            <a:r>
              <a:rPr lang="en-US" dirty="0" smtClean="0"/>
              <a:t>Identify Trends</a:t>
            </a:r>
            <a:endParaRPr lang="en-US" dirty="0"/>
          </a:p>
        </p:txBody>
      </p:sp>
      <p:sp>
        <p:nvSpPr>
          <p:cNvPr id="3" name="Content Placeholder 2"/>
          <p:cNvSpPr>
            <a:spLocks noGrp="1"/>
          </p:cNvSpPr>
          <p:nvPr>
            <p:ph idx="1"/>
          </p:nvPr>
        </p:nvSpPr>
        <p:spPr>
          <a:xfrm>
            <a:off x="762000" y="466785"/>
            <a:ext cx="7543800" cy="4852439"/>
          </a:xfrm>
        </p:spPr>
        <p:txBody>
          <a:bodyPr>
            <a:noAutofit/>
          </a:bodyPr>
          <a:lstStyle/>
          <a:p>
            <a:pPr marL="0" indent="0">
              <a:buNone/>
            </a:pPr>
            <a:r>
              <a:rPr lang="en-US" b="1" dirty="0"/>
              <a:t>Session 2 – Identify Trends Affecting Faith Formation in the 4 Seasons of </a:t>
            </a:r>
            <a:r>
              <a:rPr lang="en-US" b="1" dirty="0" smtClean="0"/>
              <a:t>Adulthood</a:t>
            </a:r>
            <a:r>
              <a:rPr lang="en-US" dirty="0"/>
              <a:t> </a:t>
            </a:r>
            <a:r>
              <a:rPr lang="en-US" dirty="0" smtClean="0"/>
              <a:t>(</a:t>
            </a:r>
            <a:r>
              <a:rPr lang="en-US" dirty="0"/>
              <a:t>2 </a:t>
            </a:r>
            <a:r>
              <a:rPr lang="en-US" dirty="0" smtClean="0"/>
              <a:t>Rounds)</a:t>
            </a:r>
            <a:endParaRPr lang="en-US" dirty="0"/>
          </a:p>
          <a:p>
            <a:r>
              <a:rPr lang="en-US" b="1" dirty="0" smtClean="0"/>
              <a:t>Large </a:t>
            </a:r>
            <a:r>
              <a:rPr lang="en-US" b="1" dirty="0"/>
              <a:t>Group Wrap-</a:t>
            </a:r>
            <a:r>
              <a:rPr lang="en-US" b="1" dirty="0" smtClean="0"/>
              <a:t>Up</a:t>
            </a:r>
            <a:endParaRPr lang="en-US" dirty="0"/>
          </a:p>
          <a:p>
            <a:pPr lvl="1"/>
            <a:r>
              <a:rPr lang="en-US" sz="2400" dirty="0"/>
              <a:t>Review of Group Reports </a:t>
            </a:r>
          </a:p>
          <a:p>
            <a:pPr lvl="1"/>
            <a:r>
              <a:rPr lang="en-US" sz="2400" dirty="0"/>
              <a:t>Preview of Work Ahead </a:t>
            </a:r>
          </a:p>
          <a:p>
            <a:pPr lvl="1"/>
            <a:r>
              <a:rPr lang="en-US" sz="2400" dirty="0"/>
              <a:t>Presentation of What a Scenario Matrix Looks Like </a:t>
            </a:r>
          </a:p>
          <a:p>
            <a:r>
              <a:rPr lang="en-US" b="1" dirty="0" smtClean="0"/>
              <a:t>Individual </a:t>
            </a:r>
            <a:r>
              <a:rPr lang="en-US" b="1" dirty="0"/>
              <a:t>“Homework” Time </a:t>
            </a:r>
            <a:endParaRPr lang="en-US" dirty="0"/>
          </a:p>
          <a:p>
            <a:pPr lvl="1"/>
            <a:r>
              <a:rPr lang="en-US" sz="2400" dirty="0"/>
              <a:t>Examine the “Impact Statements</a:t>
            </a:r>
            <a:r>
              <a:rPr lang="en-US" sz="2400" dirty="0" smtClean="0"/>
              <a:t>” &amp; identify </a:t>
            </a:r>
            <a:r>
              <a:rPr lang="en-US" sz="2400" dirty="0"/>
              <a:t>3 or 4 of the most </a:t>
            </a:r>
            <a:r>
              <a:rPr lang="en-US" sz="2400" b="1" dirty="0"/>
              <a:t>Critical Forces</a:t>
            </a:r>
            <a:r>
              <a:rPr lang="en-US" sz="2400" dirty="0"/>
              <a:t> </a:t>
            </a:r>
            <a:r>
              <a:rPr lang="en-US" sz="2400" dirty="0" smtClean="0"/>
              <a:t>(degree </a:t>
            </a:r>
            <a:r>
              <a:rPr lang="en-US" sz="2400" dirty="0"/>
              <a:t>of importance to the focusing </a:t>
            </a:r>
            <a:r>
              <a:rPr lang="en-US" sz="2400" dirty="0" smtClean="0"/>
              <a:t>question</a:t>
            </a:r>
            <a:r>
              <a:rPr lang="en-US" sz="2400" dirty="0"/>
              <a:t> </a:t>
            </a:r>
            <a:r>
              <a:rPr lang="en-US" sz="2400" dirty="0" smtClean="0"/>
              <a:t>&amp; degree </a:t>
            </a:r>
            <a:r>
              <a:rPr lang="en-US" sz="2400" dirty="0"/>
              <a:t>of uncertainty surrounding those forces) affecting the future of adult faith formation in </a:t>
            </a:r>
            <a:r>
              <a:rPr lang="en-US" sz="2400" dirty="0" smtClean="0"/>
              <a:t>congregations over </a:t>
            </a:r>
            <a:r>
              <a:rPr lang="en-US" sz="2400" dirty="0"/>
              <a:t>the next 5 years.  </a:t>
            </a:r>
          </a:p>
        </p:txBody>
      </p:sp>
    </p:spTree>
    <p:extLst>
      <p:ext uri="{BB962C8B-B14F-4D97-AF65-F5344CB8AC3E}">
        <p14:creationId xmlns:p14="http://schemas.microsoft.com/office/powerpoint/2010/main" val="362230583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503768"/>
            <a:ext cx="6781800" cy="668431"/>
          </a:xfrm>
        </p:spPr>
        <p:txBody>
          <a:bodyPr>
            <a:normAutofit fontScale="90000"/>
          </a:bodyPr>
          <a:lstStyle/>
          <a:p>
            <a:r>
              <a:rPr lang="en-US" dirty="0" smtClean="0">
                <a:solidFill>
                  <a:srgbClr val="000000"/>
                </a:solidFill>
              </a:rPr>
              <a:t>Select Critical Forces</a:t>
            </a:r>
            <a:endParaRPr lang="en-US" dirty="0">
              <a:solidFill>
                <a:srgbClr val="000000"/>
              </a:solidFill>
            </a:endParaRPr>
          </a:p>
        </p:txBody>
      </p:sp>
      <p:sp>
        <p:nvSpPr>
          <p:cNvPr id="3" name="Content Placeholder 2"/>
          <p:cNvSpPr>
            <a:spLocks noGrp="1"/>
          </p:cNvSpPr>
          <p:nvPr>
            <p:ph idx="1"/>
          </p:nvPr>
        </p:nvSpPr>
        <p:spPr>
          <a:xfrm>
            <a:off x="762000" y="488500"/>
            <a:ext cx="7543800" cy="4083500"/>
          </a:xfrm>
        </p:spPr>
        <p:txBody>
          <a:bodyPr>
            <a:normAutofit/>
          </a:bodyPr>
          <a:lstStyle/>
          <a:p>
            <a:pPr marL="0" indent="0">
              <a:spcBef>
                <a:spcPts val="600"/>
              </a:spcBef>
              <a:buNone/>
            </a:pPr>
            <a:r>
              <a:rPr lang="en-US" sz="3200" dirty="0" smtClean="0"/>
              <a:t>Which </a:t>
            </a:r>
            <a:r>
              <a:rPr lang="en-US" sz="3200" dirty="0"/>
              <a:t>forces are the most </a:t>
            </a:r>
            <a:r>
              <a:rPr lang="en-US" sz="3200" b="1" dirty="0"/>
              <a:t>unpredictable</a:t>
            </a:r>
            <a:r>
              <a:rPr lang="en-US" sz="3200" dirty="0"/>
              <a:t> or </a:t>
            </a:r>
            <a:r>
              <a:rPr lang="en-US" sz="3200" b="1" dirty="0"/>
              <a:t>uncertain</a:t>
            </a:r>
            <a:r>
              <a:rPr lang="en-US" sz="3200" dirty="0"/>
              <a:t> in terms of their outcome over the next </a:t>
            </a:r>
            <a:r>
              <a:rPr lang="en-US" sz="3200" dirty="0" smtClean="0"/>
              <a:t>5 years? These </a:t>
            </a:r>
            <a:r>
              <a:rPr lang="en-US" sz="3200" dirty="0"/>
              <a:t>are importance forces, but unpredictable in terms of how they may play out. </a:t>
            </a:r>
          </a:p>
        </p:txBody>
      </p:sp>
    </p:spTree>
    <p:extLst>
      <p:ext uri="{BB962C8B-B14F-4D97-AF65-F5344CB8AC3E}">
        <p14:creationId xmlns:p14="http://schemas.microsoft.com/office/powerpoint/2010/main" val="414628239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Critical Forces</a:t>
            </a:r>
            <a:endParaRPr lang="en-US" dirty="0"/>
          </a:p>
        </p:txBody>
      </p:sp>
      <p:sp>
        <p:nvSpPr>
          <p:cNvPr id="3" name="Content Placeholder 2"/>
          <p:cNvSpPr>
            <a:spLocks noGrp="1"/>
          </p:cNvSpPr>
          <p:nvPr>
            <p:ph idx="1"/>
          </p:nvPr>
        </p:nvSpPr>
        <p:spPr>
          <a:xfrm>
            <a:off x="762000" y="428818"/>
            <a:ext cx="7543800" cy="4793717"/>
          </a:xfrm>
        </p:spPr>
        <p:txBody>
          <a:bodyPr>
            <a:normAutofit fontScale="85000" lnSpcReduction="20000"/>
          </a:bodyPr>
          <a:lstStyle/>
          <a:p>
            <a:pPr marL="514350" indent="-514350">
              <a:buFont typeface="+mj-lt"/>
              <a:buAutoNum type="arabicPeriod"/>
            </a:pPr>
            <a:r>
              <a:rPr lang="en-US" sz="3200" dirty="0" smtClean="0"/>
              <a:t>Will desire for spirituality increase or decline in the next five years?  1</a:t>
            </a:r>
          </a:p>
          <a:p>
            <a:pPr marL="514350" indent="-514350">
              <a:buFont typeface="+mj-lt"/>
              <a:buAutoNum type="arabicPeriod"/>
            </a:pPr>
            <a:r>
              <a:rPr lang="en-US" sz="3200" dirty="0" smtClean="0"/>
              <a:t>Will adults engage with/return to the church or be “done.” </a:t>
            </a:r>
          </a:p>
          <a:p>
            <a:pPr marL="514350" indent="-514350">
              <a:buFont typeface="+mj-lt"/>
              <a:buAutoNum type="arabicPeriod"/>
            </a:pPr>
            <a:r>
              <a:rPr lang="en-US" sz="3200" dirty="0" smtClean="0"/>
              <a:t>Will technology drive community or isolation? 2</a:t>
            </a:r>
          </a:p>
          <a:p>
            <a:pPr marL="514350" indent="-514350">
              <a:buFont typeface="+mj-lt"/>
              <a:buAutoNum type="arabicPeriod"/>
            </a:pPr>
            <a:r>
              <a:rPr lang="en-US" sz="3200" dirty="0" smtClean="0"/>
              <a:t>Will the church be stagnant or fluid in response to the demographic and cultural changes?  4</a:t>
            </a:r>
          </a:p>
          <a:p>
            <a:pPr marL="514350" indent="-514350">
              <a:buFont typeface="+mj-lt"/>
              <a:buAutoNum type="arabicPeriod"/>
            </a:pPr>
            <a:r>
              <a:rPr lang="en-US" sz="3200" dirty="0" smtClean="0"/>
              <a:t>Will trust in church institutions increase or diminish? Will relevance and trust in faith communities and institutions increase or decrease?  3</a:t>
            </a:r>
          </a:p>
          <a:p>
            <a:pPr marL="514350" indent="-514350">
              <a:buFont typeface="+mj-lt"/>
              <a:buAutoNum type="arabicPeriod"/>
            </a:pPr>
            <a:r>
              <a:rPr lang="en-US" sz="3200" dirty="0" smtClean="0"/>
              <a:t>How will mistrust of formal institutions impact adult faith formation?  1</a:t>
            </a:r>
            <a:endParaRPr lang="en-US" sz="3200" dirty="0"/>
          </a:p>
        </p:txBody>
      </p:sp>
    </p:spTree>
    <p:extLst>
      <p:ext uri="{BB962C8B-B14F-4D97-AF65-F5344CB8AC3E}">
        <p14:creationId xmlns:p14="http://schemas.microsoft.com/office/powerpoint/2010/main" val="102998562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Critical Forces</a:t>
            </a:r>
            <a:endParaRPr lang="en-US" dirty="0"/>
          </a:p>
        </p:txBody>
      </p:sp>
      <p:sp>
        <p:nvSpPr>
          <p:cNvPr id="3" name="Content Placeholder 2"/>
          <p:cNvSpPr>
            <a:spLocks noGrp="1"/>
          </p:cNvSpPr>
          <p:nvPr>
            <p:ph idx="1"/>
          </p:nvPr>
        </p:nvSpPr>
        <p:spPr>
          <a:xfrm>
            <a:off x="762000" y="371093"/>
            <a:ext cx="7543800" cy="5096340"/>
          </a:xfrm>
        </p:spPr>
        <p:txBody>
          <a:bodyPr>
            <a:normAutofit fontScale="70000" lnSpcReduction="20000"/>
          </a:bodyPr>
          <a:lstStyle/>
          <a:p>
            <a:pPr marL="514350" indent="-514350">
              <a:buFont typeface="+mj-lt"/>
              <a:buAutoNum type="arabicPeriod" startAt="7"/>
            </a:pPr>
            <a:r>
              <a:rPr lang="en-US" sz="3200" dirty="0" smtClean="0"/>
              <a:t>Will the changing dynamics of family life including the definition of marriage lead to more meaningful ways to mature in faith or will it decrease the capacity of families to be a place of faith formation?  </a:t>
            </a:r>
          </a:p>
          <a:p>
            <a:pPr marL="514350" indent="-514350">
              <a:buFont typeface="+mj-lt"/>
              <a:buAutoNum type="arabicPeriod" startAt="7"/>
            </a:pPr>
            <a:r>
              <a:rPr lang="en-US" sz="3200" dirty="0" smtClean="0"/>
              <a:t>Will financial stress cause churches to invest or divest in adult faith formation? 1</a:t>
            </a:r>
          </a:p>
          <a:p>
            <a:pPr marL="514350" indent="-514350">
              <a:buFont typeface="+mj-lt"/>
              <a:buAutoNum type="arabicPeriod" startAt="7"/>
            </a:pPr>
            <a:r>
              <a:rPr lang="en-US" sz="3200" dirty="0" smtClean="0"/>
              <a:t>Will an increasingly customizable world hinder or promote our ability to form Christian faith? 2</a:t>
            </a:r>
          </a:p>
          <a:p>
            <a:pPr marL="514350" indent="-514350">
              <a:buFont typeface="+mj-lt"/>
              <a:buAutoNum type="arabicPeriod" startAt="7"/>
            </a:pPr>
            <a:r>
              <a:rPr lang="en-US" sz="3200" dirty="0" smtClean="0"/>
              <a:t>Will increasingly societal diversity lead people to seek faith or turn away? 1</a:t>
            </a:r>
          </a:p>
          <a:p>
            <a:pPr marL="514350" indent="-514350">
              <a:buFont typeface="+mj-lt"/>
              <a:buAutoNum type="arabicPeriod" startAt="7"/>
            </a:pPr>
            <a:r>
              <a:rPr lang="en-US" sz="3200" dirty="0" smtClean="0"/>
              <a:t>Will global/US socioeconomic system allow for more religious tolerance or intolerance/suppression? 1</a:t>
            </a:r>
          </a:p>
          <a:p>
            <a:pPr marL="514350" indent="-514350">
              <a:buFont typeface="+mj-lt"/>
              <a:buAutoNum type="arabicPeriod" startAt="7"/>
            </a:pPr>
            <a:r>
              <a:rPr lang="en-US" sz="3200" dirty="0" smtClean="0"/>
              <a:t>Will church offer relevance 21</a:t>
            </a:r>
            <a:r>
              <a:rPr lang="en-US" sz="3200" baseline="30000" dirty="0" smtClean="0"/>
              <a:t>st</a:t>
            </a:r>
            <a:r>
              <a:rPr lang="en-US" sz="3200" dirty="0" smtClean="0"/>
              <a:t> century adult faith formation or not?  </a:t>
            </a:r>
          </a:p>
          <a:p>
            <a:pPr marL="514350" indent="-514350">
              <a:buFont typeface="+mj-lt"/>
              <a:buAutoNum type="arabicPeriod" startAt="7"/>
            </a:pPr>
            <a:r>
              <a:rPr lang="en-US" sz="3200" dirty="0" smtClean="0"/>
              <a:t>Will faith communities focus on discipleship or propping up institutional structures?  </a:t>
            </a:r>
            <a:r>
              <a:rPr lang="en-US" sz="3200" dirty="0"/>
              <a:t>4</a:t>
            </a:r>
          </a:p>
        </p:txBody>
      </p:sp>
    </p:spTree>
    <p:extLst>
      <p:ext uri="{BB962C8B-B14F-4D97-AF65-F5344CB8AC3E}">
        <p14:creationId xmlns:p14="http://schemas.microsoft.com/office/powerpoint/2010/main" val="16535420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Critical Forces</a:t>
            </a:r>
            <a:endParaRPr lang="en-US" dirty="0"/>
          </a:p>
        </p:txBody>
      </p:sp>
      <p:sp>
        <p:nvSpPr>
          <p:cNvPr id="3" name="Content Placeholder 2"/>
          <p:cNvSpPr>
            <a:spLocks noGrp="1"/>
          </p:cNvSpPr>
          <p:nvPr>
            <p:ph idx="1"/>
          </p:nvPr>
        </p:nvSpPr>
        <p:spPr>
          <a:xfrm>
            <a:off x="762000" y="519530"/>
            <a:ext cx="7543800" cy="4856288"/>
          </a:xfrm>
        </p:spPr>
        <p:txBody>
          <a:bodyPr>
            <a:normAutofit fontScale="70000" lnSpcReduction="20000"/>
          </a:bodyPr>
          <a:lstStyle/>
          <a:p>
            <a:pPr marL="514350" indent="-514350">
              <a:buFont typeface="+mj-lt"/>
              <a:buAutoNum type="arabicPeriod" startAt="14"/>
            </a:pPr>
            <a:r>
              <a:rPr lang="en-US" sz="3200" dirty="0" smtClean="0"/>
              <a:t>Will churches become more polarized and isolated, or more collaborative within and without? 1</a:t>
            </a:r>
          </a:p>
          <a:p>
            <a:pPr marL="514350" indent="-514350">
              <a:buFont typeface="+mj-lt"/>
              <a:buAutoNum type="arabicPeriod" startAt="14"/>
            </a:pPr>
            <a:r>
              <a:rPr lang="en-US" sz="3200" dirty="0" smtClean="0"/>
              <a:t>Will society’s perception of a fluid definition of identity move toward traditional or nontraditional?  </a:t>
            </a:r>
          </a:p>
          <a:p>
            <a:pPr marL="514350" indent="-514350">
              <a:buFont typeface="+mj-lt"/>
              <a:buAutoNum type="arabicPeriod" startAt="14"/>
            </a:pPr>
            <a:r>
              <a:rPr lang="en-US" sz="3200" dirty="0" smtClean="0"/>
              <a:t>Will the world perceive the church as a grace-filled, diversity-accepting, justice-seeking place or as an isolated, angry, divided, self-protective place?  2 (with 13)</a:t>
            </a:r>
          </a:p>
          <a:p>
            <a:pPr marL="514350" indent="-514350">
              <a:buFont typeface="+mj-lt"/>
              <a:buAutoNum type="arabicPeriod" startAt="14"/>
            </a:pPr>
            <a:r>
              <a:rPr lang="en-US" sz="3200" dirty="0" smtClean="0"/>
              <a:t>Will people become more community-engaged or community-disconnected? 1</a:t>
            </a:r>
          </a:p>
          <a:p>
            <a:pPr marL="514350" indent="-514350">
              <a:buFont typeface="+mj-lt"/>
              <a:buAutoNum type="arabicPeriod" startAt="14"/>
            </a:pPr>
            <a:r>
              <a:rPr lang="en-US" sz="3200" dirty="0" smtClean="0"/>
              <a:t>Will church structures be more responsive/flexible or more unresponsive/rigid in raising up authentic and relational leaders? </a:t>
            </a:r>
          </a:p>
          <a:p>
            <a:pPr marL="514350" indent="-514350">
              <a:buFont typeface="+mj-lt"/>
              <a:buAutoNum type="arabicPeriod" startAt="14"/>
            </a:pPr>
            <a:r>
              <a:rPr lang="en-US" sz="3200" dirty="0" smtClean="0"/>
              <a:t>Will evolving developments in technology lead people to an increasing or decreasing need for faith formation? </a:t>
            </a:r>
            <a:r>
              <a:rPr lang="en-US" sz="3200" smtClean="0"/>
              <a:t>1</a:t>
            </a:r>
            <a:endParaRPr lang="en-US" sz="3200" dirty="0" smtClean="0"/>
          </a:p>
          <a:p>
            <a:pPr marL="0" indent="0">
              <a:buNone/>
            </a:pPr>
            <a:endParaRPr lang="en-US" sz="3200" dirty="0"/>
          </a:p>
        </p:txBody>
      </p:sp>
    </p:spTree>
    <p:extLst>
      <p:ext uri="{BB962C8B-B14F-4D97-AF65-F5344CB8AC3E}">
        <p14:creationId xmlns:p14="http://schemas.microsoft.com/office/powerpoint/2010/main" val="407842745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0"/>
            <a:ext cx="8229600" cy="1143000"/>
          </a:xfrm>
        </p:spPr>
        <p:txBody>
          <a:bodyPr/>
          <a:lstStyle/>
          <a:p>
            <a:pPr algn="ctr"/>
            <a:r>
              <a:rPr lang="en-US" dirty="0" smtClean="0"/>
              <a:t>World </a:t>
            </a:r>
            <a:endParaRPr lang="en-US" dirty="0"/>
          </a:p>
        </p:txBody>
      </p:sp>
      <p:sp>
        <p:nvSpPr>
          <p:cNvPr id="8" name="Content Placeholder 7"/>
          <p:cNvSpPr>
            <a:spLocks noGrp="1"/>
          </p:cNvSpPr>
          <p:nvPr>
            <p:ph idx="1"/>
          </p:nvPr>
        </p:nvSpPr>
        <p:spPr>
          <a:xfrm>
            <a:off x="179095" y="1143000"/>
            <a:ext cx="8808197" cy="5564409"/>
          </a:xfrm>
        </p:spPr>
        <p:txBody>
          <a:bodyPr>
            <a:normAutofit lnSpcReduction="10000"/>
          </a:bodyPr>
          <a:lstStyle/>
          <a:p>
            <a:pPr marL="0" indent="0" algn="ctr">
              <a:buNone/>
            </a:pPr>
            <a:r>
              <a:rPr lang="en-US" b="1" i="1" dirty="0" smtClean="0"/>
              <a:t>** Diversity in society 19 + 26</a:t>
            </a:r>
          </a:p>
          <a:p>
            <a:pPr marL="0" indent="0" algn="ctr">
              <a:buNone/>
            </a:pPr>
            <a:r>
              <a:rPr lang="en-US" i="1" dirty="0" smtClean="0"/>
              <a:t>(ethnic, households/families, gender) </a:t>
            </a:r>
          </a:p>
          <a:p>
            <a:pPr marL="0" indent="0" algn="ctr">
              <a:buNone/>
            </a:pPr>
            <a:r>
              <a:rPr lang="en-US" i="1" dirty="0" smtClean="0"/>
              <a:t>Faith communities------------------------Faith communities</a:t>
            </a:r>
          </a:p>
          <a:p>
            <a:pPr marL="0" indent="0" algn="ctr">
              <a:buNone/>
            </a:pPr>
            <a:r>
              <a:rPr lang="en-US" i="1" dirty="0" smtClean="0"/>
              <a:t>	Resisting diversity					Embracing diversity</a:t>
            </a:r>
          </a:p>
          <a:p>
            <a:pPr marL="0" indent="0">
              <a:buNone/>
            </a:pPr>
            <a:endParaRPr lang="en-US" i="1" dirty="0" smtClean="0"/>
          </a:p>
          <a:p>
            <a:pPr marL="0" indent="0" algn="ctr">
              <a:buNone/>
            </a:pPr>
            <a:r>
              <a:rPr lang="en-US" b="1" i="1" dirty="0" smtClean="0"/>
              <a:t>Busy, stressed, time-crunched, overwhelmed adults</a:t>
            </a:r>
          </a:p>
          <a:p>
            <a:pPr marL="0" indent="0" algn="ctr">
              <a:buNone/>
            </a:pPr>
            <a:r>
              <a:rPr lang="en-US" b="1" i="1" dirty="0" smtClean="0"/>
              <a:t>13+16</a:t>
            </a:r>
            <a:endParaRPr lang="en-US" b="1" i="1" dirty="0"/>
          </a:p>
          <a:p>
            <a:pPr marL="0" indent="0" algn="ctr">
              <a:buNone/>
            </a:pPr>
            <a:r>
              <a:rPr lang="en-US" i="1" dirty="0" smtClean="0"/>
              <a:t>Business as Usual AFF-----Responsive &amp; Innovative AFF </a:t>
            </a:r>
            <a:endParaRPr lang="en-US" i="1" dirty="0"/>
          </a:p>
          <a:p>
            <a:pPr marL="0" indent="0">
              <a:buNone/>
            </a:pPr>
            <a:endParaRPr lang="en-US" b="1" dirty="0" smtClean="0"/>
          </a:p>
          <a:p>
            <a:pPr marL="0" indent="0" algn="ctr">
              <a:buNone/>
            </a:pPr>
            <a:r>
              <a:rPr lang="en-US" b="1" i="1" dirty="0" smtClean="0"/>
              <a:t>A “Design Your Own Life” Culture </a:t>
            </a:r>
          </a:p>
          <a:p>
            <a:pPr marL="0" indent="0" algn="ctr">
              <a:buNone/>
            </a:pPr>
            <a:r>
              <a:rPr lang="en-US" b="1" i="1" dirty="0" smtClean="0"/>
              <a:t>8 + 10</a:t>
            </a:r>
          </a:p>
          <a:p>
            <a:pPr marL="0" indent="0" algn="ctr">
              <a:buNone/>
            </a:pPr>
            <a:r>
              <a:rPr lang="en-US" dirty="0" smtClean="0"/>
              <a:t>Standardized AFF------------------Customizing AFF</a:t>
            </a:r>
          </a:p>
          <a:p>
            <a:pPr marL="0" indent="0" algn="ctr">
              <a:buNone/>
            </a:pPr>
            <a:r>
              <a:rPr lang="en-US" dirty="0" smtClean="0"/>
              <a:t>One size fits all				One size fits one</a:t>
            </a:r>
            <a:endParaRPr lang="en-US" dirty="0"/>
          </a:p>
        </p:txBody>
      </p:sp>
    </p:spTree>
    <p:extLst>
      <p:ext uri="{BB962C8B-B14F-4D97-AF65-F5344CB8AC3E}">
        <p14:creationId xmlns:p14="http://schemas.microsoft.com/office/powerpoint/2010/main" val="331593315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4156"/>
            <a:ext cx="8229600" cy="1143000"/>
          </a:xfrm>
        </p:spPr>
        <p:txBody>
          <a:bodyPr/>
          <a:lstStyle/>
          <a:p>
            <a:pPr algn="ctr"/>
            <a:r>
              <a:rPr lang="en-US" dirty="0" smtClean="0"/>
              <a:t>Adult</a:t>
            </a:r>
            <a:endParaRPr lang="en-US" dirty="0"/>
          </a:p>
        </p:txBody>
      </p:sp>
      <p:sp>
        <p:nvSpPr>
          <p:cNvPr id="3" name="Content Placeholder 2"/>
          <p:cNvSpPr>
            <a:spLocks noGrp="1"/>
          </p:cNvSpPr>
          <p:nvPr>
            <p:ph idx="1"/>
          </p:nvPr>
        </p:nvSpPr>
        <p:spPr>
          <a:xfrm>
            <a:off x="195376" y="1396080"/>
            <a:ext cx="8694228" cy="5181088"/>
          </a:xfrm>
        </p:spPr>
        <p:txBody>
          <a:bodyPr>
            <a:normAutofit lnSpcReduction="10000"/>
          </a:bodyPr>
          <a:lstStyle/>
          <a:p>
            <a:pPr marL="0" indent="0" algn="ctr">
              <a:buNone/>
            </a:pPr>
            <a:r>
              <a:rPr lang="en-US" b="1" dirty="0" smtClean="0"/>
              <a:t>** Adult desire/interest for developing their spiritual life</a:t>
            </a:r>
          </a:p>
          <a:p>
            <a:pPr marL="0" indent="0" algn="ctr">
              <a:buNone/>
            </a:pPr>
            <a:r>
              <a:rPr lang="en-US" b="1" dirty="0" smtClean="0"/>
              <a:t>11 + 25</a:t>
            </a:r>
          </a:p>
          <a:p>
            <a:pPr marL="0" indent="0" algn="ctr">
              <a:buNone/>
            </a:pPr>
            <a:r>
              <a:rPr lang="en-US" dirty="0" smtClean="0"/>
              <a:t>Decreasing-------------------------------------Increasing</a:t>
            </a:r>
          </a:p>
          <a:p>
            <a:pPr marL="0" indent="0" algn="ctr">
              <a:buNone/>
            </a:pPr>
            <a:endParaRPr lang="en-US" dirty="0" smtClean="0"/>
          </a:p>
          <a:p>
            <a:pPr marL="0" indent="0" algn="ctr">
              <a:buNone/>
            </a:pPr>
            <a:r>
              <a:rPr lang="en-US" b="1" dirty="0" smtClean="0"/>
              <a:t>Adult openness to belonging/participating in a faith community </a:t>
            </a:r>
          </a:p>
          <a:p>
            <a:pPr marL="0" indent="0" algn="ctr">
              <a:buNone/>
            </a:pPr>
            <a:r>
              <a:rPr lang="en-US" b="1" dirty="0" smtClean="0"/>
              <a:t>14 + 13</a:t>
            </a:r>
          </a:p>
          <a:p>
            <a:pPr marL="0" indent="0" algn="ctr">
              <a:buNone/>
            </a:pPr>
            <a:r>
              <a:rPr lang="en-US" dirty="0" smtClean="0"/>
              <a:t>Decreasing-------------------------------Increasing</a:t>
            </a:r>
          </a:p>
          <a:p>
            <a:pPr marL="0" indent="0" algn="ctr">
              <a:buNone/>
            </a:pPr>
            <a:endParaRPr lang="en-US" dirty="0" smtClean="0"/>
          </a:p>
          <a:p>
            <a:pPr marL="0" indent="0" algn="ctr">
              <a:buNone/>
            </a:pPr>
            <a:r>
              <a:rPr lang="en-US" b="1" dirty="0" smtClean="0"/>
              <a:t>Adult desire/interest/hunger in being engaged in adult faith formation in a faith community</a:t>
            </a:r>
          </a:p>
          <a:p>
            <a:pPr marL="0" indent="0" algn="ctr">
              <a:buNone/>
            </a:pPr>
            <a:r>
              <a:rPr lang="en-US" b="1" dirty="0" smtClean="0"/>
              <a:t>13 + 15</a:t>
            </a:r>
          </a:p>
          <a:p>
            <a:pPr marL="0" indent="0" algn="ctr">
              <a:buNone/>
            </a:pPr>
            <a:r>
              <a:rPr lang="en-US" dirty="0" smtClean="0"/>
              <a:t>Decreasing-------------------------------Increasing</a:t>
            </a:r>
          </a:p>
          <a:p>
            <a:pPr marL="0" indent="0" algn="ctr">
              <a:buNone/>
            </a:pPr>
            <a:endParaRPr lang="en-US" dirty="0" smtClean="0"/>
          </a:p>
          <a:p>
            <a:pPr marL="0" indent="0" algn="ctr">
              <a:buNone/>
            </a:pPr>
            <a:endParaRPr lang="en-US" dirty="0"/>
          </a:p>
        </p:txBody>
      </p:sp>
    </p:spTree>
    <p:extLst>
      <p:ext uri="{BB962C8B-B14F-4D97-AF65-F5344CB8AC3E}">
        <p14:creationId xmlns:p14="http://schemas.microsoft.com/office/powerpoint/2010/main" val="404669569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482058"/>
            <a:ext cx="7543800" cy="690142"/>
          </a:xfrm>
        </p:spPr>
        <p:txBody>
          <a:bodyPr>
            <a:normAutofit fontScale="90000"/>
          </a:bodyPr>
          <a:lstStyle/>
          <a:p>
            <a:r>
              <a:rPr lang="en-US" dirty="0" smtClean="0"/>
              <a:t>Adult Faith Formation</a:t>
            </a:r>
            <a:endParaRPr lang="en-US" dirty="0"/>
          </a:p>
        </p:txBody>
      </p:sp>
      <p:sp>
        <p:nvSpPr>
          <p:cNvPr id="3" name="Content Placeholder 2"/>
          <p:cNvSpPr>
            <a:spLocks noGrp="1"/>
          </p:cNvSpPr>
          <p:nvPr>
            <p:ph idx="1"/>
          </p:nvPr>
        </p:nvSpPr>
        <p:spPr>
          <a:xfrm>
            <a:off x="762000" y="369089"/>
            <a:ext cx="7543800" cy="5205535"/>
          </a:xfrm>
        </p:spPr>
        <p:txBody>
          <a:bodyPr>
            <a:normAutofit fontScale="85000" lnSpcReduction="10000"/>
          </a:bodyPr>
          <a:lstStyle/>
          <a:p>
            <a:pPr marL="0" indent="0" algn="ctr">
              <a:buNone/>
            </a:pPr>
            <a:r>
              <a:rPr lang="en-US" sz="2800" b="1" dirty="0"/>
              <a:t>Diversity in </a:t>
            </a:r>
            <a:r>
              <a:rPr lang="en-US" sz="2800" b="1" dirty="0" smtClean="0"/>
              <a:t>Society </a:t>
            </a:r>
          </a:p>
          <a:p>
            <a:pPr marL="0" indent="0" algn="ctr">
              <a:buNone/>
            </a:pPr>
            <a:r>
              <a:rPr lang="en-US" sz="2800" dirty="0" smtClean="0"/>
              <a:t>(</a:t>
            </a:r>
            <a:r>
              <a:rPr lang="en-US" sz="2800" dirty="0"/>
              <a:t>ethnic, households/families, gender) </a:t>
            </a:r>
          </a:p>
          <a:p>
            <a:pPr marL="633222" indent="-514350" algn="ctr">
              <a:buNone/>
            </a:pPr>
            <a:r>
              <a:rPr lang="en-US" sz="2600" b="1" i="1" dirty="0" smtClean="0">
                <a:solidFill>
                  <a:srgbClr val="000000"/>
                </a:solidFill>
              </a:rPr>
              <a:t>Faith Communities Embracing Diversity </a:t>
            </a:r>
          </a:p>
          <a:p>
            <a:pPr marL="633222" indent="-514350">
              <a:buNone/>
            </a:pPr>
            <a:endParaRPr lang="en-US" sz="2600" b="1" dirty="0" smtClean="0">
              <a:solidFill>
                <a:srgbClr val="000000"/>
              </a:solidFill>
            </a:endParaRPr>
          </a:p>
          <a:p>
            <a:pPr marL="633222" indent="-514350">
              <a:buNone/>
            </a:pPr>
            <a:endParaRPr lang="en-US" sz="2600" b="1" dirty="0" smtClean="0">
              <a:solidFill>
                <a:srgbClr val="000000"/>
              </a:solidFill>
            </a:endParaRPr>
          </a:p>
          <a:p>
            <a:pPr marL="633222" indent="-514350">
              <a:buNone/>
            </a:pPr>
            <a:endParaRPr lang="en-US" sz="2600" b="1" dirty="0">
              <a:solidFill>
                <a:srgbClr val="000000"/>
              </a:solidFill>
            </a:endParaRPr>
          </a:p>
          <a:p>
            <a:pPr marL="633222" indent="-514350">
              <a:buNone/>
            </a:pPr>
            <a:r>
              <a:rPr lang="en-US" sz="2600" b="1" i="1" dirty="0" smtClean="0">
                <a:solidFill>
                  <a:srgbClr val="000000"/>
                </a:solidFill>
              </a:rPr>
              <a:t>Decreasing</a:t>
            </a:r>
            <a:r>
              <a:rPr lang="en-US" sz="2600" b="1" dirty="0" smtClean="0">
                <a:solidFill>
                  <a:srgbClr val="000000"/>
                </a:solidFill>
              </a:rPr>
              <a:t> 				  	       </a:t>
            </a:r>
            <a:r>
              <a:rPr lang="en-US" sz="2600" b="1" i="1" dirty="0" smtClean="0">
                <a:solidFill>
                  <a:srgbClr val="000000"/>
                </a:solidFill>
              </a:rPr>
              <a:t>Increasing</a:t>
            </a:r>
          </a:p>
          <a:p>
            <a:pPr marL="633222" indent="-514350">
              <a:buNone/>
            </a:pPr>
            <a:endParaRPr lang="en-US" sz="2800" b="1" dirty="0" smtClean="0"/>
          </a:p>
          <a:p>
            <a:pPr marL="633222" indent="-514350" algn="ctr">
              <a:buNone/>
            </a:pPr>
            <a:r>
              <a:rPr lang="en-US" sz="2800" b="1" dirty="0" smtClean="0"/>
              <a:t>Adult </a:t>
            </a:r>
            <a:r>
              <a:rPr lang="en-US" sz="2800" b="1" dirty="0"/>
              <a:t>desire/interest for </a:t>
            </a:r>
            <a:r>
              <a:rPr lang="en-US" sz="2800" b="1" dirty="0" smtClean="0"/>
              <a:t>      developing </a:t>
            </a:r>
            <a:r>
              <a:rPr lang="en-US" sz="2800" b="1" dirty="0"/>
              <a:t>their spiritual life</a:t>
            </a:r>
          </a:p>
          <a:p>
            <a:pPr marL="633222" indent="-514350">
              <a:buNone/>
            </a:pPr>
            <a:endParaRPr lang="en-US" sz="2600" b="1" dirty="0" smtClean="0">
              <a:solidFill>
                <a:srgbClr val="000000"/>
              </a:solidFill>
            </a:endParaRPr>
          </a:p>
          <a:p>
            <a:pPr marL="633222" indent="-514350">
              <a:buNone/>
            </a:pPr>
            <a:endParaRPr lang="en-US" sz="2600" b="1" dirty="0" smtClean="0">
              <a:solidFill>
                <a:srgbClr val="000000"/>
              </a:solidFill>
            </a:endParaRPr>
          </a:p>
          <a:p>
            <a:pPr marL="633222" indent="-514350" algn="ctr">
              <a:buNone/>
            </a:pPr>
            <a:r>
              <a:rPr lang="en-US" sz="2600" b="1" dirty="0" smtClean="0">
                <a:solidFill>
                  <a:srgbClr val="000000"/>
                </a:solidFill>
              </a:rPr>
              <a:t> </a:t>
            </a:r>
          </a:p>
          <a:p>
            <a:pPr marL="633222" indent="-514350" algn="ctr">
              <a:buNone/>
            </a:pPr>
            <a:r>
              <a:rPr lang="en-US" sz="2600" b="1" i="1" dirty="0">
                <a:solidFill>
                  <a:srgbClr val="000000"/>
                </a:solidFill>
              </a:rPr>
              <a:t>Faith Communities </a:t>
            </a:r>
            <a:r>
              <a:rPr lang="en-US" sz="2600" b="1" i="1" dirty="0" smtClean="0">
                <a:solidFill>
                  <a:srgbClr val="000000"/>
                </a:solidFill>
              </a:rPr>
              <a:t>Resisting Diversity </a:t>
            </a:r>
            <a:endParaRPr lang="en-US" sz="2600" b="1" i="1" dirty="0">
              <a:solidFill>
                <a:srgbClr val="000000"/>
              </a:solidFill>
            </a:endParaRPr>
          </a:p>
        </p:txBody>
      </p:sp>
      <p:cxnSp>
        <p:nvCxnSpPr>
          <p:cNvPr id="5" name="Straight Connector 4"/>
          <p:cNvCxnSpPr/>
          <p:nvPr/>
        </p:nvCxnSpPr>
        <p:spPr>
          <a:xfrm>
            <a:off x="2329196" y="3241898"/>
            <a:ext cx="4139538" cy="0"/>
          </a:xfrm>
          <a:prstGeom prst="line">
            <a:avLst/>
          </a:prstGeom>
          <a:ln w="101600">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a:off x="4387683" y="1833104"/>
            <a:ext cx="1589" cy="3121044"/>
          </a:xfrm>
          <a:prstGeom prst="line">
            <a:avLst/>
          </a:prstGeom>
          <a:ln w="101600" cap="flat">
            <a:headEnd type="triangle"/>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362185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5438636"/>
            <a:ext cx="6781800" cy="733564"/>
          </a:xfrm>
        </p:spPr>
        <p:txBody>
          <a:bodyPr>
            <a:normAutofit fontScale="90000"/>
          </a:bodyPr>
          <a:lstStyle/>
          <a:p>
            <a:r>
              <a:rPr lang="en-US" dirty="0" smtClean="0"/>
              <a:t>Scenario Planning</a:t>
            </a:r>
            <a:endParaRPr lang="en-US" dirty="0"/>
          </a:p>
        </p:txBody>
      </p:sp>
      <p:sp>
        <p:nvSpPr>
          <p:cNvPr id="4" name="Content Placeholder 3"/>
          <p:cNvSpPr>
            <a:spLocks noGrp="1"/>
          </p:cNvSpPr>
          <p:nvPr>
            <p:ph idx="1"/>
          </p:nvPr>
        </p:nvSpPr>
        <p:spPr>
          <a:xfrm>
            <a:off x="762000" y="434222"/>
            <a:ext cx="7543800" cy="4615422"/>
          </a:xfrm>
        </p:spPr>
        <p:txBody>
          <a:bodyPr>
            <a:normAutofit lnSpcReduction="10000"/>
          </a:bodyPr>
          <a:lstStyle/>
          <a:p>
            <a:pPr marL="0" indent="0">
              <a:buNone/>
            </a:pPr>
            <a:r>
              <a:rPr lang="en-US" dirty="0">
                <a:latin typeface="Iowan Old Style Roman"/>
                <a:cs typeface="Iowan Old Style Roman"/>
              </a:rPr>
              <a:t>Jay Ogilvy and Peter Schwartz </a:t>
            </a:r>
            <a:r>
              <a:rPr lang="en-US" dirty="0" smtClean="0">
                <a:latin typeface="Iowan Old Style Roman"/>
                <a:cs typeface="Iowan Old Style Roman"/>
              </a:rPr>
              <a:t>describe </a:t>
            </a:r>
            <a:r>
              <a:rPr lang="en-US" dirty="0">
                <a:latin typeface="Iowan Old Style Roman"/>
                <a:cs typeface="Iowan Old Style Roman"/>
              </a:rPr>
              <a:t>scenarios as “narratives of alternative environments in which today’s decisions may be played out. They are not predictions. Nor are they strategies. Instead they are more like hypotheses of different futures specifically designed to highlight the risks and opportunities involved in specific strategic issues</a:t>
            </a:r>
            <a:r>
              <a:rPr lang="en-US" i="1" dirty="0">
                <a:latin typeface="Iowan Old Style Roman"/>
                <a:cs typeface="Iowan Old Style Roman"/>
              </a:rPr>
              <a:t>.</a:t>
            </a:r>
            <a:r>
              <a:rPr lang="en-US" dirty="0">
                <a:latin typeface="Iowan Old Style Roman"/>
                <a:cs typeface="Iowan Old Style Roman"/>
              </a:rPr>
              <a:t>” </a:t>
            </a:r>
            <a:endParaRPr lang="en-US" dirty="0" smtClean="0">
              <a:latin typeface="Iowan Old Style Roman"/>
              <a:cs typeface="Iowan Old Style Roman"/>
            </a:endParaRPr>
          </a:p>
          <a:p>
            <a:pPr marL="0" indent="0">
              <a:buNone/>
            </a:pPr>
            <a:endParaRPr lang="en-US" sz="1200" dirty="0" smtClean="0">
              <a:latin typeface="Iowan Old Style Roman"/>
              <a:cs typeface="Iowan Old Style Roman"/>
            </a:endParaRPr>
          </a:p>
          <a:p>
            <a:pPr marL="0" indent="0">
              <a:buNone/>
            </a:pPr>
            <a:r>
              <a:rPr lang="en-US" dirty="0" smtClean="0">
                <a:latin typeface="Iowan Old Style Roman"/>
                <a:cs typeface="Iowan Old Style Roman"/>
              </a:rPr>
              <a:t>The </a:t>
            </a:r>
            <a:r>
              <a:rPr lang="en-US" dirty="0">
                <a:latin typeface="Iowan Old Style Roman"/>
                <a:cs typeface="Iowan Old Style Roman"/>
              </a:rPr>
              <a:t>point is not to gather evidence for some “most probable” future. The point is rather to entertain a number of different possibilities in order to make better choices about the future of faith formation in the face of inevitable uncertainties</a:t>
            </a:r>
            <a:r>
              <a:rPr lang="en-US" dirty="0" smtClean="0">
                <a:latin typeface="Iowan Old Style Roman"/>
                <a:cs typeface="Iowan Old Style Roman"/>
              </a:rPr>
              <a:t>.</a:t>
            </a:r>
            <a:endParaRPr lang="en-US" dirty="0">
              <a:latin typeface="Iowan Old Style Roman"/>
              <a:cs typeface="Iowan Old Style Roman"/>
            </a:endParaRPr>
          </a:p>
        </p:txBody>
      </p:sp>
    </p:spTree>
    <p:extLst>
      <p:ext uri="{BB962C8B-B14F-4D97-AF65-F5344CB8AC3E}">
        <p14:creationId xmlns:p14="http://schemas.microsoft.com/office/powerpoint/2010/main" val="26169222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0154" y="5438636"/>
            <a:ext cx="7202977" cy="733564"/>
          </a:xfrm>
        </p:spPr>
        <p:txBody>
          <a:bodyPr>
            <a:normAutofit fontScale="90000"/>
          </a:bodyPr>
          <a:lstStyle/>
          <a:p>
            <a:r>
              <a:rPr lang="en-US" dirty="0" smtClean="0"/>
              <a:t>Write Scenario Narratives</a:t>
            </a:r>
            <a:endParaRPr lang="en-US" dirty="0"/>
          </a:p>
        </p:txBody>
      </p:sp>
      <p:sp>
        <p:nvSpPr>
          <p:cNvPr id="3" name="Content Placeholder 2"/>
          <p:cNvSpPr>
            <a:spLocks noGrp="1"/>
          </p:cNvSpPr>
          <p:nvPr>
            <p:ph idx="1"/>
          </p:nvPr>
        </p:nvSpPr>
        <p:spPr>
          <a:xfrm>
            <a:off x="755386" y="412511"/>
            <a:ext cx="7575753" cy="5149435"/>
          </a:xfrm>
        </p:spPr>
        <p:txBody>
          <a:bodyPr>
            <a:normAutofit lnSpcReduction="10000"/>
          </a:bodyPr>
          <a:lstStyle/>
          <a:p>
            <a:pPr marL="0" indent="0">
              <a:buNone/>
            </a:pPr>
            <a:r>
              <a:rPr lang="en-US" sz="2800" b="1" dirty="0"/>
              <a:t>Session 4: Create Scenario Narratives for the Future of Adult Faith </a:t>
            </a:r>
            <a:r>
              <a:rPr lang="en-US" sz="2800" b="1" dirty="0" smtClean="0"/>
              <a:t>Formation</a:t>
            </a:r>
            <a:endParaRPr lang="en-US" sz="2800" dirty="0"/>
          </a:p>
          <a:p>
            <a:pPr marL="0" indent="0">
              <a:buNone/>
            </a:pPr>
            <a:r>
              <a:rPr lang="en-US" sz="2800" dirty="0" smtClean="0"/>
              <a:t>Develop </a:t>
            </a:r>
            <a:r>
              <a:rPr lang="en-US" sz="2800" dirty="0"/>
              <a:t>several one-</a:t>
            </a:r>
            <a:r>
              <a:rPr lang="en-US" sz="2800" dirty="0" smtClean="0"/>
              <a:t>sentence descriptions </a:t>
            </a:r>
            <a:r>
              <a:rPr lang="en-US" sz="2800" dirty="0"/>
              <a:t>of how you see the scenario quadrant playing out over the next </a:t>
            </a:r>
            <a:r>
              <a:rPr lang="en-US" sz="2800" dirty="0" smtClean="0"/>
              <a:t>5 years</a:t>
            </a:r>
            <a:r>
              <a:rPr lang="en-US" sz="2800" dirty="0"/>
              <a:t>. </a:t>
            </a:r>
          </a:p>
          <a:p>
            <a:pPr marL="0" lvl="2" indent="0">
              <a:buNone/>
            </a:pPr>
            <a:r>
              <a:rPr lang="en-US" sz="2800" b="1" i="1" dirty="0"/>
              <a:t>This is a world in which…</a:t>
            </a:r>
            <a:r>
              <a:rPr lang="en-US" sz="2800" b="1" i="1" dirty="0" smtClean="0"/>
              <a:t>.</a:t>
            </a:r>
            <a:endParaRPr lang="en-US" sz="2800" dirty="0" smtClean="0"/>
          </a:p>
          <a:p>
            <a:pPr marL="274320" lvl="2" indent="-274320"/>
            <a:r>
              <a:rPr lang="en-US" sz="2800" dirty="0" smtClean="0"/>
              <a:t>Describe what’s happening to the adults – young, midlife, mature, older</a:t>
            </a:r>
          </a:p>
          <a:p>
            <a:pPr marL="274320" lvl="2" indent="-274320"/>
            <a:r>
              <a:rPr lang="en-US" sz="2800" dirty="0" smtClean="0"/>
              <a:t>Describe what’s happening in faith communities</a:t>
            </a:r>
          </a:p>
          <a:p>
            <a:pPr marL="274320" lvl="2" indent="-274320"/>
            <a:r>
              <a:rPr lang="en-US" sz="2800" dirty="0" smtClean="0"/>
              <a:t>Describe what’s happening in society</a:t>
            </a:r>
          </a:p>
          <a:p>
            <a:pPr marL="274320" lvl="2" indent="-274320"/>
            <a:r>
              <a:rPr lang="en-US" sz="2800" dirty="0" smtClean="0"/>
              <a:t>Etc.</a:t>
            </a:r>
          </a:p>
        </p:txBody>
      </p:sp>
    </p:spTree>
    <p:extLst>
      <p:ext uri="{BB962C8B-B14F-4D97-AF65-F5344CB8AC3E}">
        <p14:creationId xmlns:p14="http://schemas.microsoft.com/office/powerpoint/2010/main" val="120479849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503768"/>
            <a:ext cx="6781800" cy="668431"/>
          </a:xfrm>
        </p:spPr>
        <p:txBody>
          <a:bodyPr>
            <a:normAutofit fontScale="90000"/>
          </a:bodyPr>
          <a:lstStyle/>
          <a:p>
            <a:r>
              <a:rPr lang="en-US" dirty="0" smtClean="0"/>
              <a:t>Develop Strategies</a:t>
            </a:r>
            <a:endParaRPr lang="en-US" dirty="0"/>
          </a:p>
        </p:txBody>
      </p:sp>
      <p:sp>
        <p:nvSpPr>
          <p:cNvPr id="3" name="Content Placeholder 2"/>
          <p:cNvSpPr>
            <a:spLocks noGrp="1"/>
          </p:cNvSpPr>
          <p:nvPr>
            <p:ph idx="1"/>
          </p:nvPr>
        </p:nvSpPr>
        <p:spPr>
          <a:xfrm>
            <a:off x="762000" y="455933"/>
            <a:ext cx="7543800" cy="4613613"/>
          </a:xfrm>
        </p:spPr>
        <p:txBody>
          <a:bodyPr>
            <a:normAutofit fontScale="92500"/>
          </a:bodyPr>
          <a:lstStyle/>
          <a:p>
            <a:pPr marL="0" indent="0">
              <a:buNone/>
            </a:pPr>
            <a:r>
              <a:rPr lang="en-US" b="1" dirty="0"/>
              <a:t>Session 5: Envision the Future of Adult Faith Formation: Young Adult, Midlife Adults, Mature Adults, and Older Adults </a:t>
            </a:r>
            <a:endParaRPr lang="en-US" dirty="0"/>
          </a:p>
          <a:p>
            <a:r>
              <a:rPr lang="en-US" b="1" dirty="0"/>
              <a:t>Task</a:t>
            </a:r>
            <a:r>
              <a:rPr lang="en-US" dirty="0"/>
              <a:t>: Develop strategies and practices for bringing each of the four scenario narratives to life in each season of adulthood. </a:t>
            </a:r>
          </a:p>
          <a:p>
            <a:r>
              <a:rPr lang="en-US" b="1" dirty="0"/>
              <a:t>Groups: </a:t>
            </a:r>
            <a:r>
              <a:rPr lang="en-US" dirty="0"/>
              <a:t>Select a season of adulthood that you would like to </a:t>
            </a:r>
            <a:r>
              <a:rPr lang="en-US" dirty="0" smtClean="0"/>
              <a:t>focus. </a:t>
            </a:r>
            <a:endParaRPr lang="en-US" dirty="0"/>
          </a:p>
          <a:p>
            <a:pPr lvl="1"/>
            <a:r>
              <a:rPr lang="en-US" sz="2400" dirty="0" err="1"/>
              <a:t>Northington</a:t>
            </a:r>
            <a:r>
              <a:rPr lang="en-US" sz="2400" dirty="0"/>
              <a:t> </a:t>
            </a:r>
            <a:r>
              <a:rPr lang="en-US" sz="2400" dirty="0" smtClean="0"/>
              <a:t>Room</a:t>
            </a:r>
          </a:p>
          <a:p>
            <a:pPr lvl="1"/>
            <a:r>
              <a:rPr lang="en-US" sz="2400" dirty="0" smtClean="0"/>
              <a:t>Riverdale Room</a:t>
            </a:r>
          </a:p>
          <a:p>
            <a:pPr lvl="1"/>
            <a:r>
              <a:rPr lang="en-US" sz="2400" dirty="0" smtClean="0"/>
              <a:t>Jackson Suite</a:t>
            </a:r>
          </a:p>
          <a:p>
            <a:pPr lvl="1"/>
            <a:r>
              <a:rPr lang="en-US" sz="2400" dirty="0" smtClean="0"/>
              <a:t>Towpath Ballroom</a:t>
            </a:r>
          </a:p>
          <a:p>
            <a:pPr lvl="0"/>
            <a:r>
              <a:rPr lang="en-US" b="1" dirty="0" smtClean="0"/>
              <a:t>2 Rounds of Idea Generating</a:t>
            </a:r>
            <a:endParaRPr lang="en-US" dirty="0"/>
          </a:p>
        </p:txBody>
      </p:sp>
    </p:spTree>
    <p:extLst>
      <p:ext uri="{BB962C8B-B14F-4D97-AF65-F5344CB8AC3E}">
        <p14:creationId xmlns:p14="http://schemas.microsoft.com/office/powerpoint/2010/main" val="83774352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503768"/>
            <a:ext cx="6781800" cy="668431"/>
          </a:xfrm>
        </p:spPr>
        <p:txBody>
          <a:bodyPr>
            <a:normAutofit fontScale="90000"/>
          </a:bodyPr>
          <a:lstStyle/>
          <a:p>
            <a:r>
              <a:rPr lang="en-US" dirty="0" smtClean="0"/>
              <a:t>Develop Strategies</a:t>
            </a:r>
            <a:endParaRPr lang="en-US" dirty="0"/>
          </a:p>
        </p:txBody>
      </p:sp>
      <p:sp>
        <p:nvSpPr>
          <p:cNvPr id="3" name="Content Placeholder 2"/>
          <p:cNvSpPr>
            <a:spLocks noGrp="1"/>
          </p:cNvSpPr>
          <p:nvPr>
            <p:ph idx="1"/>
          </p:nvPr>
        </p:nvSpPr>
        <p:spPr>
          <a:xfrm>
            <a:off x="762000" y="303956"/>
            <a:ext cx="7543800" cy="5199812"/>
          </a:xfrm>
        </p:spPr>
        <p:txBody>
          <a:bodyPr>
            <a:noAutofit/>
          </a:bodyPr>
          <a:lstStyle/>
          <a:p>
            <a:pPr marL="0" lvl="0" indent="0">
              <a:buNone/>
            </a:pPr>
            <a:r>
              <a:rPr lang="en-US" sz="2800" dirty="0" smtClean="0"/>
              <a:t>Imagine </a:t>
            </a:r>
            <a:r>
              <a:rPr lang="en-US" sz="2800" dirty="0"/>
              <a:t>that each of the four scenarios </a:t>
            </a:r>
            <a:r>
              <a:rPr lang="en-US" sz="2800" b="1" u="sng" dirty="0"/>
              <a:t>is</a:t>
            </a:r>
            <a:r>
              <a:rPr lang="en-US" sz="2800" b="1" dirty="0"/>
              <a:t> </a:t>
            </a:r>
            <a:r>
              <a:rPr lang="en-US" sz="2800" dirty="0"/>
              <a:t>the future and you are living and working in each of the four scenarios. For each scenario narrative consider: </a:t>
            </a:r>
            <a:r>
              <a:rPr lang="en-US" sz="2800" b="1" i="1" dirty="0"/>
              <a:t>What actions can we take to develop a desirable future (or mitigate a negative one) in this </a:t>
            </a:r>
            <a:r>
              <a:rPr lang="en-US" sz="2800" b="1" i="1" dirty="0" smtClean="0"/>
              <a:t>scenario with our “season of adulthood”?</a:t>
            </a:r>
            <a:r>
              <a:rPr lang="en-US" sz="2800" i="1" dirty="0" smtClean="0"/>
              <a:t> </a:t>
            </a:r>
            <a:endParaRPr lang="en-US" sz="2800" i="1" dirty="0"/>
          </a:p>
          <a:p>
            <a:pPr lvl="2"/>
            <a:r>
              <a:rPr lang="en-US" sz="2800" dirty="0" smtClean="0"/>
              <a:t>Programs	Activities	Resources</a:t>
            </a:r>
          </a:p>
          <a:p>
            <a:pPr lvl="2"/>
            <a:r>
              <a:rPr lang="en-US" sz="2800" dirty="0" smtClean="0"/>
              <a:t>Online</a:t>
            </a:r>
            <a:r>
              <a:rPr lang="en-US" sz="2800" dirty="0"/>
              <a:t>/</a:t>
            </a:r>
            <a:r>
              <a:rPr lang="en-US" sz="2800" dirty="0" smtClean="0"/>
              <a:t>digital	Approaches</a:t>
            </a:r>
          </a:p>
          <a:p>
            <a:pPr lvl="2"/>
            <a:r>
              <a:rPr lang="en-US" sz="2800" dirty="0" smtClean="0"/>
              <a:t>Practices	Leadership		Training</a:t>
            </a:r>
          </a:p>
          <a:p>
            <a:r>
              <a:rPr lang="en-US" sz="2800" b="1" i="1" dirty="0" smtClean="0"/>
              <a:t>Focusing Question: What if….</a:t>
            </a:r>
          </a:p>
        </p:txBody>
      </p:sp>
    </p:spTree>
    <p:extLst>
      <p:ext uri="{BB962C8B-B14F-4D97-AF65-F5344CB8AC3E}">
        <p14:creationId xmlns:p14="http://schemas.microsoft.com/office/powerpoint/2010/main" val="317856794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482058"/>
            <a:ext cx="7543800" cy="690142"/>
          </a:xfrm>
        </p:spPr>
        <p:txBody>
          <a:bodyPr>
            <a:normAutofit fontScale="90000"/>
          </a:bodyPr>
          <a:lstStyle/>
          <a:p>
            <a:r>
              <a:rPr lang="en-US" dirty="0" smtClean="0"/>
              <a:t>Adult Faith Formation</a:t>
            </a:r>
            <a:endParaRPr lang="en-US" dirty="0"/>
          </a:p>
        </p:txBody>
      </p:sp>
      <p:sp>
        <p:nvSpPr>
          <p:cNvPr id="3" name="Content Placeholder 2"/>
          <p:cNvSpPr>
            <a:spLocks noGrp="1"/>
          </p:cNvSpPr>
          <p:nvPr>
            <p:ph idx="1"/>
          </p:nvPr>
        </p:nvSpPr>
        <p:spPr>
          <a:xfrm>
            <a:off x="762000" y="369089"/>
            <a:ext cx="7543800" cy="5205535"/>
          </a:xfrm>
        </p:spPr>
        <p:txBody>
          <a:bodyPr>
            <a:normAutofit fontScale="85000" lnSpcReduction="10000"/>
          </a:bodyPr>
          <a:lstStyle/>
          <a:p>
            <a:pPr marL="0" indent="0" algn="ctr">
              <a:buNone/>
            </a:pPr>
            <a:r>
              <a:rPr lang="en-US" sz="2800" b="1" dirty="0"/>
              <a:t>Diversity in </a:t>
            </a:r>
            <a:r>
              <a:rPr lang="en-US" sz="2800" b="1" dirty="0" smtClean="0"/>
              <a:t>Society </a:t>
            </a:r>
          </a:p>
          <a:p>
            <a:pPr marL="0" indent="0" algn="ctr">
              <a:buNone/>
            </a:pPr>
            <a:r>
              <a:rPr lang="en-US" sz="2800" dirty="0" smtClean="0"/>
              <a:t>(</a:t>
            </a:r>
            <a:r>
              <a:rPr lang="en-US" sz="2800" dirty="0"/>
              <a:t>ethnic, households/families, gender) </a:t>
            </a:r>
          </a:p>
          <a:p>
            <a:pPr marL="633222" indent="-514350" algn="ctr">
              <a:buNone/>
            </a:pPr>
            <a:r>
              <a:rPr lang="en-US" sz="2600" b="1" i="1" dirty="0" smtClean="0">
                <a:solidFill>
                  <a:srgbClr val="000000"/>
                </a:solidFill>
              </a:rPr>
              <a:t>Faith Communities Embracing Diversity </a:t>
            </a:r>
          </a:p>
          <a:p>
            <a:pPr marL="633222" indent="-514350">
              <a:buNone/>
            </a:pPr>
            <a:endParaRPr lang="en-US" sz="2600" b="1" dirty="0" smtClean="0">
              <a:solidFill>
                <a:srgbClr val="000000"/>
              </a:solidFill>
            </a:endParaRPr>
          </a:p>
          <a:p>
            <a:pPr marL="633222" indent="-514350">
              <a:buNone/>
            </a:pPr>
            <a:endParaRPr lang="en-US" sz="2600" b="1" dirty="0" smtClean="0">
              <a:solidFill>
                <a:srgbClr val="000000"/>
              </a:solidFill>
            </a:endParaRPr>
          </a:p>
          <a:p>
            <a:pPr marL="633222" indent="-514350">
              <a:buNone/>
            </a:pPr>
            <a:endParaRPr lang="en-US" sz="2600" b="1" dirty="0">
              <a:solidFill>
                <a:srgbClr val="000000"/>
              </a:solidFill>
            </a:endParaRPr>
          </a:p>
          <a:p>
            <a:pPr marL="633222" indent="-514350">
              <a:buNone/>
            </a:pPr>
            <a:r>
              <a:rPr lang="en-US" sz="2600" b="1" i="1" dirty="0" smtClean="0">
                <a:solidFill>
                  <a:srgbClr val="000000"/>
                </a:solidFill>
              </a:rPr>
              <a:t>Decreasing</a:t>
            </a:r>
            <a:r>
              <a:rPr lang="en-US" sz="2600" b="1" dirty="0" smtClean="0">
                <a:solidFill>
                  <a:srgbClr val="000000"/>
                </a:solidFill>
              </a:rPr>
              <a:t> 				  	       </a:t>
            </a:r>
            <a:r>
              <a:rPr lang="en-US" sz="2600" b="1" i="1" dirty="0" smtClean="0">
                <a:solidFill>
                  <a:srgbClr val="000000"/>
                </a:solidFill>
              </a:rPr>
              <a:t>Increasing</a:t>
            </a:r>
          </a:p>
          <a:p>
            <a:pPr marL="633222" indent="-514350">
              <a:buNone/>
            </a:pPr>
            <a:endParaRPr lang="en-US" sz="2800" b="1" dirty="0" smtClean="0"/>
          </a:p>
          <a:p>
            <a:pPr marL="633222" indent="-514350" algn="ctr">
              <a:buNone/>
            </a:pPr>
            <a:r>
              <a:rPr lang="en-US" sz="2800" b="1" dirty="0" smtClean="0"/>
              <a:t>Adult </a:t>
            </a:r>
            <a:r>
              <a:rPr lang="en-US" sz="2800" b="1" dirty="0"/>
              <a:t>desire/interest for </a:t>
            </a:r>
            <a:r>
              <a:rPr lang="en-US" sz="2800" b="1" dirty="0" smtClean="0"/>
              <a:t>      developing </a:t>
            </a:r>
            <a:r>
              <a:rPr lang="en-US" sz="2800" b="1" dirty="0"/>
              <a:t>their spiritual life</a:t>
            </a:r>
          </a:p>
          <a:p>
            <a:pPr marL="633222" indent="-514350">
              <a:buNone/>
            </a:pPr>
            <a:endParaRPr lang="en-US" sz="2600" b="1" dirty="0" smtClean="0">
              <a:solidFill>
                <a:srgbClr val="000000"/>
              </a:solidFill>
            </a:endParaRPr>
          </a:p>
          <a:p>
            <a:pPr marL="633222" indent="-514350">
              <a:buNone/>
            </a:pPr>
            <a:endParaRPr lang="en-US" sz="2600" b="1" dirty="0" smtClean="0">
              <a:solidFill>
                <a:srgbClr val="000000"/>
              </a:solidFill>
            </a:endParaRPr>
          </a:p>
          <a:p>
            <a:pPr marL="633222" indent="-514350" algn="ctr">
              <a:buNone/>
            </a:pPr>
            <a:r>
              <a:rPr lang="en-US" sz="2600" b="1" dirty="0" smtClean="0">
                <a:solidFill>
                  <a:srgbClr val="000000"/>
                </a:solidFill>
              </a:rPr>
              <a:t> </a:t>
            </a:r>
          </a:p>
          <a:p>
            <a:pPr marL="633222" indent="-514350" algn="ctr">
              <a:buNone/>
            </a:pPr>
            <a:r>
              <a:rPr lang="en-US" sz="2600" b="1" i="1" dirty="0">
                <a:solidFill>
                  <a:srgbClr val="000000"/>
                </a:solidFill>
              </a:rPr>
              <a:t>Faith Communities </a:t>
            </a:r>
            <a:r>
              <a:rPr lang="en-US" sz="2600" b="1" i="1" dirty="0" smtClean="0">
                <a:solidFill>
                  <a:srgbClr val="000000"/>
                </a:solidFill>
              </a:rPr>
              <a:t>Resisting Diversity </a:t>
            </a:r>
            <a:endParaRPr lang="en-US" sz="2600" b="1" i="1" dirty="0">
              <a:solidFill>
                <a:srgbClr val="000000"/>
              </a:solidFill>
            </a:endParaRPr>
          </a:p>
        </p:txBody>
      </p:sp>
      <p:cxnSp>
        <p:nvCxnSpPr>
          <p:cNvPr id="5" name="Straight Connector 4"/>
          <p:cNvCxnSpPr/>
          <p:nvPr/>
        </p:nvCxnSpPr>
        <p:spPr>
          <a:xfrm>
            <a:off x="2329196" y="3241898"/>
            <a:ext cx="4139538" cy="0"/>
          </a:xfrm>
          <a:prstGeom prst="line">
            <a:avLst/>
          </a:prstGeom>
          <a:ln w="101600">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a:off x="4387683" y="1833104"/>
            <a:ext cx="1589" cy="3121044"/>
          </a:xfrm>
          <a:prstGeom prst="line">
            <a:avLst/>
          </a:prstGeom>
          <a:ln w="101600" cap="flat">
            <a:headEnd type="triangle"/>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659350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00269" y="345337"/>
            <a:ext cx="4166745" cy="6060104"/>
          </a:xfrm>
        </p:spPr>
        <p:txBody>
          <a:bodyPr>
            <a:normAutofit lnSpcReduction="10000"/>
          </a:bodyPr>
          <a:lstStyle/>
          <a:p>
            <a:pPr marL="0" indent="0">
              <a:buNone/>
            </a:pPr>
            <a:r>
              <a:rPr lang="en-US" sz="2800" b="1" dirty="0" smtClean="0"/>
              <a:t>Scenario 1: Embracing &amp; Increasing</a:t>
            </a:r>
          </a:p>
          <a:p>
            <a:pPr marL="0" indent="0">
              <a:buNone/>
            </a:pPr>
            <a:r>
              <a:rPr lang="en-US" sz="2800" b="1" dirty="0" smtClean="0"/>
              <a:t>Scenario 2: Resisting &amp; Increasing</a:t>
            </a:r>
          </a:p>
          <a:p>
            <a:pPr lvl="1"/>
            <a:r>
              <a:rPr lang="en-US" sz="2800" dirty="0"/>
              <a:t>What if we developed an adult faith formation network with a variety of opportunities and experiences tailored specifically to the needs of different audiences in the faith </a:t>
            </a:r>
            <a:r>
              <a:rPr lang="en-US" sz="2800" dirty="0" smtClean="0"/>
              <a:t>community.</a:t>
            </a:r>
          </a:p>
        </p:txBody>
      </p:sp>
      <p:pic>
        <p:nvPicPr>
          <p:cNvPr id="2" name="Picture 1" descr="Untitl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7750" y="1329649"/>
            <a:ext cx="5377923" cy="4452983"/>
          </a:xfrm>
          <a:prstGeom prst="rect">
            <a:avLst/>
          </a:prstGeom>
        </p:spPr>
      </p:pic>
    </p:spTree>
    <p:extLst>
      <p:ext uri="{BB962C8B-B14F-4D97-AF65-F5344CB8AC3E}">
        <p14:creationId xmlns:p14="http://schemas.microsoft.com/office/powerpoint/2010/main" val="250304187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278497"/>
            <a:ext cx="7543800" cy="1794915"/>
          </a:xfrm>
        </p:spPr>
        <p:txBody>
          <a:bodyPr>
            <a:normAutofit lnSpcReduction="10000"/>
          </a:bodyPr>
          <a:lstStyle/>
          <a:p>
            <a:pPr marL="0" indent="0">
              <a:buNone/>
            </a:pPr>
            <a:r>
              <a:rPr lang="en-US" sz="2800" b="1" dirty="0" smtClean="0"/>
              <a:t>Scenario 3: Resisting &amp; Decreasing</a:t>
            </a:r>
          </a:p>
          <a:p>
            <a:pPr marL="457200" lvl="1" indent="-457200"/>
            <a:r>
              <a:rPr lang="en-US" sz="2800" dirty="0" smtClean="0"/>
              <a:t>What if our faith community became a center for the arts and music and…. </a:t>
            </a:r>
            <a:r>
              <a:rPr lang="en-US" sz="2800" dirty="0"/>
              <a:t>s</a:t>
            </a:r>
            <a:r>
              <a:rPr lang="en-US" sz="2800" dirty="0" smtClean="0"/>
              <a:t>piritual conversation</a:t>
            </a:r>
          </a:p>
          <a:p>
            <a:pPr marL="0" indent="0">
              <a:buNone/>
            </a:pPr>
            <a:endParaRPr lang="en-US" sz="2800" dirty="0"/>
          </a:p>
        </p:txBody>
      </p:sp>
      <p:pic>
        <p:nvPicPr>
          <p:cNvPr id="4" name="Picture 3" descr="imag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392" y="2073412"/>
            <a:ext cx="3492500" cy="2324100"/>
          </a:xfrm>
          <a:prstGeom prst="rect">
            <a:avLst/>
          </a:prstGeom>
        </p:spPr>
      </p:pic>
      <p:pic>
        <p:nvPicPr>
          <p:cNvPr id="5" name="Picture 4" descr="Screen Shot 2015-10-03 at 7.44.23 AM.png"/>
          <p:cNvPicPr>
            <a:picLocks noChangeAspect="1"/>
          </p:cNvPicPr>
          <p:nvPr/>
        </p:nvPicPr>
        <p:blipFill rotWithShape="1">
          <a:blip r:embed="rId3">
            <a:extLst>
              <a:ext uri="{28A0092B-C50C-407E-A947-70E740481C1C}">
                <a14:useLocalDpi xmlns:a14="http://schemas.microsoft.com/office/drawing/2010/main" val="0"/>
              </a:ext>
            </a:extLst>
          </a:blip>
          <a:srcRect l="16692" t="60526" r="36156" b="17837"/>
          <a:stretch/>
        </p:blipFill>
        <p:spPr>
          <a:xfrm>
            <a:off x="762000" y="4492880"/>
            <a:ext cx="7639871" cy="2191059"/>
          </a:xfrm>
          <a:prstGeom prst="rect">
            <a:avLst/>
          </a:prstGeom>
        </p:spPr>
      </p:pic>
      <p:pic>
        <p:nvPicPr>
          <p:cNvPr id="6" name="Picture 5" descr="images 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43897" y="2185502"/>
            <a:ext cx="4051300" cy="2006600"/>
          </a:xfrm>
          <a:prstGeom prst="rect">
            <a:avLst/>
          </a:prstGeom>
        </p:spPr>
      </p:pic>
    </p:spTree>
    <p:extLst>
      <p:ext uri="{BB962C8B-B14F-4D97-AF65-F5344CB8AC3E}">
        <p14:creationId xmlns:p14="http://schemas.microsoft.com/office/powerpoint/2010/main" val="249653600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262484"/>
            <a:ext cx="7543800" cy="2538301"/>
          </a:xfrm>
        </p:spPr>
        <p:txBody>
          <a:bodyPr>
            <a:normAutofit fontScale="92500" lnSpcReduction="10000"/>
          </a:bodyPr>
          <a:lstStyle/>
          <a:p>
            <a:pPr marL="0" indent="0">
              <a:buNone/>
            </a:pPr>
            <a:r>
              <a:rPr lang="en-US" sz="2800" b="1" dirty="0" smtClean="0"/>
              <a:t>Scenario 4: Embracing &amp; Decreasing</a:t>
            </a:r>
          </a:p>
          <a:p>
            <a:pPr marL="457200" lvl="1" indent="-457200"/>
            <a:r>
              <a:rPr lang="en-US" sz="2800" dirty="0"/>
              <a:t>What if </a:t>
            </a:r>
            <a:r>
              <a:rPr lang="en-US" sz="2800" dirty="0" smtClean="0"/>
              <a:t>we created a family life center (in physical space and online space) that addresses the diversity of parents and grandparents – with a variety of programs, experiences, mentoring for young parents, etc. equipping them for </a:t>
            </a:r>
            <a:endParaRPr lang="en-US" sz="2800" dirty="0"/>
          </a:p>
        </p:txBody>
      </p:sp>
      <p:pic>
        <p:nvPicPr>
          <p:cNvPr id="4" name="Picture 3" descr="playhouse 2.jpg"/>
          <p:cNvPicPr>
            <a:picLocks noChangeAspect="1"/>
          </p:cNvPicPr>
          <p:nvPr/>
        </p:nvPicPr>
        <p:blipFill>
          <a:blip r:embed="rId2"/>
          <a:stretch>
            <a:fillRect/>
          </a:stretch>
        </p:blipFill>
        <p:spPr>
          <a:xfrm>
            <a:off x="90247" y="3574492"/>
            <a:ext cx="4393756" cy="2929170"/>
          </a:xfrm>
          <a:prstGeom prst="rect">
            <a:avLst/>
          </a:prstGeom>
          <a:ln>
            <a:noFill/>
          </a:ln>
          <a:effectLst>
            <a:outerShdw blurRad="190500" algn="tl" rotWithShape="0">
              <a:srgbClr val="000000">
                <a:alpha val="70000"/>
              </a:srgbClr>
            </a:outerShdw>
          </a:effectLst>
        </p:spPr>
      </p:pic>
      <p:pic>
        <p:nvPicPr>
          <p:cNvPr id="5" name="Picture 4" descr="playhouse 3.jpg"/>
          <p:cNvPicPr>
            <a:picLocks noChangeAspect="1"/>
          </p:cNvPicPr>
          <p:nvPr/>
        </p:nvPicPr>
        <p:blipFill>
          <a:blip r:embed="rId3"/>
          <a:stretch>
            <a:fillRect/>
          </a:stretch>
        </p:blipFill>
        <p:spPr>
          <a:xfrm>
            <a:off x="4674649" y="3574492"/>
            <a:ext cx="4363392" cy="290892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32743821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369090"/>
            <a:ext cx="7543800" cy="5753445"/>
          </a:xfrm>
        </p:spPr>
        <p:txBody>
          <a:bodyPr>
            <a:normAutofit/>
          </a:bodyPr>
          <a:lstStyle/>
          <a:p>
            <a:pPr marL="0" indent="0">
              <a:buNone/>
            </a:pPr>
            <a:r>
              <a:rPr lang="en-US" b="1" dirty="0" smtClean="0"/>
              <a:t>Session </a:t>
            </a:r>
            <a:r>
              <a:rPr lang="en-US" b="1" dirty="0"/>
              <a:t>7: Building an Agenda for Action </a:t>
            </a:r>
            <a:endParaRPr lang="en-US" dirty="0" smtClean="0"/>
          </a:p>
          <a:p>
            <a:r>
              <a:rPr lang="en-US" dirty="0" smtClean="0"/>
              <a:t>How could we use the adult faith formation scenarios and strategies in our tradition?</a:t>
            </a:r>
            <a:endParaRPr lang="en-US" dirty="0"/>
          </a:p>
          <a:p>
            <a:pPr marL="777240" lvl="1" indent="-457200">
              <a:buFont typeface="+mj-lt"/>
              <a:buAutoNum type="arabicPeriod"/>
            </a:pPr>
            <a:r>
              <a:rPr lang="en-US" dirty="0" smtClean="0"/>
              <a:t>American Baptist</a:t>
            </a:r>
          </a:p>
          <a:p>
            <a:pPr marL="777240" lvl="1" indent="-457200">
              <a:buFont typeface="+mj-lt"/>
              <a:buAutoNum type="arabicPeriod"/>
            </a:pPr>
            <a:r>
              <a:rPr lang="en-US" dirty="0" smtClean="0"/>
              <a:t>Christian Reformed</a:t>
            </a:r>
          </a:p>
          <a:p>
            <a:pPr marL="777240" lvl="1" indent="-457200">
              <a:buFont typeface="+mj-lt"/>
              <a:buAutoNum type="arabicPeriod"/>
            </a:pPr>
            <a:r>
              <a:rPr lang="en-US" dirty="0" smtClean="0"/>
              <a:t>Cooperative Baptist Fellowship</a:t>
            </a:r>
          </a:p>
          <a:p>
            <a:pPr marL="777240" lvl="1" indent="-457200">
              <a:buFont typeface="+mj-lt"/>
              <a:buAutoNum type="arabicPeriod"/>
            </a:pPr>
            <a:r>
              <a:rPr lang="en-US" dirty="0" smtClean="0"/>
              <a:t>Episcopal</a:t>
            </a:r>
          </a:p>
          <a:p>
            <a:pPr marL="777240" lvl="1" indent="-457200">
              <a:buFont typeface="+mj-lt"/>
              <a:buAutoNum type="arabicPeriod"/>
            </a:pPr>
            <a:r>
              <a:rPr lang="en-US" dirty="0" smtClean="0"/>
              <a:t>Lutheran</a:t>
            </a:r>
          </a:p>
          <a:p>
            <a:pPr marL="777240" lvl="1" indent="-457200">
              <a:buFont typeface="+mj-lt"/>
              <a:buAutoNum type="arabicPeriod"/>
            </a:pPr>
            <a:r>
              <a:rPr lang="en-US" dirty="0" smtClean="0"/>
              <a:t>Mennonite</a:t>
            </a:r>
          </a:p>
          <a:p>
            <a:pPr marL="777240" lvl="1" indent="-457200">
              <a:buFont typeface="+mj-lt"/>
              <a:buAutoNum type="arabicPeriod"/>
            </a:pPr>
            <a:r>
              <a:rPr lang="en-US" dirty="0" smtClean="0"/>
              <a:t>Presbyterian </a:t>
            </a:r>
            <a:endParaRPr lang="en-US" dirty="0"/>
          </a:p>
          <a:p>
            <a:pPr marL="777240" lvl="1" indent="-457200">
              <a:buFont typeface="+mj-lt"/>
              <a:buAutoNum type="arabicPeriod"/>
            </a:pPr>
            <a:r>
              <a:rPr lang="en-US" dirty="0" smtClean="0"/>
              <a:t>Roman Catholic</a:t>
            </a:r>
          </a:p>
          <a:p>
            <a:pPr marL="777240" lvl="1" indent="-457200">
              <a:buFont typeface="+mj-lt"/>
              <a:buAutoNum type="arabicPeriod"/>
            </a:pPr>
            <a:r>
              <a:rPr lang="en-US" dirty="0" smtClean="0"/>
              <a:t>United Methodist</a:t>
            </a:r>
          </a:p>
          <a:p>
            <a:pPr marL="777240" lvl="1" indent="-457200">
              <a:buFont typeface="+mj-lt"/>
              <a:buAutoNum type="arabicPeriod"/>
            </a:pPr>
            <a:r>
              <a:rPr lang="en-US" dirty="0"/>
              <a:t>Unitarian Universalist</a:t>
            </a:r>
          </a:p>
          <a:p>
            <a:pPr marL="777240" lvl="1" indent="-457200">
              <a:buFont typeface="+mj-lt"/>
              <a:buAutoNum type="arabicPeriod"/>
            </a:pPr>
            <a:r>
              <a:rPr lang="en-US" dirty="0" smtClean="0"/>
              <a:t>United Church of Christ </a:t>
            </a:r>
            <a:endParaRPr lang="en-US" dirty="0"/>
          </a:p>
        </p:txBody>
      </p:sp>
    </p:spTree>
    <p:extLst>
      <p:ext uri="{BB962C8B-B14F-4D97-AF65-F5344CB8AC3E}">
        <p14:creationId xmlns:p14="http://schemas.microsoft.com/office/powerpoint/2010/main" val="92599991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62646"/>
            <a:ext cx="6781800" cy="809553"/>
          </a:xfrm>
        </p:spPr>
        <p:txBody>
          <a:bodyPr>
            <a:normAutofit fontScale="90000"/>
          </a:bodyPr>
          <a:lstStyle/>
          <a:p>
            <a:r>
              <a:rPr lang="en-US" dirty="0" smtClean="0"/>
              <a:t>Build an Action Agenda</a:t>
            </a:r>
            <a:endParaRPr lang="en-US" dirty="0"/>
          </a:p>
        </p:txBody>
      </p:sp>
      <p:sp>
        <p:nvSpPr>
          <p:cNvPr id="3" name="Content Placeholder 2"/>
          <p:cNvSpPr>
            <a:spLocks noGrp="1"/>
          </p:cNvSpPr>
          <p:nvPr>
            <p:ph idx="1"/>
          </p:nvPr>
        </p:nvSpPr>
        <p:spPr>
          <a:xfrm>
            <a:off x="762000" y="369089"/>
            <a:ext cx="7543800" cy="3864579"/>
          </a:xfrm>
        </p:spPr>
        <p:txBody>
          <a:bodyPr>
            <a:normAutofit/>
          </a:bodyPr>
          <a:lstStyle/>
          <a:p>
            <a:pPr lvl="0"/>
            <a:r>
              <a:rPr lang="en-US" b="1" dirty="0" smtClean="0"/>
              <a:t>Develop </a:t>
            </a:r>
            <a:r>
              <a:rPr lang="en-US" b="1" dirty="0"/>
              <a:t>an “Organizational” Agenda for </a:t>
            </a:r>
            <a:r>
              <a:rPr lang="en-US" b="1" dirty="0" smtClean="0"/>
              <a:t>Action: </a:t>
            </a:r>
            <a:r>
              <a:rPr lang="en-US" dirty="0" smtClean="0"/>
              <a:t>Develop </a:t>
            </a:r>
            <a:r>
              <a:rPr lang="en-US" dirty="0"/>
              <a:t>a practical “next steps” agenda for their ministry setting, addressing questions like: </a:t>
            </a:r>
            <a:endParaRPr lang="en-US" dirty="0" smtClean="0"/>
          </a:p>
          <a:p>
            <a:pPr lvl="1"/>
            <a:r>
              <a:rPr lang="en-US" sz="2400" dirty="0" smtClean="0"/>
              <a:t>How </a:t>
            </a:r>
            <a:r>
              <a:rPr lang="en-US" sz="2400" dirty="0"/>
              <a:t>do we build an “infrastructure” for the future of adult faith </a:t>
            </a:r>
            <a:r>
              <a:rPr lang="en-US" sz="2400" dirty="0" smtClean="0"/>
              <a:t>formation?</a:t>
            </a:r>
          </a:p>
          <a:p>
            <a:pPr lvl="1"/>
            <a:r>
              <a:rPr lang="en-US" sz="2400" dirty="0" smtClean="0"/>
              <a:t>How do utilize training</a:t>
            </a:r>
            <a:r>
              <a:rPr lang="en-US" sz="2400" dirty="0"/>
              <a:t>, resources, networking, support systems, </a:t>
            </a:r>
            <a:r>
              <a:rPr lang="en-US" sz="2400" dirty="0" smtClean="0"/>
              <a:t>online and digital media, etc.  </a:t>
            </a:r>
          </a:p>
          <a:p>
            <a:pPr marL="0" lvl="0" indent="0">
              <a:buNone/>
            </a:pPr>
            <a:endParaRPr lang="en-US" dirty="0"/>
          </a:p>
          <a:p>
            <a:pPr lvl="0"/>
            <a:r>
              <a:rPr lang="en-US" b="1" dirty="0"/>
              <a:t>Develop a “Personal” Agenda for Action </a:t>
            </a:r>
            <a:endParaRPr lang="en-US" dirty="0"/>
          </a:p>
        </p:txBody>
      </p:sp>
    </p:spTree>
    <p:extLst>
      <p:ext uri="{BB962C8B-B14F-4D97-AF65-F5344CB8AC3E}">
        <p14:creationId xmlns:p14="http://schemas.microsoft.com/office/powerpoint/2010/main" val="322726409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Scenario Examples</a:t>
            </a:r>
            <a:endParaRPr lang="en-US" dirty="0"/>
          </a:p>
        </p:txBody>
      </p:sp>
    </p:spTree>
    <p:extLst>
      <p:ext uri="{BB962C8B-B14F-4D97-AF65-F5344CB8AC3E}">
        <p14:creationId xmlns:p14="http://schemas.microsoft.com/office/powerpoint/2010/main" val="99067631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427780"/>
            <a:ext cx="6781800" cy="744420"/>
          </a:xfrm>
        </p:spPr>
        <p:txBody>
          <a:bodyPr>
            <a:normAutofit fontScale="90000"/>
          </a:bodyPr>
          <a:lstStyle/>
          <a:p>
            <a:r>
              <a:rPr lang="en-US" dirty="0" smtClean="0"/>
              <a:t>Scenario Planning</a:t>
            </a:r>
            <a:endParaRPr lang="en-US" dirty="0"/>
          </a:p>
        </p:txBody>
      </p:sp>
      <p:sp>
        <p:nvSpPr>
          <p:cNvPr id="3" name="Content Placeholder 2"/>
          <p:cNvSpPr>
            <a:spLocks noGrp="1"/>
          </p:cNvSpPr>
          <p:nvPr>
            <p:ph idx="1"/>
          </p:nvPr>
        </p:nvSpPr>
        <p:spPr>
          <a:xfrm>
            <a:off x="762000" y="423367"/>
            <a:ext cx="7543800" cy="4928424"/>
          </a:xfrm>
        </p:spPr>
        <p:txBody>
          <a:bodyPr>
            <a:normAutofit fontScale="92500" lnSpcReduction="10000"/>
          </a:bodyPr>
          <a:lstStyle/>
          <a:p>
            <a:pPr marL="0" indent="0">
              <a:buNone/>
            </a:pPr>
            <a:r>
              <a:rPr lang="en-US" dirty="0">
                <a:latin typeface="Iowan Old Style Roman"/>
                <a:cs typeface="Iowan Old Style Roman"/>
              </a:rPr>
              <a:t>Over the last forty years, in the face of increasing uncertainty and complexity, corporations and organizations have begun to apply scenario processes to their work. A famous example occurred in South Africa in 1991, when the creation of the Mont Fleur scenarios catalyzed a nationwide discussion about the possibilities for post-Apartheid South Africa. These scenarios were developed as the political negotiations between the ANC and the apartheid-era National Party were taking place. The scenarios were presented as alternative outcomes to difficult decisions that the key stakeholders in South Africa would have to make (for example, reconciliation versus revenge, the role of private property, minority rights for whites). The dialogue that stemmed from these scenarios enabled the stakeholders to think through the implications of their decisions and consequently adjust their strategies. </a:t>
            </a:r>
          </a:p>
        </p:txBody>
      </p:sp>
    </p:spTree>
    <p:extLst>
      <p:ext uri="{BB962C8B-B14F-4D97-AF65-F5344CB8AC3E}">
        <p14:creationId xmlns:p14="http://schemas.microsoft.com/office/powerpoint/2010/main" val="5292367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492912"/>
            <a:ext cx="6781800" cy="679287"/>
          </a:xfrm>
        </p:spPr>
        <p:txBody>
          <a:bodyPr>
            <a:normAutofit fontScale="90000"/>
          </a:bodyPr>
          <a:lstStyle/>
          <a:p>
            <a:r>
              <a:rPr lang="en-US" dirty="0" smtClean="0">
                <a:solidFill>
                  <a:srgbClr val="000000"/>
                </a:solidFill>
              </a:rPr>
              <a:t>Faith Formation 2020</a:t>
            </a:r>
            <a:endParaRPr lang="en-US" dirty="0">
              <a:solidFill>
                <a:srgbClr val="000000"/>
              </a:solidFill>
            </a:endParaRPr>
          </a:p>
        </p:txBody>
      </p:sp>
      <p:sp>
        <p:nvSpPr>
          <p:cNvPr id="3" name="Content Placeholder 2"/>
          <p:cNvSpPr>
            <a:spLocks noGrp="1"/>
          </p:cNvSpPr>
          <p:nvPr>
            <p:ph idx="1"/>
          </p:nvPr>
        </p:nvSpPr>
        <p:spPr>
          <a:xfrm>
            <a:off x="762000" y="542778"/>
            <a:ext cx="7543800" cy="4029222"/>
          </a:xfrm>
        </p:spPr>
        <p:txBody>
          <a:bodyPr>
            <a:normAutofit fontScale="92500" lnSpcReduction="10000"/>
          </a:bodyPr>
          <a:lstStyle/>
          <a:p>
            <a:pPr marL="0" indent="0" algn="ctr" fontAlgn="base" hangingPunct="0">
              <a:lnSpc>
                <a:spcPct val="110000"/>
              </a:lnSpc>
              <a:spcBef>
                <a:spcPts val="1200"/>
              </a:spcBef>
              <a:buNone/>
            </a:pPr>
            <a:r>
              <a:rPr lang="en-US" sz="2800" b="1" dirty="0" smtClean="0">
                <a:cs typeface="Constantia"/>
              </a:rPr>
              <a:t>Two Uncertainties</a:t>
            </a:r>
          </a:p>
          <a:p>
            <a:pPr marL="457200" indent="-457200" fontAlgn="base" hangingPunct="0">
              <a:lnSpc>
                <a:spcPct val="110000"/>
              </a:lnSpc>
              <a:spcBef>
                <a:spcPts val="1200"/>
              </a:spcBef>
              <a:buFont typeface="+mj-lt"/>
              <a:buAutoNum type="arabicPeriod"/>
            </a:pPr>
            <a:r>
              <a:rPr lang="en-US" sz="2600" dirty="0" smtClean="0">
                <a:cs typeface="Constantia"/>
              </a:rPr>
              <a:t>Will </a:t>
            </a:r>
            <a:r>
              <a:rPr lang="en-US" sz="2600" dirty="0">
                <a:cs typeface="Constantia"/>
              </a:rPr>
              <a:t>trends in U.S. culture lead people to become </a:t>
            </a:r>
            <a:r>
              <a:rPr lang="en-US" sz="2600" i="1" u="sng" dirty="0">
                <a:cs typeface="Constantia"/>
              </a:rPr>
              <a:t>more receptive </a:t>
            </a:r>
            <a:r>
              <a:rPr lang="en-US" sz="2600" dirty="0">
                <a:cs typeface="Constantia"/>
              </a:rPr>
              <a:t>to organized religion, and in particular Christianity </a:t>
            </a:r>
            <a:r>
              <a:rPr lang="en-US" sz="2600" u="sng" dirty="0">
                <a:cs typeface="Constantia"/>
              </a:rPr>
              <a:t>or</a:t>
            </a:r>
            <a:r>
              <a:rPr lang="en-US" sz="2600" dirty="0">
                <a:cs typeface="Constantia"/>
              </a:rPr>
              <a:t> will trends lead people to become </a:t>
            </a:r>
            <a:r>
              <a:rPr lang="en-US" sz="2600" i="1" u="sng" dirty="0">
                <a:cs typeface="Constantia"/>
              </a:rPr>
              <a:t>more resistant </a:t>
            </a:r>
            <a:r>
              <a:rPr lang="en-US" sz="2600" dirty="0">
                <a:cs typeface="Constantia"/>
              </a:rPr>
              <a:t>to organized religion and Christianity?</a:t>
            </a:r>
          </a:p>
          <a:p>
            <a:pPr marL="457200" indent="-457200" fontAlgn="base" hangingPunct="0">
              <a:lnSpc>
                <a:spcPct val="110000"/>
              </a:lnSpc>
              <a:spcBef>
                <a:spcPts val="1200"/>
              </a:spcBef>
              <a:buFont typeface="+mj-lt"/>
              <a:buAutoNum type="arabicPeriod"/>
            </a:pPr>
            <a:r>
              <a:rPr lang="en-US" sz="2600" dirty="0">
                <a:cs typeface="Constantia"/>
              </a:rPr>
              <a:t>Will people’s hunger for and openness to  God and the spiritual life </a:t>
            </a:r>
            <a:r>
              <a:rPr lang="en-US" sz="2600" i="1" u="sng" dirty="0">
                <a:cs typeface="Constantia"/>
              </a:rPr>
              <a:t>increase</a:t>
            </a:r>
            <a:r>
              <a:rPr lang="en-US" sz="2600" dirty="0">
                <a:cs typeface="Constantia"/>
              </a:rPr>
              <a:t> over the next decade </a:t>
            </a:r>
            <a:r>
              <a:rPr lang="en-US" sz="2600" u="sng" dirty="0">
                <a:cs typeface="Constantia"/>
              </a:rPr>
              <a:t>or</a:t>
            </a:r>
            <a:r>
              <a:rPr lang="en-US" sz="2600" dirty="0">
                <a:cs typeface="Constantia"/>
              </a:rPr>
              <a:t> will people’s hunger for and openness to God and the spiritual life </a:t>
            </a:r>
            <a:r>
              <a:rPr lang="en-US" sz="2600" i="1" u="sng" dirty="0">
                <a:cs typeface="Constantia"/>
              </a:rPr>
              <a:t>decrease</a:t>
            </a:r>
            <a:r>
              <a:rPr lang="en-US" sz="2600" dirty="0" smtClean="0"/>
              <a:t>.</a:t>
            </a:r>
            <a:endParaRPr lang="en-US" sz="2600" dirty="0"/>
          </a:p>
        </p:txBody>
      </p:sp>
      <p:pic>
        <p:nvPicPr>
          <p:cNvPr id="5" name="Content Placeholder 6" descr="FF2020_Logo_colorBurst_web.jpg"/>
          <p:cNvPicPr>
            <a:picLocks noChangeAspect="1"/>
          </p:cNvPicPr>
          <p:nvPr/>
        </p:nvPicPr>
        <p:blipFill>
          <a:blip r:embed="rId2"/>
          <a:srcRect/>
          <a:stretch>
            <a:fillRect/>
          </a:stretch>
        </p:blipFill>
        <p:spPr>
          <a:xfrm>
            <a:off x="6948597" y="4768842"/>
            <a:ext cx="1313783" cy="1313817"/>
          </a:xfrm>
          <a:prstGeom prst="rect">
            <a:avLst/>
          </a:prstGeom>
        </p:spPr>
      </p:pic>
    </p:spTree>
    <p:extLst>
      <p:ext uri="{BB962C8B-B14F-4D97-AF65-F5344CB8AC3E}">
        <p14:creationId xmlns:p14="http://schemas.microsoft.com/office/powerpoint/2010/main" val="373739055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514624"/>
            <a:ext cx="6781800" cy="657576"/>
          </a:xfrm>
        </p:spPr>
        <p:txBody>
          <a:bodyPr>
            <a:normAutofit fontScale="90000"/>
          </a:bodyPr>
          <a:lstStyle/>
          <a:p>
            <a:r>
              <a:rPr lang="en-US" dirty="0" smtClean="0"/>
              <a:t>Faith </a:t>
            </a:r>
            <a:r>
              <a:rPr lang="en-US" dirty="0"/>
              <a:t>Formation 2020</a:t>
            </a:r>
          </a:p>
        </p:txBody>
      </p:sp>
      <p:pic>
        <p:nvPicPr>
          <p:cNvPr id="7" name="Picture 6" descr="4 Scenarios Chart.jpg"/>
          <p:cNvPicPr>
            <a:picLocks noChangeAspect="1"/>
          </p:cNvPicPr>
          <p:nvPr/>
        </p:nvPicPr>
        <p:blipFill rotWithShape="1">
          <a:blip r:embed="rId2">
            <a:extLst>
              <a:ext uri="{28A0092B-C50C-407E-A947-70E740481C1C}">
                <a14:useLocalDpi xmlns:a14="http://schemas.microsoft.com/office/drawing/2010/main"/>
              </a:ext>
            </a:extLst>
          </a:blip>
          <a:srcRect l="2037" t="2997" r="2013" b="1921"/>
          <a:stretch/>
        </p:blipFill>
        <p:spPr>
          <a:xfrm>
            <a:off x="1019959" y="382444"/>
            <a:ext cx="5891355" cy="5121324"/>
          </a:xfrm>
          <a:prstGeom prst="rect">
            <a:avLst/>
          </a:prstGeom>
        </p:spPr>
      </p:pic>
      <p:pic>
        <p:nvPicPr>
          <p:cNvPr id="5" name="Content Placeholder 6" descr="FF2020_Logo_colorBurst_web.jpg"/>
          <p:cNvPicPr>
            <a:picLocks noChangeAspect="1"/>
          </p:cNvPicPr>
          <p:nvPr/>
        </p:nvPicPr>
        <p:blipFill>
          <a:blip r:embed="rId3"/>
          <a:srcRect/>
          <a:stretch>
            <a:fillRect/>
          </a:stretch>
        </p:blipFill>
        <p:spPr>
          <a:xfrm>
            <a:off x="7027306" y="4862736"/>
            <a:ext cx="1309429" cy="1309464"/>
          </a:xfrm>
          <a:prstGeom prst="rect">
            <a:avLst/>
          </a:prstGeom>
        </p:spPr>
      </p:pic>
    </p:spTree>
    <p:extLst>
      <p:ext uri="{BB962C8B-B14F-4D97-AF65-F5344CB8AC3E}">
        <p14:creationId xmlns:p14="http://schemas.microsoft.com/office/powerpoint/2010/main" val="135752223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536336"/>
            <a:ext cx="7543800" cy="635864"/>
          </a:xfrm>
        </p:spPr>
        <p:txBody>
          <a:bodyPr>
            <a:normAutofit fontScale="90000"/>
          </a:bodyPr>
          <a:lstStyle/>
          <a:p>
            <a:r>
              <a:rPr lang="en-US" dirty="0" smtClean="0"/>
              <a:t>Episcopal Faith Formation</a:t>
            </a:r>
            <a:endParaRPr lang="en-US" dirty="0"/>
          </a:p>
        </p:txBody>
      </p:sp>
      <p:sp>
        <p:nvSpPr>
          <p:cNvPr id="3" name="Content Placeholder 2"/>
          <p:cNvSpPr>
            <a:spLocks noGrp="1"/>
          </p:cNvSpPr>
          <p:nvPr>
            <p:ph idx="1"/>
          </p:nvPr>
        </p:nvSpPr>
        <p:spPr>
          <a:xfrm>
            <a:off x="762000" y="492696"/>
            <a:ext cx="7543800" cy="5023891"/>
          </a:xfrm>
        </p:spPr>
        <p:txBody>
          <a:bodyPr>
            <a:normAutofit fontScale="92500"/>
          </a:bodyPr>
          <a:lstStyle/>
          <a:p>
            <a:pPr marL="114300" indent="0" algn="ctr">
              <a:buNone/>
            </a:pPr>
            <a:r>
              <a:rPr lang="en-US" sz="2400" b="1" dirty="0" smtClean="0"/>
              <a:t>The </a:t>
            </a:r>
            <a:r>
              <a:rPr lang="en-US" sz="2400" b="1" dirty="0"/>
              <a:t>Relationship of Technology and Community</a:t>
            </a:r>
            <a:endParaRPr lang="en-US" sz="2400" dirty="0"/>
          </a:p>
          <a:p>
            <a:pPr marL="114300" indent="0" algn="ctr">
              <a:buNone/>
            </a:pPr>
            <a:r>
              <a:rPr lang="en-US" sz="2400" i="1" dirty="0"/>
              <a:t>Will the continuing evolution of technology enhance human community and connection or will technology diminish community and connections among people?</a:t>
            </a:r>
            <a:endParaRPr lang="en-US" sz="2400" dirty="0"/>
          </a:p>
          <a:p>
            <a:pPr marL="114300" indent="0" algn="ctr">
              <a:buNone/>
            </a:pPr>
            <a:r>
              <a:rPr lang="en-US" sz="2400" b="1" dirty="0" smtClean="0"/>
              <a:t>Diminished -</a:t>
            </a:r>
            <a:r>
              <a:rPr lang="en-US" sz="2400" b="1" dirty="0"/>
              <a:t>-------------------</a:t>
            </a:r>
            <a:r>
              <a:rPr lang="en-US" sz="2400" b="1" dirty="0" smtClean="0"/>
              <a:t>--</a:t>
            </a:r>
            <a:r>
              <a:rPr lang="en-US" sz="2400" b="1" dirty="0"/>
              <a:t>----------------------------</a:t>
            </a:r>
            <a:r>
              <a:rPr lang="en-US" sz="2400" b="1" dirty="0" smtClean="0"/>
              <a:t>- Enhanced</a:t>
            </a:r>
            <a:endParaRPr lang="en-US" sz="2400" dirty="0"/>
          </a:p>
          <a:p>
            <a:pPr marL="114300" indent="0">
              <a:buNone/>
            </a:pPr>
            <a:endParaRPr lang="en-US" sz="1200" dirty="0" smtClean="0"/>
          </a:p>
          <a:p>
            <a:pPr marL="114300" indent="0">
              <a:buNone/>
            </a:pPr>
            <a:endParaRPr lang="en-US" sz="1200" dirty="0"/>
          </a:p>
          <a:p>
            <a:pPr marL="114300" indent="0" algn="ctr">
              <a:buNone/>
            </a:pPr>
            <a:r>
              <a:rPr lang="en-US" sz="2400" b="1" dirty="0"/>
              <a:t>Response of the Episcopal Church to Changing Global Realities</a:t>
            </a:r>
            <a:endParaRPr lang="en-US" sz="2400" dirty="0"/>
          </a:p>
          <a:p>
            <a:pPr marL="114300" indent="0" algn="ctr">
              <a:buNone/>
            </a:pPr>
            <a:r>
              <a:rPr lang="en-US" sz="2400" i="1" dirty="0"/>
              <a:t>Will the Episcopal Church’s response toward emerging global realities, such as increasing cultural diversity, economic uncertainty, and resource availability for all people, lead the Church toward </a:t>
            </a:r>
            <a:r>
              <a:rPr lang="en-US" sz="2400" i="1" dirty="0" smtClean="0"/>
              <a:t>an </a:t>
            </a:r>
            <a:r>
              <a:rPr lang="en-US" sz="2400" i="1" dirty="0"/>
              <a:t>outward-focused engagement with the world or toward an inner-focused, separation from the world.</a:t>
            </a:r>
            <a:endParaRPr lang="en-US" sz="2400" dirty="0"/>
          </a:p>
          <a:p>
            <a:pPr marL="114300" indent="0" algn="ctr">
              <a:buNone/>
            </a:pPr>
            <a:r>
              <a:rPr lang="en-US" sz="2400" b="1" dirty="0"/>
              <a:t>Separated -----------</a:t>
            </a:r>
            <a:r>
              <a:rPr lang="en-US" sz="2400" b="1" dirty="0" smtClean="0"/>
              <a:t>--</a:t>
            </a:r>
            <a:r>
              <a:rPr lang="en-US" sz="2400" b="1" dirty="0"/>
              <a:t>---------------------------------- Engaged</a:t>
            </a:r>
            <a:endParaRPr lang="en-US" sz="2400" dirty="0"/>
          </a:p>
          <a:p>
            <a:pPr marL="114300" indent="0">
              <a:buNone/>
            </a:pPr>
            <a:endParaRPr lang="en-US" sz="2400" dirty="0"/>
          </a:p>
        </p:txBody>
      </p:sp>
    </p:spTree>
    <p:extLst>
      <p:ext uri="{BB962C8B-B14F-4D97-AF65-F5344CB8AC3E}">
        <p14:creationId xmlns:p14="http://schemas.microsoft.com/office/powerpoint/2010/main" val="308877633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482058"/>
            <a:ext cx="7543800" cy="690142"/>
          </a:xfrm>
        </p:spPr>
        <p:txBody>
          <a:bodyPr>
            <a:normAutofit fontScale="90000"/>
          </a:bodyPr>
          <a:lstStyle/>
          <a:p>
            <a:r>
              <a:rPr lang="en-US" dirty="0" smtClean="0"/>
              <a:t>Episcopal Faith Formation</a:t>
            </a:r>
            <a:endParaRPr lang="en-US" dirty="0"/>
          </a:p>
        </p:txBody>
      </p:sp>
      <p:sp>
        <p:nvSpPr>
          <p:cNvPr id="3" name="Content Placeholder 2"/>
          <p:cNvSpPr>
            <a:spLocks noGrp="1"/>
          </p:cNvSpPr>
          <p:nvPr>
            <p:ph idx="1"/>
          </p:nvPr>
        </p:nvSpPr>
        <p:spPr>
          <a:xfrm>
            <a:off x="762000" y="369089"/>
            <a:ext cx="7543800" cy="4906713"/>
          </a:xfrm>
        </p:spPr>
        <p:txBody>
          <a:bodyPr>
            <a:normAutofit lnSpcReduction="10000"/>
          </a:bodyPr>
          <a:lstStyle/>
          <a:p>
            <a:pPr marL="633222" indent="-514350" algn="ctr">
              <a:buNone/>
            </a:pPr>
            <a:r>
              <a:rPr lang="en-US" sz="2600" b="1" dirty="0" smtClean="0">
                <a:solidFill>
                  <a:srgbClr val="000000"/>
                </a:solidFill>
              </a:rPr>
              <a:t>Response of the Episcopal Church </a:t>
            </a:r>
            <a:r>
              <a:rPr lang="en-US" sz="2600" b="1" dirty="0">
                <a:solidFill>
                  <a:srgbClr val="000000"/>
                </a:solidFill>
              </a:rPr>
              <a:t>t</a:t>
            </a:r>
            <a:r>
              <a:rPr lang="en-US" sz="2600" b="1" dirty="0" smtClean="0">
                <a:solidFill>
                  <a:srgbClr val="000000"/>
                </a:solidFill>
              </a:rPr>
              <a:t>o Changing Global Realities</a:t>
            </a:r>
          </a:p>
          <a:p>
            <a:pPr marL="633222" indent="-514350" algn="ctr">
              <a:buNone/>
            </a:pPr>
            <a:r>
              <a:rPr lang="en-US" sz="2600" b="1" dirty="0" smtClean="0">
                <a:solidFill>
                  <a:srgbClr val="000000"/>
                </a:solidFill>
              </a:rPr>
              <a:t>Engaged </a:t>
            </a:r>
          </a:p>
          <a:p>
            <a:pPr marL="633222" indent="-514350">
              <a:buNone/>
            </a:pPr>
            <a:endParaRPr lang="en-US" sz="2600" b="1" dirty="0" smtClean="0">
              <a:solidFill>
                <a:srgbClr val="000000"/>
              </a:solidFill>
            </a:endParaRPr>
          </a:p>
          <a:p>
            <a:pPr marL="633222" indent="-514350">
              <a:buNone/>
            </a:pPr>
            <a:endParaRPr lang="en-US" sz="2600" b="1" dirty="0" smtClean="0">
              <a:solidFill>
                <a:srgbClr val="000000"/>
              </a:solidFill>
            </a:endParaRPr>
          </a:p>
          <a:p>
            <a:pPr marL="633222" indent="-514350">
              <a:buNone/>
            </a:pPr>
            <a:endParaRPr lang="en-US" sz="2600" b="1" dirty="0">
              <a:solidFill>
                <a:srgbClr val="000000"/>
              </a:solidFill>
            </a:endParaRPr>
          </a:p>
          <a:p>
            <a:pPr marL="633222" indent="-514350">
              <a:buNone/>
            </a:pPr>
            <a:r>
              <a:rPr lang="en-US" sz="2600" b="1" dirty="0" smtClean="0">
                <a:solidFill>
                  <a:srgbClr val="000000"/>
                </a:solidFill>
              </a:rPr>
              <a:t>Diminished 				  	       Enhanced</a:t>
            </a:r>
          </a:p>
          <a:p>
            <a:pPr marL="633222" indent="-514350">
              <a:buNone/>
            </a:pPr>
            <a:r>
              <a:rPr lang="en-US" sz="2600" b="1" dirty="0">
                <a:solidFill>
                  <a:srgbClr val="000000"/>
                </a:solidFill>
              </a:rPr>
              <a:t>	</a:t>
            </a:r>
            <a:r>
              <a:rPr lang="en-US" sz="2600" b="1" dirty="0" smtClean="0">
                <a:solidFill>
                  <a:srgbClr val="000000"/>
                </a:solidFill>
              </a:rPr>
              <a:t>   Relationship </a:t>
            </a:r>
            <a:r>
              <a:rPr lang="en-US" sz="2600" b="1" dirty="0">
                <a:solidFill>
                  <a:srgbClr val="000000"/>
                </a:solidFill>
              </a:rPr>
              <a:t>of </a:t>
            </a:r>
            <a:r>
              <a:rPr lang="en-US" sz="2600" b="1" dirty="0" smtClean="0">
                <a:solidFill>
                  <a:srgbClr val="000000"/>
                </a:solidFill>
              </a:rPr>
              <a:t>Tech  nology &amp; Community</a:t>
            </a:r>
          </a:p>
          <a:p>
            <a:pPr marL="633222" indent="-514350">
              <a:buNone/>
            </a:pPr>
            <a:endParaRPr lang="en-US" sz="2600" b="1" dirty="0" smtClean="0">
              <a:solidFill>
                <a:srgbClr val="000000"/>
              </a:solidFill>
            </a:endParaRPr>
          </a:p>
          <a:p>
            <a:pPr marL="633222" indent="-514350" algn="ctr">
              <a:buNone/>
            </a:pPr>
            <a:r>
              <a:rPr lang="en-US" sz="2600" b="1" dirty="0" smtClean="0">
                <a:solidFill>
                  <a:srgbClr val="000000"/>
                </a:solidFill>
              </a:rPr>
              <a:t> </a:t>
            </a:r>
          </a:p>
          <a:p>
            <a:pPr marL="633222" indent="-514350" algn="ctr">
              <a:buNone/>
            </a:pPr>
            <a:r>
              <a:rPr lang="en-US" sz="2600" b="1" dirty="0" smtClean="0">
                <a:solidFill>
                  <a:srgbClr val="000000"/>
                </a:solidFill>
              </a:rPr>
              <a:t>Separated</a:t>
            </a:r>
          </a:p>
        </p:txBody>
      </p:sp>
      <p:cxnSp>
        <p:nvCxnSpPr>
          <p:cNvPr id="5" name="Straight Connector 4"/>
          <p:cNvCxnSpPr/>
          <p:nvPr/>
        </p:nvCxnSpPr>
        <p:spPr>
          <a:xfrm>
            <a:off x="2602968" y="3220624"/>
            <a:ext cx="4139538" cy="0"/>
          </a:xfrm>
          <a:prstGeom prst="line">
            <a:avLst/>
          </a:prstGeom>
          <a:ln w="101600">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rot="5400000">
            <a:off x="2941250" y="3252017"/>
            <a:ext cx="3265995" cy="1588"/>
          </a:xfrm>
          <a:prstGeom prst="line">
            <a:avLst/>
          </a:prstGeom>
          <a:ln w="101600" cap="flat">
            <a:headEnd type="triangle"/>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7765403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447410"/>
            <a:ext cx="7543800" cy="724790"/>
          </a:xfrm>
        </p:spPr>
        <p:txBody>
          <a:bodyPr>
            <a:normAutofit fontScale="90000"/>
          </a:bodyPr>
          <a:lstStyle/>
          <a:p>
            <a:r>
              <a:rPr lang="en-US" dirty="0" smtClean="0"/>
              <a:t>Episcopal Faith Formation</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461478197"/>
              </p:ext>
            </p:extLst>
          </p:nvPr>
        </p:nvGraphicFramePr>
        <p:xfrm>
          <a:off x="1414909" y="502688"/>
          <a:ext cx="6127567" cy="47616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19714496"/>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95212"/>
            <a:ext cx="6781800" cy="776987"/>
          </a:xfrm>
        </p:spPr>
        <p:txBody>
          <a:bodyPr>
            <a:normAutofit fontScale="90000"/>
          </a:bodyPr>
          <a:lstStyle/>
          <a:p>
            <a:r>
              <a:rPr lang="en-US" dirty="0" smtClean="0"/>
              <a:t>Christian Brothers</a:t>
            </a:r>
            <a:endParaRPr lang="en-US" dirty="0"/>
          </a:p>
        </p:txBody>
      </p:sp>
      <p:pic>
        <p:nvPicPr>
          <p:cNvPr id="4" name="Picture 3" descr="Christian Brothers_Page_2.jpg"/>
          <p:cNvPicPr>
            <a:picLocks noChangeAspect="1"/>
          </p:cNvPicPr>
          <p:nvPr/>
        </p:nvPicPr>
        <p:blipFill rotWithShape="1">
          <a:blip r:embed="rId2">
            <a:extLst>
              <a:ext uri="{28A0092B-C50C-407E-A947-70E740481C1C}">
                <a14:useLocalDpi xmlns:a14="http://schemas.microsoft.com/office/drawing/2010/main" val="0"/>
              </a:ext>
            </a:extLst>
          </a:blip>
          <a:srcRect l="13828" t="44558" r="9677" b="13841"/>
          <a:stretch/>
        </p:blipFill>
        <p:spPr>
          <a:xfrm>
            <a:off x="1598833" y="487234"/>
            <a:ext cx="6271480" cy="4831986"/>
          </a:xfrm>
          <a:prstGeom prst="rect">
            <a:avLst/>
          </a:prstGeom>
        </p:spPr>
      </p:pic>
    </p:spTree>
    <p:extLst>
      <p:ext uri="{BB962C8B-B14F-4D97-AF65-F5344CB8AC3E}">
        <p14:creationId xmlns:p14="http://schemas.microsoft.com/office/powerpoint/2010/main" val="3377271544"/>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950136"/>
            <a:ext cx="7639788" cy="1226680"/>
          </a:xfrm>
        </p:spPr>
        <p:txBody>
          <a:bodyPr>
            <a:noAutofit/>
          </a:bodyPr>
          <a:lstStyle/>
          <a:p>
            <a:r>
              <a:rPr lang="en-US" sz="4400" dirty="0" smtClean="0"/>
              <a:t>Future </a:t>
            </a:r>
            <a:r>
              <a:rPr lang="en-US" sz="4400" dirty="0"/>
              <a:t>of Catholic </a:t>
            </a:r>
            <a:r>
              <a:rPr lang="en-US" sz="4400" dirty="0" smtClean="0"/>
              <a:t>Media</a:t>
            </a:r>
            <a:br>
              <a:rPr lang="en-US" sz="4400" dirty="0" smtClean="0"/>
            </a:br>
            <a:r>
              <a:rPr lang="en-US" sz="4400" dirty="0" smtClean="0"/>
              <a:t>in </a:t>
            </a:r>
            <a:r>
              <a:rPr lang="en-US" sz="4400" dirty="0"/>
              <a:t>a Digital </a:t>
            </a:r>
            <a:r>
              <a:rPr lang="en-US" sz="4400" dirty="0" smtClean="0"/>
              <a:t>World</a:t>
            </a:r>
            <a:endParaRPr lang="en-US" sz="4400" dirty="0"/>
          </a:p>
        </p:txBody>
      </p:sp>
      <p:pic>
        <p:nvPicPr>
          <p:cNvPr id="4" name="Picture 3"/>
          <p:cNvPicPr/>
          <p:nvPr/>
        </p:nvPicPr>
        <p:blipFill>
          <a:blip r:embed="rId2">
            <a:extLst>
              <a:ext uri="{28A0092B-C50C-407E-A947-70E740481C1C}">
                <a14:useLocalDpi xmlns:a14="http://schemas.microsoft.com/office/drawing/2010/main"/>
              </a:ext>
            </a:extLst>
          </a:blip>
          <a:stretch>
            <a:fillRect/>
          </a:stretch>
        </p:blipFill>
        <p:spPr>
          <a:xfrm>
            <a:off x="1730935" y="480036"/>
            <a:ext cx="5704756" cy="42855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87123338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Scenario Planning</a:t>
            </a:r>
            <a:endParaRPr lang="en-US" dirty="0"/>
          </a:p>
        </p:txBody>
      </p:sp>
      <p:sp>
        <p:nvSpPr>
          <p:cNvPr id="3" name="Content Placeholder 2"/>
          <p:cNvSpPr>
            <a:spLocks noGrp="1"/>
          </p:cNvSpPr>
          <p:nvPr>
            <p:ph idx="1"/>
          </p:nvPr>
        </p:nvSpPr>
        <p:spPr>
          <a:xfrm>
            <a:off x="762000" y="434222"/>
            <a:ext cx="7543800" cy="4787302"/>
          </a:xfrm>
        </p:spPr>
        <p:txBody>
          <a:bodyPr>
            <a:normAutofit/>
          </a:bodyPr>
          <a:lstStyle/>
          <a:p>
            <a:pPr marL="457200" indent="-457200">
              <a:buFont typeface="+mj-lt"/>
              <a:buAutoNum type="arabicPeriod"/>
            </a:pPr>
            <a:r>
              <a:rPr lang="en-US" sz="2000" b="1" dirty="0" smtClean="0"/>
              <a:t>Take </a:t>
            </a:r>
            <a:r>
              <a:rPr lang="en-US" sz="2000" b="1" dirty="0"/>
              <a:t>the Long-View.</a:t>
            </a:r>
            <a:r>
              <a:rPr lang="en-US" sz="2000" dirty="0"/>
              <a:t> </a:t>
            </a:r>
            <a:r>
              <a:rPr lang="en-US" sz="2000" dirty="0" smtClean="0"/>
              <a:t>Taking </a:t>
            </a:r>
            <a:r>
              <a:rPr lang="en-US" sz="2000" dirty="0"/>
              <a:t>the long view offers a more proactive and anticipatory approach to address the forces </a:t>
            </a:r>
            <a:r>
              <a:rPr lang="en-US" sz="2000" dirty="0" smtClean="0"/>
              <a:t>and see </a:t>
            </a:r>
            <a:r>
              <a:rPr lang="en-US" sz="2000" dirty="0"/>
              <a:t>both challenges and opportunities more </a:t>
            </a:r>
            <a:r>
              <a:rPr lang="en-US" sz="2000" dirty="0" smtClean="0"/>
              <a:t>clearly</a:t>
            </a:r>
            <a:r>
              <a:rPr lang="en-US" sz="2000" dirty="0"/>
              <a:t>.</a:t>
            </a:r>
            <a:endParaRPr lang="en-US" sz="2000" dirty="0" smtClean="0"/>
          </a:p>
          <a:p>
            <a:pPr marL="457200" indent="-457200">
              <a:buFont typeface="+mj-lt"/>
              <a:buAutoNum type="arabicPeriod"/>
            </a:pPr>
            <a:r>
              <a:rPr lang="en-US" sz="2000" b="1" dirty="0" smtClean="0"/>
              <a:t>Think </a:t>
            </a:r>
            <a:r>
              <a:rPr lang="en-US" sz="2000" b="1" dirty="0"/>
              <a:t>from the “Outside-in.” </a:t>
            </a:r>
            <a:r>
              <a:rPr lang="en-US" sz="2000" dirty="0"/>
              <a:t>Most </a:t>
            </a:r>
            <a:r>
              <a:rPr lang="en-US" sz="2000" dirty="0" smtClean="0"/>
              <a:t>organizations </a:t>
            </a:r>
            <a:r>
              <a:rPr lang="en-US" sz="2000" dirty="0"/>
              <a:t>are surprised by discontinuous events because they spend their time thinking about what they are most familiar with: their own </a:t>
            </a:r>
            <a:r>
              <a:rPr lang="en-US" sz="2000" dirty="0" smtClean="0"/>
              <a:t>organization. </a:t>
            </a:r>
            <a:r>
              <a:rPr lang="en-US" sz="2000" dirty="0"/>
              <a:t>They think from the inside—the things they can control—out to the world in which they operate. </a:t>
            </a:r>
            <a:r>
              <a:rPr lang="en-US" sz="2000" dirty="0" smtClean="0"/>
              <a:t>Thinking </a:t>
            </a:r>
            <a:r>
              <a:rPr lang="en-US" sz="2000" dirty="0"/>
              <a:t>from the outside-in begins with pondering external </a:t>
            </a:r>
            <a:r>
              <a:rPr lang="en-US" sz="2000" dirty="0" smtClean="0"/>
              <a:t>forces—</a:t>
            </a:r>
            <a:r>
              <a:rPr lang="en-US" sz="2000" dirty="0"/>
              <a:t>changes that might, over time, profoundly affect the </a:t>
            </a:r>
            <a:r>
              <a:rPr lang="en-US" sz="2000" dirty="0" smtClean="0"/>
              <a:t>organization, </a:t>
            </a:r>
            <a:r>
              <a:rPr lang="en-US" sz="2000" dirty="0"/>
              <a:t>creating new risks and </a:t>
            </a:r>
            <a:r>
              <a:rPr lang="en-US" sz="2000" dirty="0" smtClean="0"/>
              <a:t>opportunities.</a:t>
            </a:r>
          </a:p>
          <a:p>
            <a:pPr marL="457200" indent="-457200">
              <a:buFont typeface="+mj-lt"/>
              <a:buAutoNum type="arabicPeriod"/>
            </a:pPr>
            <a:r>
              <a:rPr lang="en-US" sz="2000" b="1" dirty="0" smtClean="0"/>
              <a:t>Embrace </a:t>
            </a:r>
            <a:r>
              <a:rPr lang="en-US" sz="2000" b="1" dirty="0"/>
              <a:t>Multiple Perspectives</a:t>
            </a:r>
            <a:r>
              <a:rPr lang="en-US" sz="2000" dirty="0"/>
              <a:t>. The introduction of multiple perspectives helps to better understand and challenge assumptions while painting an expansive picture of an issue or idea</a:t>
            </a:r>
            <a:r>
              <a:rPr lang="en-US" sz="2000" dirty="0" smtClean="0"/>
              <a:t>.</a:t>
            </a:r>
            <a:endParaRPr lang="en-US" sz="2000" dirty="0"/>
          </a:p>
        </p:txBody>
      </p:sp>
    </p:spTree>
    <p:extLst>
      <p:ext uri="{BB962C8B-B14F-4D97-AF65-F5344CB8AC3E}">
        <p14:creationId xmlns:p14="http://schemas.microsoft.com/office/powerpoint/2010/main" val="2745438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Outside-In Thinking</a:t>
            </a:r>
            <a:endParaRPr lang="en-US" dirty="0">
              <a:solidFill>
                <a:srgbClr val="000000"/>
              </a:solidFill>
            </a:endParaRPr>
          </a:p>
        </p:txBody>
      </p:sp>
      <p:pic>
        <p:nvPicPr>
          <p:cNvPr id="4" name="Content Placeholder 3" descr="Basic Framework Chart.jpg"/>
          <p:cNvPicPr>
            <a:picLocks noGrp="1" noChangeAspect="1"/>
          </p:cNvPicPr>
          <p:nvPr>
            <p:ph idx="1"/>
          </p:nvPr>
        </p:nvPicPr>
        <p:blipFill>
          <a:blip r:embed="rId2"/>
          <a:srcRect t="8144" b="8144"/>
          <a:stretch>
            <a:fillRect/>
          </a:stretch>
        </p:blipFill>
        <p:spPr>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96126630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543800" cy="1600200"/>
          </a:xfrm>
        </p:spPr>
        <p:txBody>
          <a:bodyPr>
            <a:normAutofit fontScale="90000"/>
          </a:bodyPr>
          <a:lstStyle/>
          <a:p>
            <a:r>
              <a:rPr lang="en-US" dirty="0" smtClean="0">
                <a:solidFill>
                  <a:srgbClr val="000000"/>
                </a:solidFill>
              </a:rPr>
              <a:t>Scenario Planning Process</a:t>
            </a:r>
            <a:endParaRPr lang="en-US" dirty="0">
              <a:solidFill>
                <a:srgbClr val="00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35006867"/>
              </p:ext>
            </p:extLst>
          </p:nvPr>
        </p:nvGraphicFramePr>
        <p:xfrm>
          <a:off x="762000" y="1000612"/>
          <a:ext cx="7543800" cy="388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236363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Focusing Question</a:t>
            </a:r>
            <a:endParaRPr lang="en-US" dirty="0"/>
          </a:p>
        </p:txBody>
      </p:sp>
      <p:sp>
        <p:nvSpPr>
          <p:cNvPr id="3" name="Content Placeholder 2"/>
          <p:cNvSpPr>
            <a:spLocks noGrp="1"/>
          </p:cNvSpPr>
          <p:nvPr>
            <p:ph idx="1"/>
          </p:nvPr>
        </p:nvSpPr>
        <p:spPr>
          <a:xfrm>
            <a:off x="762000" y="499357"/>
            <a:ext cx="7543800" cy="4461634"/>
          </a:xfrm>
        </p:spPr>
        <p:txBody>
          <a:bodyPr>
            <a:normAutofit lnSpcReduction="10000"/>
          </a:bodyPr>
          <a:lstStyle/>
          <a:p>
            <a:pPr marL="0" indent="0" algn="ctr">
              <a:buNone/>
            </a:pPr>
            <a:r>
              <a:rPr lang="en-US" sz="3200" b="1" dirty="0" smtClean="0">
                <a:latin typeface="Iowan Old Style Roman"/>
                <a:cs typeface="Iowan Old Style Roman"/>
              </a:rPr>
              <a:t>What could adult </a:t>
            </a:r>
            <a:r>
              <a:rPr lang="en-US" sz="3200" b="1" dirty="0">
                <a:latin typeface="Iowan Old Style Roman"/>
                <a:cs typeface="Iowan Old Style Roman"/>
              </a:rPr>
              <a:t>faith formation in </a:t>
            </a:r>
            <a:r>
              <a:rPr lang="en-US" sz="3200" b="1" dirty="0" smtClean="0">
                <a:latin typeface="Iowan Old Style Roman"/>
                <a:cs typeface="Iowan Old Style Roman"/>
              </a:rPr>
              <a:t>faith communities look </a:t>
            </a:r>
            <a:r>
              <a:rPr lang="en-US" sz="3200" b="1" dirty="0">
                <a:latin typeface="Iowan Old Style Roman"/>
                <a:cs typeface="Iowan Old Style Roman"/>
              </a:rPr>
              <a:t>like in </a:t>
            </a:r>
            <a:r>
              <a:rPr lang="en-US" sz="3200" b="1" dirty="0" smtClean="0">
                <a:latin typeface="Iowan Old Style Roman"/>
                <a:cs typeface="Iowan Old Style Roman"/>
              </a:rPr>
              <a:t>five years (2016-2020)?</a:t>
            </a:r>
            <a:endParaRPr lang="en-US" sz="3200" b="1" i="1" dirty="0">
              <a:latin typeface="Iowan Old Style Roman"/>
              <a:cs typeface="Iowan Old Style Roman"/>
            </a:endParaRPr>
          </a:p>
          <a:p>
            <a:pPr marL="0" indent="0" algn="ctr">
              <a:buNone/>
            </a:pPr>
            <a:endParaRPr lang="en-US" sz="1300" b="1" i="1" dirty="0" smtClean="0">
              <a:latin typeface="Iowan Old Style Roman"/>
              <a:cs typeface="Iowan Old Style Roman"/>
            </a:endParaRPr>
          </a:p>
          <a:p>
            <a:r>
              <a:rPr lang="en-US" dirty="0" smtClean="0"/>
              <a:t>How </a:t>
            </a:r>
            <a:r>
              <a:rPr lang="en-US" dirty="0"/>
              <a:t>can </a:t>
            </a:r>
            <a:r>
              <a:rPr lang="en-US" dirty="0" smtClean="0"/>
              <a:t>faith communities provide </a:t>
            </a:r>
            <a:r>
              <a:rPr lang="en-US" dirty="0"/>
              <a:t>vibrant faith formation to address </a:t>
            </a:r>
            <a:r>
              <a:rPr lang="en-US" dirty="0" smtClean="0"/>
              <a:t>the four seasons of adulthood—young adults, midlife adults, mature adults, and older adults—over the next five years? </a:t>
            </a:r>
          </a:p>
          <a:p>
            <a:r>
              <a:rPr lang="en-US" dirty="0" smtClean="0"/>
              <a:t>How </a:t>
            </a:r>
            <a:r>
              <a:rPr lang="en-US" dirty="0"/>
              <a:t>can </a:t>
            </a:r>
            <a:r>
              <a:rPr lang="en-US" dirty="0" smtClean="0"/>
              <a:t>faith communities envision the </a:t>
            </a:r>
            <a:r>
              <a:rPr lang="en-US" dirty="0"/>
              <a:t>shape </a:t>
            </a:r>
            <a:r>
              <a:rPr lang="en-US" dirty="0" smtClean="0"/>
              <a:t>of adult faith </a:t>
            </a:r>
            <a:r>
              <a:rPr lang="en-US" dirty="0"/>
              <a:t>formation </a:t>
            </a:r>
            <a:r>
              <a:rPr lang="en-US" dirty="0" smtClean="0"/>
              <a:t>and </a:t>
            </a:r>
            <a:r>
              <a:rPr lang="en-US" dirty="0"/>
              <a:t>design initiatives to respond proactively </a:t>
            </a:r>
            <a:r>
              <a:rPr lang="en-US" dirty="0" smtClean="0"/>
              <a:t>to </a:t>
            </a:r>
            <a:r>
              <a:rPr lang="en-US" dirty="0"/>
              <a:t>the challenges and opportunities </a:t>
            </a:r>
            <a:r>
              <a:rPr lang="en-US" dirty="0" smtClean="0"/>
              <a:t>by 2020? </a:t>
            </a:r>
            <a:endParaRPr lang="en-US" dirty="0"/>
          </a:p>
        </p:txBody>
      </p:sp>
    </p:spTree>
    <p:extLst>
      <p:ext uri="{BB962C8B-B14F-4D97-AF65-F5344CB8AC3E}">
        <p14:creationId xmlns:p14="http://schemas.microsoft.com/office/powerpoint/2010/main" val="25673486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823217256"/>
              </p:ext>
            </p:extLst>
          </p:nvPr>
        </p:nvGraphicFramePr>
        <p:xfrm>
          <a:off x="859695" y="455979"/>
          <a:ext cx="7466107" cy="49066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3"/>
          <p:cNvSpPr>
            <a:spLocks noGrp="1"/>
          </p:cNvSpPr>
          <p:nvPr>
            <p:ph type="title"/>
          </p:nvPr>
        </p:nvSpPr>
        <p:spPr>
          <a:xfrm>
            <a:off x="762000" y="5449490"/>
            <a:ext cx="6781800" cy="722709"/>
          </a:xfrm>
        </p:spPr>
        <p:txBody>
          <a:bodyPr>
            <a:normAutofit fontScale="90000"/>
          </a:bodyPr>
          <a:lstStyle/>
          <a:p>
            <a:r>
              <a:rPr lang="en-US" dirty="0" smtClean="0"/>
              <a:t>Identify Trends</a:t>
            </a:r>
            <a:endParaRPr lang="en-US" dirty="0"/>
          </a:p>
        </p:txBody>
      </p:sp>
    </p:spTree>
    <p:extLst>
      <p:ext uri="{BB962C8B-B14F-4D97-AF65-F5344CB8AC3E}">
        <p14:creationId xmlns:p14="http://schemas.microsoft.com/office/powerpoint/2010/main" val="388087238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7986" y="5384358"/>
            <a:ext cx="7543800" cy="787842"/>
          </a:xfrm>
        </p:spPr>
        <p:txBody>
          <a:bodyPr>
            <a:normAutofit fontScale="90000"/>
          </a:bodyPr>
          <a:lstStyle/>
          <a:p>
            <a:r>
              <a:rPr lang="en-US" dirty="0" smtClean="0"/>
              <a:t>Identify Trends</a:t>
            </a:r>
            <a:endParaRPr lang="en-US" dirty="0"/>
          </a:p>
        </p:txBody>
      </p:sp>
      <p:sp>
        <p:nvSpPr>
          <p:cNvPr id="4" name="Content Placeholder 3"/>
          <p:cNvSpPr>
            <a:spLocks noGrp="1"/>
          </p:cNvSpPr>
          <p:nvPr>
            <p:ph idx="1"/>
          </p:nvPr>
        </p:nvSpPr>
        <p:spPr>
          <a:xfrm>
            <a:off x="762000" y="379938"/>
            <a:ext cx="7543800" cy="4863298"/>
          </a:xfrm>
        </p:spPr>
        <p:txBody>
          <a:bodyPr>
            <a:normAutofit lnSpcReduction="10000"/>
          </a:bodyPr>
          <a:lstStyle/>
          <a:p>
            <a:pPr marL="0" indent="0">
              <a:buNone/>
            </a:pPr>
            <a:r>
              <a:rPr lang="en-US" b="1" dirty="0" smtClean="0"/>
              <a:t>Session </a:t>
            </a:r>
            <a:r>
              <a:rPr lang="en-US" b="1" dirty="0"/>
              <a:t>1: Identify Trends Affecting the Future of Faith Formation in Congregations</a:t>
            </a:r>
            <a:endParaRPr lang="en-US" dirty="0"/>
          </a:p>
          <a:p>
            <a:r>
              <a:rPr lang="en-US" b="1" dirty="0" smtClean="0"/>
              <a:t>Presentation</a:t>
            </a:r>
            <a:r>
              <a:rPr lang="en-US" b="1" dirty="0"/>
              <a:t>: “</a:t>
            </a:r>
            <a:r>
              <a:rPr lang="en-US" dirty="0"/>
              <a:t>Significant Trends Affecting the Future of Faith Formation”</a:t>
            </a:r>
          </a:p>
          <a:p>
            <a:pPr lvl="0"/>
            <a:r>
              <a:rPr lang="en-US" b="1" dirty="0"/>
              <a:t>Group Work</a:t>
            </a:r>
            <a:r>
              <a:rPr lang="en-US" dirty="0"/>
              <a:t>: Develop impact statements reflecting how the broad external trends impact adult faith </a:t>
            </a:r>
            <a:r>
              <a:rPr lang="en-US" dirty="0" smtClean="0"/>
              <a:t>formation.</a:t>
            </a:r>
            <a:endParaRPr lang="en-US" dirty="0"/>
          </a:p>
          <a:p>
            <a:pPr lvl="0"/>
            <a:r>
              <a:rPr lang="en-US" b="1" dirty="0"/>
              <a:t>Individual Work</a:t>
            </a:r>
            <a:r>
              <a:rPr lang="en-US" dirty="0"/>
              <a:t>: Write impact </a:t>
            </a:r>
            <a:r>
              <a:rPr lang="en-US" dirty="0" smtClean="0"/>
              <a:t>statements. </a:t>
            </a:r>
            <a:endParaRPr lang="en-US" dirty="0"/>
          </a:p>
          <a:p>
            <a:pPr lvl="0"/>
            <a:r>
              <a:rPr lang="en-US" b="1" dirty="0"/>
              <a:t>Group Work</a:t>
            </a:r>
            <a:r>
              <a:rPr lang="en-US" dirty="0"/>
              <a:t>: Share impact statements and identify up to 10 impact statements that reflect the group’s thinking. </a:t>
            </a:r>
          </a:p>
          <a:p>
            <a:pPr lvl="0"/>
            <a:r>
              <a:rPr lang="en-US" b="1" dirty="0"/>
              <a:t>Synthesizing</a:t>
            </a:r>
            <a:r>
              <a:rPr lang="en-US" dirty="0"/>
              <a:t>: Group members write the 10 statements on Post-it Notes and post them on the newsprint </a:t>
            </a:r>
            <a:r>
              <a:rPr lang="en-US" dirty="0" smtClean="0"/>
              <a:t>sheet.</a:t>
            </a:r>
          </a:p>
          <a:p>
            <a:pPr lvl="0"/>
            <a:r>
              <a:rPr lang="en-US" b="1" dirty="0" smtClean="0"/>
              <a:t>Large </a:t>
            </a:r>
            <a:r>
              <a:rPr lang="en-US" b="1" dirty="0"/>
              <a:t>Group: </a:t>
            </a:r>
            <a:r>
              <a:rPr lang="en-US" dirty="0"/>
              <a:t>View impact statements</a:t>
            </a:r>
            <a:r>
              <a:rPr lang="en-US" dirty="0" smtClean="0"/>
              <a:t>.</a:t>
            </a:r>
            <a:endParaRPr lang="en-US" dirty="0"/>
          </a:p>
        </p:txBody>
      </p:sp>
    </p:spTree>
    <p:extLst>
      <p:ext uri="{BB962C8B-B14F-4D97-AF65-F5344CB8AC3E}">
        <p14:creationId xmlns:p14="http://schemas.microsoft.com/office/powerpoint/2010/main" val="16479091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Custom 1">
      <a:dk1>
        <a:sysClr val="windowText" lastClr="000000"/>
      </a:dk1>
      <a:lt1>
        <a:sysClr val="window" lastClr="FFFFFF"/>
      </a:lt1>
      <a:dk2>
        <a:srgbClr val="252731"/>
      </a:dk2>
      <a:lt2>
        <a:srgbClr val="CD1507"/>
      </a:lt2>
      <a:accent1>
        <a:srgbClr val="990000"/>
      </a:accent1>
      <a:accent2>
        <a:srgbClr val="FF6600"/>
      </a:accent2>
      <a:accent3>
        <a:srgbClr val="FFBA00"/>
      </a:accent3>
      <a:accent4>
        <a:srgbClr val="99CC00"/>
      </a:accent4>
      <a:accent5>
        <a:srgbClr val="528A02"/>
      </a:accent5>
      <a:accent6>
        <a:srgbClr val="333333"/>
      </a:accent6>
      <a:hlink>
        <a:srgbClr val="660000"/>
      </a:hlink>
      <a:folHlink>
        <a:srgbClr val="CC3300"/>
      </a:folHlink>
    </a:clrScheme>
    <a:fontScheme name="Spectrum">
      <a:majorFont>
        <a:latin typeface="Corbel"/>
        <a:ea typeface=""/>
        <a:cs typeface=""/>
        <a:font script="Jpan" typeface="ＭＳ ゴシック"/>
        <a:font script="Hans" typeface="宋体"/>
        <a:font script="Hant" typeface="新細明體"/>
      </a:majorFont>
      <a:minorFont>
        <a:latin typeface="Calibri"/>
        <a:ea typeface=""/>
        <a:cs typeface=""/>
        <a:font script="Jpan" typeface="ＭＳ ゴシック"/>
        <a:font script="Hans" typeface="宋体"/>
        <a:font script="Hant" typeface="新細明體"/>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Executive.thmx</Template>
  <TotalTime>8746</TotalTime>
  <Words>2223</Words>
  <Application>Microsoft Macintosh PowerPoint</Application>
  <PresentationFormat>On-screen Show (4:3)</PresentationFormat>
  <Paragraphs>231</Paragraphs>
  <Slides>36</Slides>
  <Notes>3</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NewsPrint</vt:lpstr>
      <vt:lpstr>“The Seasons of Adult Faith Formation” A National Symposium on the Future of Adult Faith Formation October 1-3, 2015 </vt:lpstr>
      <vt:lpstr>Scenario Planning</vt:lpstr>
      <vt:lpstr>Scenario Planning</vt:lpstr>
      <vt:lpstr>Scenario Planning</vt:lpstr>
      <vt:lpstr>Outside-In Thinking</vt:lpstr>
      <vt:lpstr>Scenario Planning Process</vt:lpstr>
      <vt:lpstr>Focusing Question</vt:lpstr>
      <vt:lpstr>Identify Trends</vt:lpstr>
      <vt:lpstr>Identify Trends</vt:lpstr>
      <vt:lpstr>Impact Statements</vt:lpstr>
      <vt:lpstr>Identify Trends</vt:lpstr>
      <vt:lpstr>Identify Trends</vt:lpstr>
      <vt:lpstr>Select Critical Forces</vt:lpstr>
      <vt:lpstr>Critical Forces</vt:lpstr>
      <vt:lpstr>Critical Forces</vt:lpstr>
      <vt:lpstr>Critical Forces</vt:lpstr>
      <vt:lpstr>World </vt:lpstr>
      <vt:lpstr>Adult</vt:lpstr>
      <vt:lpstr>Adult Faith Formation</vt:lpstr>
      <vt:lpstr>Write Scenario Narratives</vt:lpstr>
      <vt:lpstr>Develop Strategies</vt:lpstr>
      <vt:lpstr>Develop Strategies</vt:lpstr>
      <vt:lpstr>Adult Faith Formation</vt:lpstr>
      <vt:lpstr>PowerPoint Presentation</vt:lpstr>
      <vt:lpstr>PowerPoint Presentation</vt:lpstr>
      <vt:lpstr>PowerPoint Presentation</vt:lpstr>
      <vt:lpstr>PowerPoint Presentation</vt:lpstr>
      <vt:lpstr>Build an Action Agenda</vt:lpstr>
      <vt:lpstr>Scenario Examples</vt:lpstr>
      <vt:lpstr>Faith Formation 2020</vt:lpstr>
      <vt:lpstr>Faith Formation 2020</vt:lpstr>
      <vt:lpstr>Episcopal Faith Formation</vt:lpstr>
      <vt:lpstr>Episcopal Faith Formation</vt:lpstr>
      <vt:lpstr>Episcopal Faith Formation</vt:lpstr>
      <vt:lpstr>Christian Brothers</vt:lpstr>
      <vt:lpstr>Future of Catholic Media in a Digital World</vt:lpstr>
    </vt:vector>
  </TitlesOfParts>
  <Company>LifelongFaith Associates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the Continuum  Episcopal Church Summit</dc:title>
  <dc:creator>John Roberto</dc:creator>
  <cp:lastModifiedBy>John Roberto</cp:lastModifiedBy>
  <cp:revision>332</cp:revision>
  <dcterms:created xsi:type="dcterms:W3CDTF">2011-11-07T18:24:36Z</dcterms:created>
  <dcterms:modified xsi:type="dcterms:W3CDTF">2015-10-15T12:59:32Z</dcterms:modified>
</cp:coreProperties>
</file>