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7" r:id="rId2"/>
    <p:sldId id="372" r:id="rId3"/>
    <p:sldId id="374" r:id="rId4"/>
    <p:sldId id="375" r:id="rId5"/>
    <p:sldId id="376" r:id="rId6"/>
    <p:sldId id="373" r:id="rId7"/>
    <p:sldId id="332" r:id="rId8"/>
    <p:sldId id="369" r:id="rId9"/>
    <p:sldId id="377" r:id="rId10"/>
    <p:sldId id="378" r:id="rId11"/>
    <p:sldId id="368" r:id="rId12"/>
    <p:sldId id="365" r:id="rId13"/>
    <p:sldId id="334" r:id="rId14"/>
    <p:sldId id="335" r:id="rId15"/>
    <p:sldId id="336" r:id="rId16"/>
    <p:sldId id="337" r:id="rId17"/>
    <p:sldId id="367" r:id="rId18"/>
    <p:sldId id="331" r:id="rId19"/>
    <p:sldId id="338" r:id="rId20"/>
    <p:sldId id="357" r:id="rId21"/>
    <p:sldId id="366" r:id="rId22"/>
    <p:sldId id="379" r:id="rId23"/>
    <p:sldId id="381" r:id="rId24"/>
    <p:sldId id="380" r:id="rId25"/>
    <p:sldId id="382" r:id="rId26"/>
    <p:sldId id="383" r:id="rId27"/>
    <p:sldId id="384" r:id="rId28"/>
    <p:sldId id="386" r:id="rId29"/>
    <p:sldId id="385" r:id="rId30"/>
    <p:sldId id="371" r:id="rId31"/>
    <p:sldId id="358" r:id="rId32"/>
    <p:sldId id="387" r:id="rId33"/>
    <p:sldId id="388" r:id="rId34"/>
    <p:sldId id="389" r:id="rId35"/>
    <p:sldId id="391" r:id="rId36"/>
    <p:sldId id="390" r:id="rId37"/>
    <p:sldId id="306" r:id="rId38"/>
    <p:sldId id="319" r:id="rId39"/>
    <p:sldId id="326" r:id="rId40"/>
    <p:sldId id="327" r:id="rId41"/>
    <p:sldId id="32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99"/>
    <a:srgbClr val="FFFF66"/>
    <a:srgbClr val="0000FF"/>
    <a:srgbClr val="002570"/>
    <a:srgbClr val="001F5C"/>
    <a:srgbClr val="003399"/>
    <a:srgbClr val="0000CC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24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882A-DF01-497F-95D4-A06F7854C6AF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55375-EA0E-4330-A15E-05B7033BC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D55C-D730-449A-B5A1-3765EC7728BD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B1708-7CE6-4DAC-981E-53FE54EC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8B50-4585-4418-9520-090A61610405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B129-1612-4F1C-937D-5FF44EA1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ges.charter.net/schmolze1/vygotsky/vygotsky.html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gif"/><Relationship Id="rId7" Type="http://schemas.openxmlformats.org/officeDocument/2006/relationships/image" Target="../media/image8.jp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pages.charter.net/schmolze1/vygotsky/vygotsky.html" TargetMode="Externa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dXfUrj8eHw" TargetMode="External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_popup?v=GBaHPND2QJg&amp;feature=youtu.b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 Christian Formation:  Bringing the Generations Together Again</a:t>
            </a:r>
            <a:endParaRPr lang="en-US" sz="3600" i="1" dirty="0"/>
          </a:p>
        </p:txBody>
      </p:sp>
      <p:pic>
        <p:nvPicPr>
          <p:cNvPr id="5" name="Picture 4" descr="house chur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24973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295400"/>
          </a:xfrm>
        </p:spPr>
        <p:txBody>
          <a:bodyPr>
            <a:noAutofit/>
          </a:bodyPr>
          <a:lstStyle/>
          <a:p>
            <a:r>
              <a:rPr lang="en-US" sz="32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Why do intergenerational experiences </a:t>
            </a:r>
            <a:br>
              <a:rPr lang="en-US" sz="32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32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especially nurture spiritual formation? </a:t>
            </a:r>
            <a:endParaRPr lang="en-US" sz="3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5524"/>
          <a:stretch/>
        </p:blipFill>
        <p:spPr>
          <a:xfrm>
            <a:off x="5257800" y="4965526"/>
            <a:ext cx="2057400" cy="1735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5" descr="Vygots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65531"/>
            <a:ext cx="1609725" cy="2266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72978"/>
            <a:ext cx="1143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4644" r="5556" b="15880"/>
          <a:stretch/>
        </p:blipFill>
        <p:spPr>
          <a:xfrm>
            <a:off x="685800" y="4065531"/>
            <a:ext cx="1371599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09" y="3511590"/>
            <a:ext cx="1409700" cy="1722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91034"/>
            <a:ext cx="1603022" cy="2164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5791200" y="2057400"/>
            <a:ext cx="12573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52417"/>
            <a:ext cx="1638535" cy="1652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422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924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Sociocultural Perspective </a:t>
            </a:r>
            <a:b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and Lev Vygotsky</a:t>
            </a:r>
            <a:endParaRPr 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0772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ndara" pitchFamily="34" charset="0"/>
              </a:rPr>
              <a:t>Vygotsky's work promotes the idea that for persons to learn concepts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	-  </a:t>
            </a:r>
            <a:r>
              <a:rPr lang="en-US" sz="2800" dirty="0" smtClean="0">
                <a:latin typeface="Candara" pitchFamily="34" charset="0"/>
              </a:rPr>
              <a:t>they must experience them </a:t>
            </a:r>
            <a:endParaRPr lang="en-US" sz="2400" dirty="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	-  </a:t>
            </a:r>
            <a:r>
              <a:rPr lang="en-US" sz="2800" dirty="0" smtClean="0">
                <a:latin typeface="Candara" pitchFamily="34" charset="0"/>
              </a:rPr>
              <a:t>and socially negotiate their meaning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andara" pitchFamily="34" charset="0"/>
              </a:rPr>
              <a:t>	-  </a:t>
            </a:r>
            <a:r>
              <a:rPr lang="en-US" sz="2800" dirty="0" smtClean="0">
                <a:latin typeface="Candara" pitchFamily="34" charset="0"/>
              </a:rPr>
              <a:t>in authentic, complex learning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smtClean="0">
                <a:latin typeface="Candara" pitchFamily="34" charset="0"/>
              </a:rPr>
              <a:t>environments.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ndara" pitchFamily="34" charset="0"/>
              </a:rPr>
              <a:t>Zone of Proximal Development </a:t>
            </a:r>
            <a:r>
              <a:rPr lang="en-US" sz="2400" dirty="0" smtClean="0">
                <a:latin typeface="Candara" pitchFamily="34" charset="0"/>
              </a:rPr>
              <a:t>(potty training theory)</a:t>
            </a:r>
          </a:p>
        </p:txBody>
      </p:sp>
      <p:pic>
        <p:nvPicPr>
          <p:cNvPr id="93189" name="Picture 5" descr="Vygotsk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1609725" cy="2266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5800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1896-1934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 autoUpdateAnimBg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Situated </a:t>
            </a:r>
            <a:r>
              <a:rPr lang="en-US" sz="40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</a:t>
            </a:r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earning and</a:t>
            </a:r>
            <a:b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32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 </a:t>
            </a:r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sz="40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                  communities of practice </a:t>
            </a:r>
            <a:endParaRPr 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799"/>
            <a:ext cx="8458200" cy="74268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accent4"/>
                </a:solidFill>
              </a:rPr>
              <a:t>	    </a:t>
            </a:r>
            <a:r>
              <a:rPr lang="en-US" sz="2800" dirty="0" smtClean="0"/>
              <a:t>Jean Lave     	          Etienne Wenger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302570"/>
            <a:ext cx="2371725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02570"/>
            <a:ext cx="1905000" cy="29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00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Situated Learning</a:t>
            </a:r>
            <a:endParaRPr 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480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Lave and Wenger (1991) examined several apprenticeship situations:</a:t>
            </a:r>
          </a:p>
          <a:p>
            <a:pPr eaLnBrk="1" hangingPunct="1">
              <a:defRPr/>
            </a:pPr>
            <a:r>
              <a:rPr lang="en-US" sz="2800" dirty="0">
                <a:latin typeface="Candara" pitchFamily="34" charset="0"/>
              </a:rPr>
              <a:t>m</a:t>
            </a:r>
            <a:r>
              <a:rPr lang="en-US" sz="2800" dirty="0" smtClean="0">
                <a:latin typeface="Candara" pitchFamily="34" charset="0"/>
              </a:rPr>
              <a:t>idwives</a:t>
            </a:r>
          </a:p>
          <a:p>
            <a:pPr eaLnBrk="1" hangingPunct="1">
              <a:defRPr/>
            </a:pPr>
            <a:r>
              <a:rPr lang="en-US" sz="2800" dirty="0">
                <a:latin typeface="Candara" pitchFamily="34" charset="0"/>
              </a:rPr>
              <a:t>t</a:t>
            </a:r>
            <a:r>
              <a:rPr lang="en-US" sz="2800" dirty="0" smtClean="0">
                <a:latin typeface="Candara" pitchFamily="34" charset="0"/>
              </a:rPr>
              <a:t>ailors</a:t>
            </a:r>
          </a:p>
          <a:p>
            <a:pPr eaLnBrk="1" hangingPunct="1">
              <a:defRPr/>
            </a:pPr>
            <a:r>
              <a:rPr lang="en-US" sz="2800" dirty="0" smtClean="0">
                <a:latin typeface="Candara" pitchFamily="34" charset="0"/>
              </a:rPr>
              <a:t>non-drinking alcoholics</a:t>
            </a:r>
          </a:p>
          <a:p>
            <a:pPr eaLnBrk="1" hangingPunct="1">
              <a:defRPr/>
            </a:pPr>
            <a:r>
              <a:rPr lang="en-US" sz="2800" dirty="0" smtClean="0">
                <a:latin typeface="Candara" pitchFamily="34" charset="0"/>
              </a:rPr>
              <a:t>butchers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/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accent4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3" descr="tai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124075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 descr="midwi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3455922" cy="2298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Situated Learning</a:t>
            </a:r>
            <a:endParaRPr 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Lave and Wenger concluded that: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Learners must</a:t>
            </a:r>
          </a:p>
          <a:p>
            <a:pPr eaLnBrk="1" hangingPunct="1">
              <a:defRPr/>
            </a:pPr>
            <a:r>
              <a:rPr lang="en-US" sz="2800" dirty="0" smtClean="0">
                <a:latin typeface="Candara" pitchFamily="34" charset="0"/>
              </a:rPr>
              <a:t>be given access to the practices they are expected to learn and </a:t>
            </a:r>
          </a:p>
          <a:p>
            <a:pPr eaLnBrk="1" hangingPunct="1">
              <a:defRPr/>
            </a:pPr>
            <a:r>
              <a:rPr lang="en-US" sz="2800" dirty="0" smtClean="0">
                <a:latin typeface="Candara" pitchFamily="34" charset="0"/>
              </a:rPr>
              <a:t>be able to have genuine participation in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the activities and concerns of the group.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Learners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ndara" pitchFamily="34" charset="0"/>
              </a:rPr>
              <a:t>are relatively peripheral at first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ndara" pitchFamily="34" charset="0"/>
              </a:rPr>
              <a:t>must actually practice the activities themselves.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3" descr="skilled-butc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57200"/>
            <a:ext cx="15240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402px-Surg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124200"/>
            <a:ext cx="1285276" cy="1915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Situated Learning</a:t>
            </a:r>
            <a:endParaRPr 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Situated learning activities forge a person who now identifies with the community of practice.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Candar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This sounds like what we have been saying for years: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Candara" pitchFamily="34" charset="0"/>
              </a:rPr>
              <a:t>To be a Christian one must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participate fully in Christian community. 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Situative/Sociocultural </a:t>
            </a:r>
            <a:br>
              <a:rPr lang="en-US" sz="32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32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Learning Theory</a:t>
            </a:r>
            <a:endParaRPr lang="en-US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05800" cy="4343400"/>
          </a:xfrm>
        </p:spPr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sz="2800" dirty="0" smtClean="0">
                <a:latin typeface="Candara" pitchFamily="34" charset="0"/>
              </a:rPr>
              <a:t>Summary of rationale:</a:t>
            </a:r>
          </a:p>
          <a:p>
            <a:pPr eaLnBrk="1" hangingPunct="1">
              <a:buFont typeface="Monotype Sorts" charset="2"/>
              <a:buNone/>
            </a:pPr>
            <a:r>
              <a:rPr lang="en-US" sz="2800" dirty="0" smtClean="0">
                <a:latin typeface="Candara" pitchFamily="34" charset="0"/>
              </a:rPr>
              <a:t>People learn best in </a:t>
            </a:r>
            <a:r>
              <a:rPr lang="en-US" sz="2800" i="1" dirty="0" smtClean="0">
                <a:latin typeface="Candara" pitchFamily="34" charset="0"/>
              </a:rPr>
              <a:t>authentic, </a:t>
            </a:r>
            <a:r>
              <a:rPr lang="en-US" sz="2800" dirty="0" smtClean="0">
                <a:latin typeface="Candara" pitchFamily="34" charset="0"/>
              </a:rPr>
              <a:t>complex environments</a:t>
            </a:r>
          </a:p>
          <a:p>
            <a:pPr eaLnBrk="1" hangingPunct="1">
              <a:buFont typeface="Monotype Sorts" charset="2"/>
              <a:buNone/>
            </a:pPr>
            <a:r>
              <a:rPr lang="en-US" sz="2800" dirty="0" smtClean="0">
                <a:latin typeface="Candara" pitchFamily="34" charset="0"/>
              </a:rPr>
              <a:t>The best learning happens when children (and teens and adults) participate with more experienced members of the culture.</a:t>
            </a:r>
          </a:p>
          <a:p>
            <a:pPr eaLnBrk="1" hangingPunct="1">
              <a:buFont typeface="Monotype Sorts" charset="2"/>
              <a:buNone/>
            </a:pPr>
            <a:r>
              <a:rPr lang="en-US" sz="2800" dirty="0" smtClean="0">
                <a:latin typeface="Candara" pitchFamily="34" charset="0"/>
              </a:rPr>
              <a:t>Persons identify with their communities of practice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as they are allowed to participate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legitimately in the activities to be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learned.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7" name="Picture 6" descr="Triduum-manda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00800" y="4724400"/>
            <a:ext cx="2240280" cy="186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M:\_My Pictures\intergenerational_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2733675" cy="2183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3058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ndara"/>
                <a:cs typeface="Candara"/>
              </a:rPr>
              <a:t>No better place exists for the most number of </a:t>
            </a:r>
            <a:r>
              <a:rPr lang="en-US" sz="2800" dirty="0" smtClean="0">
                <a:latin typeface="Candara"/>
                <a:cs typeface="Candara"/>
              </a:rPr>
              <a:t>people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      to </a:t>
            </a:r>
            <a:r>
              <a:rPr lang="en-US" sz="2800" dirty="0">
                <a:latin typeface="Candara"/>
                <a:cs typeface="Candara"/>
              </a:rPr>
              <a:t>learn Christian ways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	from </a:t>
            </a:r>
            <a:r>
              <a:rPr lang="en-US" sz="2800" dirty="0">
                <a:latin typeface="Candara"/>
                <a:cs typeface="Candara"/>
              </a:rPr>
              <a:t>more experienced members of the culture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      than </a:t>
            </a:r>
            <a:r>
              <a:rPr lang="en-US" sz="2800" dirty="0">
                <a:latin typeface="Candara"/>
                <a:cs typeface="Candara"/>
              </a:rPr>
              <a:t>in </a:t>
            </a:r>
            <a:r>
              <a:rPr lang="en-US" sz="2800" dirty="0" smtClean="0">
                <a:latin typeface="Candara"/>
                <a:cs typeface="Candara"/>
              </a:rPr>
              <a:t>intentionally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		intergenerational </a:t>
            </a:r>
            <a:r>
              <a:rPr lang="en-US" sz="2800" dirty="0">
                <a:latin typeface="Candara"/>
                <a:cs typeface="Candara"/>
              </a:rPr>
              <a:t>Christian communities.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endParaRPr lang="en-US" sz="2800" dirty="0" smtClean="0">
              <a:latin typeface="Candara"/>
              <a:cs typeface="Candara"/>
            </a:endParaRPr>
          </a:p>
          <a:p>
            <a:pPr marL="0" indent="0">
              <a:buNone/>
            </a:pPr>
            <a:r>
              <a:rPr lang="en-US" sz="2800" dirty="0" smtClean="0">
                <a:latin typeface="Candara"/>
                <a:cs typeface="Candara"/>
              </a:rPr>
              <a:t>However </a:t>
            </a:r>
            <a:r>
              <a:rPr lang="en-US" sz="2800" dirty="0">
                <a:latin typeface="Candara"/>
                <a:cs typeface="Candara"/>
              </a:rPr>
              <a:t>. . .  for intergenerational Christian formation to happen, the generations must be together;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they </a:t>
            </a:r>
            <a:r>
              <a:rPr lang="en-US" sz="2800" dirty="0">
                <a:latin typeface="Candara"/>
                <a:cs typeface="Candara"/>
              </a:rPr>
              <a:t>must </a:t>
            </a:r>
            <a:r>
              <a:rPr lang="en-US" sz="2800" i="1" dirty="0">
                <a:latin typeface="Candara"/>
                <a:cs typeface="Candara"/>
              </a:rPr>
              <a:t>know each other</a:t>
            </a:r>
            <a:r>
              <a:rPr lang="en-US" sz="2800" dirty="0">
                <a:latin typeface="Candara"/>
                <a:cs typeface="Candara"/>
              </a:rPr>
              <a:t>;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 and </a:t>
            </a:r>
            <a:r>
              <a:rPr lang="en-US" sz="2800" dirty="0">
                <a:latin typeface="Candara"/>
                <a:cs typeface="Candara"/>
              </a:rPr>
              <a:t>they must </a:t>
            </a:r>
            <a:r>
              <a:rPr lang="en-US" sz="2800" dirty="0" smtClean="0">
                <a:latin typeface="Candara"/>
                <a:cs typeface="Candara"/>
              </a:rPr>
              <a:t>experience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       life </a:t>
            </a:r>
            <a:r>
              <a:rPr lang="en-US" sz="2800" dirty="0">
                <a:latin typeface="Candara"/>
                <a:cs typeface="Candara"/>
              </a:rPr>
              <a:t>in the body of Christ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                    </a:t>
            </a:r>
            <a:r>
              <a:rPr lang="en-US" sz="2800" i="1" dirty="0" smtClean="0">
                <a:latin typeface="Candara"/>
                <a:cs typeface="Candara"/>
              </a:rPr>
              <a:t>together.</a:t>
            </a:r>
            <a:endParaRPr lang="en-US" sz="2800" dirty="0">
              <a:latin typeface="Candara"/>
              <a:cs typeface="Candara"/>
            </a:endParaRPr>
          </a:p>
          <a:p>
            <a:pPr eaLnBrk="1" hangingPunct="1"/>
            <a:endParaRPr lang="en-US" sz="2800" dirty="0" smtClean="0"/>
          </a:p>
        </p:txBody>
      </p:sp>
      <p:pic>
        <p:nvPicPr>
          <p:cNvPr id="6" name="Picture 5" descr="house chur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56059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859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ndara" pitchFamily="34" charset="0"/>
              </a:rPr>
              <a:t>Persons learn to be members of their community as they: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latin typeface="Candara" pitchFamily="34" charset="0"/>
              </a:rPr>
              <a:t> actively participate in that particular identified social community,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latin typeface="Candara" pitchFamily="34" charset="0"/>
              </a:rPr>
              <a:t>learning alongside those who are further ahead in the journey.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146614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1219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Sociocultural Perspective and Christian Formation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2" name="Picture 1" descr="IG wor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4340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696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“The </a:t>
            </a:r>
            <a:r>
              <a:rPr lang="en-US" sz="2800" i="1" dirty="0" smtClean="0">
                <a:latin typeface="Calibri" pitchFamily="34" charset="0"/>
              </a:rPr>
              <a:t>person</a:t>
            </a:r>
            <a:r>
              <a:rPr lang="en-US" sz="2800" dirty="0" smtClean="0">
                <a:latin typeface="Calibri" pitchFamily="34" charset="0"/>
              </a:rPr>
              <a:t> has been . . . transformed into a practitioner, a newcomer becoming an old-timer,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    whose changing knowledge, skills, and discourse are part of a developing identity—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     in short, a member of a community of practice”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(Lave and Wenger, 1991, p. 122).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146614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2192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What happens?</a:t>
            </a:r>
            <a:endParaRPr lang="en-US" sz="4000" i="1" dirty="0" smtClean="0">
              <a:latin typeface="Comic Sans MS" pitchFamily="66" charset="0"/>
            </a:endParaRPr>
          </a:p>
        </p:txBody>
      </p:sp>
      <p:pic>
        <p:nvPicPr>
          <p:cNvPr id="10" name="Picture 9" descr="2064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495800"/>
            <a:ext cx="2725585" cy="200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2209800" cy="147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 descr="St_%20Paul%27s%20Lutheran%20people%20at%20baptism%20f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"/>
            <a:ext cx="19685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God is rebuilding the ruins, </a:t>
            </a:r>
          </a:p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restoring places long devastated,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renewing the broken places in your life.</a:t>
            </a:r>
          </a:p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(from Isaiah 61)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5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7" name="Picture 6" descr="house chur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4405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22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dirty="0" smtClean="0"/>
              <a:t>"</a:t>
            </a:r>
            <a:r>
              <a:rPr lang="en-US" sz="2800" dirty="0"/>
              <a:t>... these are the things God has revealed to us by his Spirit. The Spirit searches all things, </a:t>
            </a:r>
            <a:r>
              <a:rPr lang="en-US" sz="2800" dirty="0" smtClean="0"/>
              <a:t>even </a:t>
            </a:r>
            <a:r>
              <a:rPr lang="en-US" sz="2800" dirty="0"/>
              <a:t>the deep things of </a:t>
            </a:r>
            <a:r>
              <a:rPr lang="en-US" sz="2800" dirty="0" smtClean="0"/>
              <a:t>God” (1 Corinthians 2:9-10).</a:t>
            </a:r>
            <a:endParaRPr lang="en-US" sz="2800" i="1" dirty="0">
              <a:latin typeface="Candara" pitchFamily="34" charset="0"/>
            </a:endParaRPr>
          </a:p>
        </p:txBody>
      </p:sp>
      <p:pic>
        <p:nvPicPr>
          <p:cNvPr id="2" name="Picture 1" descr="solita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057400"/>
            <a:ext cx="4236803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191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0544"/>
              </p:ext>
            </p:extLst>
          </p:nvPr>
        </p:nvGraphicFramePr>
        <p:xfrm>
          <a:off x="1143000" y="2438400"/>
          <a:ext cx="6858000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39"/>
                <a:gridCol w="2576662"/>
                <a:gridCol w="213359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>
                          <a:latin typeface="Candara"/>
                          <a:cs typeface="Candara"/>
                        </a:rPr>
                        <a:t>Lectio</a:t>
                      </a:r>
                      <a:r>
                        <a:rPr lang="en-US" sz="2400" i="1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400" i="1" dirty="0" err="1" smtClean="0">
                          <a:latin typeface="Candara"/>
                          <a:cs typeface="Candara"/>
                        </a:rPr>
                        <a:t>Divina</a:t>
                      </a:r>
                      <a:endParaRPr lang="en-US" sz="2400" i="1" dirty="0" smtClean="0">
                        <a:latin typeface="Candara"/>
                        <a:cs typeface="Candara"/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Read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ndara"/>
                          <a:cs typeface="Candara"/>
                        </a:rPr>
                        <a:t>Lectio</a:t>
                      </a:r>
                      <a:endParaRPr lang="en-US" sz="2400" dirty="0" smtClean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Reading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Meditate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ndara"/>
                          <a:cs typeface="Candara"/>
                        </a:rPr>
                        <a:t>Meditatio</a:t>
                      </a:r>
                      <a:endParaRPr lang="en-US" sz="2400" dirty="0" smtClean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Reflecting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ndara"/>
                          <a:cs typeface="Candara"/>
                        </a:rPr>
                        <a:t>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ndara"/>
                          <a:cs typeface="Candara"/>
                        </a:rPr>
                        <a:t>Oratio</a:t>
                      </a:r>
                      <a:endParaRPr lang="en-US" sz="2400" dirty="0" smtClean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Responding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Contemplate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ndara"/>
                          <a:cs typeface="Candara"/>
                        </a:rPr>
                        <a:t>Contemplatio</a:t>
                      </a:r>
                      <a:endParaRPr lang="en-US" sz="2400" dirty="0" smtClean="0">
                        <a:latin typeface="Candara"/>
                        <a:cs typeface="Candara"/>
                      </a:endParaRPr>
                    </a:p>
                    <a:p>
                      <a:pPr algn="ctr"/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ndara"/>
                          <a:cs typeface="Candara"/>
                        </a:rPr>
                        <a:t>Remaining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 smtClean="0">
                <a:latin typeface="Candara" pitchFamily="34" charset="0"/>
              </a:rPr>
              <a:t>Organized: 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ndara" pitchFamily="34" charset="0"/>
              </a:rPr>
              <a:t>8 groups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ndara" pitchFamily="34" charset="0"/>
              </a:rPr>
              <a:t>2 adult leaders (one male, one female)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ndara" pitchFamily="34" charset="0"/>
              </a:rPr>
              <a:t>2 youth leaders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ndara" pitchFamily="34" charset="0"/>
              </a:rPr>
              <a:t>4-5 teenagers in each group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ndara" pitchFamily="34" charset="0"/>
              </a:rPr>
              <a:t>8-10 adults in each group</a:t>
            </a:r>
            <a:br>
              <a:rPr lang="en-US" sz="2800" dirty="0" smtClean="0">
                <a:latin typeface="Candara" pitchFamily="34" charset="0"/>
              </a:rPr>
            </a:br>
            <a:endParaRPr lang="en-US" sz="2800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endParaRPr lang="en-US" sz="2800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dirty="0" smtClean="0">
                <a:latin typeface="Candara" pitchFamily="34" charset="0"/>
              </a:rPr>
              <a:t>Met weekly for 12 weeks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pic>
        <p:nvPicPr>
          <p:cNvPr id="2" name="Picture 1" descr="lectio-divina-w700-h7001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Choice of passages suggested each week, for example one week the choices were from Matthew 8: 1-9:34: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The man with leprosy 8:1-4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Faith of the centurion 8:5-13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Cost of following Jesus 8:18-22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 smtClean="0">
                <a:latin typeface="Candara" pitchFamily="34" charset="0"/>
              </a:rPr>
              <a:t>	Jesus calms the storm 8:23-27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 smtClean="0">
                <a:latin typeface="Candara" pitchFamily="34" charset="0"/>
              </a:rPr>
              <a:t>	Jesus heals a paralytic 9:1-8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Calling of Matthew 9:9-13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Dead girl and sick woman 9:18-26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pic>
        <p:nvPicPr>
          <p:cNvPr id="2" name="Picture 1" descr="lectio-divina-w700-h7001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209800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600200"/>
            <a:ext cx="662940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    Studied</a:t>
            </a:r>
            <a:r>
              <a:rPr lang="en-US" sz="2800" i="1" dirty="0">
                <a:latin typeface="Candara" pitchFamily="34" charset="0"/>
              </a:rPr>
              <a:t>: Stories of Jesus in Matthew</a:t>
            </a:r>
          </a:p>
        </p:txBody>
      </p:sp>
    </p:spTree>
    <p:extLst>
      <p:ext uri="{BB962C8B-B14F-4D97-AF65-F5344CB8AC3E}">
        <p14:creationId xmlns:p14="http://schemas.microsoft.com/office/powerpoint/2010/main" val="36615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5105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 smtClean="0">
                <a:latin typeface="Candara" pitchFamily="34" charset="0"/>
              </a:rPr>
              <a:t>Process: African Bible Study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One person reads passage slowly while everyone listens for a single word or phrase </a:t>
            </a:r>
            <a:r>
              <a:rPr lang="en-US" sz="2800" i="1" dirty="0">
                <a:latin typeface="Candara" pitchFamily="34" charset="0"/>
              </a:rPr>
              <a:t>t</a:t>
            </a:r>
            <a:r>
              <a:rPr lang="en-US" sz="2800" i="1" dirty="0" smtClean="0">
                <a:latin typeface="Candara" pitchFamily="34" charset="0"/>
              </a:rPr>
              <a:t>hat catches their attention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Sit in silence one full minute to give everyone time to think about their word or phrase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Each person shares the word or phrase that they have chosen with the rest of the group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Another person reads the passage while </a:t>
            </a:r>
            <a:br>
              <a:rPr lang="en-US" sz="2800" i="1" dirty="0" smtClean="0">
                <a:latin typeface="Candara" pitchFamily="34" charset="0"/>
              </a:rPr>
            </a:br>
            <a:r>
              <a:rPr lang="en-US" sz="2800" i="1" dirty="0" smtClean="0">
                <a:latin typeface="Candara" pitchFamily="34" charset="0"/>
              </a:rPr>
              <a:t>each person thinks about how this passage</a:t>
            </a:r>
            <a:br>
              <a:rPr lang="en-US" sz="2800" i="1" dirty="0" smtClean="0">
                <a:latin typeface="Candara" pitchFamily="34" charset="0"/>
              </a:rPr>
            </a:br>
            <a:r>
              <a:rPr lang="en-US" sz="2800" i="1" dirty="0" smtClean="0">
                <a:latin typeface="Candara" pitchFamily="34" charset="0"/>
              </a:rPr>
              <a:t>overlaps with what is happening in their life </a:t>
            </a:r>
            <a:br>
              <a:rPr lang="en-US" sz="2800" i="1" dirty="0" smtClean="0">
                <a:latin typeface="Candara" pitchFamily="34" charset="0"/>
              </a:rPr>
            </a:br>
            <a:r>
              <a:rPr lang="en-US" sz="2800" i="1" dirty="0" smtClean="0">
                <a:latin typeface="Candara" pitchFamily="34" charset="0"/>
              </a:rPr>
              <a:t>today.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Sit in silence another 60 seconds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pic>
        <p:nvPicPr>
          <p:cNvPr id="6" name="Picture 5" descr="lectio-divina-w700-h7001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48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Practicing Spiritual </a:t>
            </a:r>
            <a:r>
              <a:rPr lang="en-US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Disciplines 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Intergenerationally: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Lectio</a:t>
            </a: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b="1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Divina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 smtClean="0">
                <a:latin typeface="Candara" pitchFamily="34" charset="0"/>
              </a:rPr>
              <a:t>Process continues: 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Each person shares (briefly) how this passage overlaps with what is happening in their life.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A third person reads the passage slowly one last time.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Allow five minutes for all to consider: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-   From what I have heard or shared, what do I</a:t>
            </a:r>
            <a:br>
              <a:rPr lang="en-US" sz="2800" i="1" dirty="0" smtClean="0">
                <a:latin typeface="Candara" pitchFamily="34" charset="0"/>
              </a:rPr>
            </a:br>
            <a:r>
              <a:rPr lang="en-US" sz="2800" i="1" dirty="0" smtClean="0">
                <a:latin typeface="Candara" pitchFamily="34" charset="0"/>
              </a:rPr>
              <a:t>                      believe God wants me to do or be?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r>
              <a:rPr lang="en-US" sz="2800" i="1" dirty="0">
                <a:latin typeface="Candara" pitchFamily="34" charset="0"/>
              </a:rPr>
              <a:t>	</a:t>
            </a:r>
            <a:r>
              <a:rPr lang="en-US" sz="2800" i="1" dirty="0" smtClean="0">
                <a:latin typeface="Candara" pitchFamily="34" charset="0"/>
              </a:rPr>
              <a:t>-  Is God inviting me to change in any way?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Each person shares their insights/responses.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Each person prays for the person on their right.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r>
              <a:rPr lang="en-US" sz="2800" i="1" dirty="0" smtClean="0">
                <a:latin typeface="Candara" pitchFamily="34" charset="0"/>
              </a:rPr>
              <a:t>Conclude by praying the Lord’s prayer together.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pic>
        <p:nvPicPr>
          <p:cNvPr id="6" name="Picture 5" descr="lectio-divina-w700-h7001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343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8" b="-3442"/>
          <a:stretch/>
        </p:blipFill>
        <p:spPr>
          <a:xfrm>
            <a:off x="2921000" y="3017520"/>
            <a:ext cx="3289300" cy="1728216"/>
          </a:xfrm>
          <a:prstGeom prst="rect">
            <a:avLst/>
          </a:prstGeom>
        </p:spPr>
      </p:pic>
      <p:pic>
        <p:nvPicPr>
          <p:cNvPr id="4" name="Picture 3" descr="trin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2260600" cy="2182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762000"/>
            <a:ext cx="1524000" cy="51935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33600" y="1143000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54102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5562600"/>
            <a:ext cx="1066800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44958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95400" y="2590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381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34200" y="2133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7400" y="914400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4114800"/>
            <a:ext cx="1066800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95600" y="1752600"/>
            <a:ext cx="2819400" cy="3657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1447800"/>
            <a:ext cx="29718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95600" y="838200"/>
            <a:ext cx="9906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00600" y="838200"/>
            <a:ext cx="1066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24600" y="4953000"/>
            <a:ext cx="685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53200" y="1524000"/>
            <a:ext cx="6096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0"/>
          </p:cNvCxnSpPr>
          <p:nvPr/>
        </p:nvCxnSpPr>
        <p:spPr>
          <a:xfrm flipV="1">
            <a:off x="7391400" y="3124200"/>
            <a:ext cx="762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0"/>
            <a:endCxn id="12" idx="3"/>
          </p:cNvCxnSpPr>
          <p:nvPr/>
        </p:nvCxnSpPr>
        <p:spPr>
          <a:xfrm flipV="1">
            <a:off x="1752600" y="1793408"/>
            <a:ext cx="492592" cy="7973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00200" y="3505200"/>
            <a:ext cx="152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5"/>
          </p:cNvCxnSpPr>
          <p:nvPr/>
        </p:nvCxnSpPr>
        <p:spPr>
          <a:xfrm>
            <a:off x="2185567" y="5081167"/>
            <a:ext cx="938633" cy="786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6"/>
          </p:cNvCxnSpPr>
          <p:nvPr/>
        </p:nvCxnSpPr>
        <p:spPr>
          <a:xfrm>
            <a:off x="4114800" y="60960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286000" y="1676400"/>
            <a:ext cx="37338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724400" y="1143000"/>
            <a:ext cx="2286000" cy="297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95800" y="1295400"/>
            <a:ext cx="1371600" cy="396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7" idx="3"/>
          </p:cNvCxnSpPr>
          <p:nvPr/>
        </p:nvCxnSpPr>
        <p:spPr>
          <a:xfrm flipV="1">
            <a:off x="2133600" y="1161489"/>
            <a:ext cx="1886511" cy="14293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4"/>
          </p:cNvCxnSpPr>
          <p:nvPr/>
        </p:nvCxnSpPr>
        <p:spPr>
          <a:xfrm>
            <a:off x="6248400" y="1676400"/>
            <a:ext cx="91440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209800" y="3352800"/>
            <a:ext cx="3276600" cy="2286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057400" y="3581400"/>
            <a:ext cx="137160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2" idx="5"/>
            <a:endCxn id="20" idx="1"/>
          </p:cNvCxnSpPr>
          <p:nvPr/>
        </p:nvCxnSpPr>
        <p:spPr>
          <a:xfrm>
            <a:off x="2784008" y="1793408"/>
            <a:ext cx="4230221" cy="24776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5" idx="6"/>
          </p:cNvCxnSpPr>
          <p:nvPr/>
        </p:nvCxnSpPr>
        <p:spPr>
          <a:xfrm flipH="1">
            <a:off x="2286000" y="1752600"/>
            <a:ext cx="3733800" cy="3086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4" idx="7"/>
          </p:cNvCxnSpPr>
          <p:nvPr/>
        </p:nvCxnSpPr>
        <p:spPr>
          <a:xfrm flipV="1">
            <a:off x="3958571" y="2971800"/>
            <a:ext cx="2975629" cy="27470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6"/>
          </p:cNvCxnSpPr>
          <p:nvPr/>
        </p:nvCxnSpPr>
        <p:spPr>
          <a:xfrm flipV="1">
            <a:off x="2286000" y="2819400"/>
            <a:ext cx="4648200" cy="2019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09800" y="2971800"/>
            <a:ext cx="4724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7" idx="4"/>
            <a:endCxn id="14" idx="0"/>
          </p:cNvCxnSpPr>
          <p:nvPr/>
        </p:nvCxnSpPr>
        <p:spPr>
          <a:xfrm flipH="1">
            <a:off x="3581400" y="1295400"/>
            <a:ext cx="762000" cy="426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5" idx="7"/>
          </p:cNvCxnSpPr>
          <p:nvPr/>
        </p:nvCxnSpPr>
        <p:spPr>
          <a:xfrm flipV="1">
            <a:off x="2185567" y="1447801"/>
            <a:ext cx="1853033" cy="31484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9" idx="4"/>
          </p:cNvCxnSpPr>
          <p:nvPr/>
        </p:nvCxnSpPr>
        <p:spPr>
          <a:xfrm flipH="1">
            <a:off x="5867400" y="1676400"/>
            <a:ext cx="381000" cy="3657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8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>
            <a:normAutofit/>
          </a:bodyPr>
          <a:lstStyle/>
          <a:p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  <a:buFont typeface="Arial"/>
              <a:buChar char="•"/>
            </a:pPr>
            <a:endParaRPr lang="en-US" sz="2800" i="1" dirty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i="1" dirty="0" smtClean="0">
              <a:latin typeface="Candar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800" dirty="0" smtClean="0"/>
          </a:p>
        </p:txBody>
      </p:sp>
      <p:pic>
        <p:nvPicPr>
          <p:cNvPr id="2" name="Picture 1" descr="cand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79" y="0"/>
            <a:ext cx="10436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May the God of hope fill you with all joy and peace as you trust in him,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so that you may overflow with hope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by the power of the Holy Spirit.</a:t>
            </a:r>
          </a:p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(Romans 15:13) 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5227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679766" cy="2080364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   </a:t>
            </a:r>
            <a:r>
              <a:rPr lang="en-US" sz="54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 </a:t>
            </a:r>
            <a:br>
              <a:rPr lang="en-US" sz="54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54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			   Christian </a:t>
            </a:r>
            <a:br>
              <a:rPr lang="en-US" sz="54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54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					Formation:</a:t>
            </a:r>
            <a:r>
              <a:rPr lang="en-US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/>
            </a:r>
            <a:br>
              <a:rPr lang="en-US" sz="4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           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/>
            </a:r>
            <a:b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     </a:t>
            </a:r>
            <a:endParaRPr lang="en-US" sz="36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05200"/>
            <a:ext cx="4800600" cy="2971800"/>
          </a:xfrm>
        </p:spPr>
        <p:txBody>
          <a:bodyPr>
            <a:normAutofit/>
          </a:bodyPr>
          <a:lstStyle/>
          <a:p>
            <a:r>
              <a:rPr lang="en-US" sz="3600" dirty="0"/>
              <a:t>Why </a:t>
            </a:r>
            <a:r>
              <a:rPr lang="en-US" sz="3600" dirty="0" smtClean="0"/>
              <a:t>should we bring the generations together?</a:t>
            </a:r>
          </a:p>
          <a:p>
            <a:r>
              <a:rPr lang="en-US" sz="1800" u="sng" dirty="0" err="1">
                <a:solidFill>
                  <a:srgbClr val="800000"/>
                </a:solidFill>
                <a:hlinkClick r:id="rId2" tooltip="http://www.youtube.com/watch_popup?v=GBaHPND2QJg&amp;feature=youtu.be"/>
              </a:rPr>
              <a:t>Som</a:t>
            </a:r>
            <a:r>
              <a:rPr lang="en-US" sz="1800" u="sng" dirty="0">
                <a:solidFill>
                  <a:srgbClr val="800000"/>
                </a:solidFill>
                <a:hlinkClick r:id="rId2" tooltip="http://www.youtube.com/watch_popup?v=GBaHPND2QJg&amp;feature=youtu.be"/>
              </a:rPr>
              <a:t> Sabadell </a:t>
            </a:r>
            <a:r>
              <a:rPr lang="en-US" sz="1800" u="sng" dirty="0" err="1">
                <a:solidFill>
                  <a:srgbClr val="800000"/>
                </a:solidFill>
                <a:hlinkClick r:id="rId2" tooltip="http://www.youtube.com/watch_popup?v=GBaHPND2QJg&amp;feature=youtu.be"/>
              </a:rPr>
              <a:t>flashmob</a:t>
            </a:r>
            <a:r>
              <a:rPr lang="en-US" sz="1800" u="sng" dirty="0">
                <a:solidFill>
                  <a:srgbClr val="800000"/>
                </a:solidFill>
                <a:hlinkClick r:id="rId2" tooltip="http://www.youtube.com/watch_popup?v=GBaHPND2QJg&amp;feature=youtu.be"/>
              </a:rPr>
              <a:t> - YouTube</a:t>
            </a:r>
            <a:endParaRPr lang="en-US" sz="1800" u="sng" dirty="0">
              <a:solidFill>
                <a:srgbClr val="800000"/>
              </a:solidFill>
            </a:endParaRPr>
          </a:p>
          <a:p>
            <a:endParaRPr lang="en-US" sz="1800" u="sng" dirty="0">
              <a:solidFill>
                <a:srgbClr val="800000"/>
              </a:solidFill>
            </a:endParaRPr>
          </a:p>
          <a:p>
            <a:r>
              <a:rPr lang="en-US" sz="1800" u="sng" dirty="0">
                <a:solidFill>
                  <a:schemeClr val="bg1"/>
                </a:solidFill>
                <a:hlinkClick r:id="rId3"/>
              </a:rPr>
              <a:t>http://youtu.be/OdXfUrj8eHw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endParaRPr lang="en-US" sz="3600" dirty="0"/>
          </a:p>
        </p:txBody>
      </p:sp>
      <p:pic>
        <p:nvPicPr>
          <p:cNvPr id="6" name="Picture 2" descr="C:\Users\hallen\AppData\Local\Microsoft\Windows\Temporary Internet Files\Content.Outlook\J35JJEN2\Intergenerational C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07959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886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Bringing the generations back together again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2" name="Picture 1" descr="head heart 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4953000" cy="3392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Bringing the generations back together again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3" name="Picture 2" descr="head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Bringing the generations back together again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3" name="Picture 2" descr="Head-Heart-And-Hands-300x1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r="33916" b="3033"/>
          <a:stretch/>
        </p:blipFill>
        <p:spPr>
          <a:xfrm>
            <a:off x="2971800" y="2209800"/>
            <a:ext cx="3136392" cy="30540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98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Bringing the generations back together again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409956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4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/>
          </a:blip>
          <a:srcRect t="21282" b="1798"/>
          <a:stretch/>
        </p:blipFill>
        <p:spPr>
          <a:xfrm>
            <a:off x="762000" y="990600"/>
            <a:ext cx="75438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711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Bringing the generations back together again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>
                  <a:lumMod val="85000"/>
                </a:schemeClr>
              </a:buClr>
              <a:buNone/>
            </a:pPr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6" name="Picture 5" descr="head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" y="2590800"/>
            <a:ext cx="3086100" cy="3086100"/>
          </a:xfrm>
          <a:prstGeom prst="rect">
            <a:avLst/>
          </a:prstGeom>
        </p:spPr>
      </p:pic>
      <p:pic>
        <p:nvPicPr>
          <p:cNvPr id="7" name="Picture 6" descr="Head-Heart-And-Hands-300x1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r="33916" b="3033"/>
          <a:stretch/>
        </p:blipFill>
        <p:spPr>
          <a:xfrm>
            <a:off x="3124200" y="2286000"/>
            <a:ext cx="2526792" cy="252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288036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28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Fundamental Premise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ndara" pitchFamily="34" charset="0"/>
              </a:rPr>
              <a:t>Intergenerational faith experiences uniquely nurture spiritual growth and development in both adults and children </a:t>
            </a:r>
            <a:endParaRPr lang="en-US" b="1" i="1" dirty="0" smtClean="0">
              <a:latin typeface="Candara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ouse chur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24973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Terms: Intergenerational</a:t>
            </a:r>
            <a:endParaRPr lang="en-US" i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</a:pPr>
            <a:r>
              <a:rPr lang="en-US" sz="2400" i="1" dirty="0" smtClean="0">
                <a:latin typeface="Candara" pitchFamily="34" charset="0"/>
              </a:rPr>
              <a:t>characteristically intergenerational is meant to involve adults-with-children </a:t>
            </a:r>
            <a:r>
              <a:rPr lang="en-US" sz="2000" i="1" dirty="0" smtClean="0">
                <a:latin typeface="Candara" pitchFamily="34" charset="0"/>
              </a:rPr>
              <a:t>(White, 1988, p. 21)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</a:pPr>
            <a:r>
              <a:rPr lang="en-US" sz="2400" i="1" dirty="0" smtClean="0">
                <a:latin typeface="Candara" pitchFamily="34" charset="0"/>
              </a:rPr>
              <a:t>Other terms: </a:t>
            </a:r>
            <a:r>
              <a:rPr lang="en-US" sz="2400" i="1" dirty="0" err="1" smtClean="0">
                <a:latin typeface="Candara" pitchFamily="34" charset="0"/>
              </a:rPr>
              <a:t>interage</a:t>
            </a:r>
            <a:r>
              <a:rPr lang="en-US" sz="2400" i="1" dirty="0" smtClean="0">
                <a:latin typeface="Candara" pitchFamily="34" charset="0"/>
              </a:rPr>
              <a:t>, cross-generational </a:t>
            </a:r>
            <a:r>
              <a:rPr lang="en-US" sz="2000" i="1" dirty="0" smtClean="0">
                <a:latin typeface="Candara" pitchFamily="34" charset="0"/>
              </a:rPr>
              <a:t>(not </a:t>
            </a:r>
            <a:r>
              <a:rPr lang="en-US" sz="2000" b="1" i="1" dirty="0" smtClean="0">
                <a:latin typeface="Candara" pitchFamily="34" charset="0"/>
              </a:rPr>
              <a:t>multi-</a:t>
            </a:r>
            <a:r>
              <a:rPr lang="en-US" sz="2000" i="1" dirty="0" smtClean="0">
                <a:latin typeface="Candara" pitchFamily="34" charset="0"/>
              </a:rPr>
              <a:t>generational) </a:t>
            </a:r>
            <a:endParaRPr lang="en-US" sz="2400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  <a:buClr>
                <a:schemeClr val="tx1">
                  <a:lumMod val="85000"/>
                </a:schemeClr>
              </a:buClr>
            </a:pPr>
            <a:r>
              <a:rPr lang="en-US" sz="2400" i="1" dirty="0" smtClean="0">
                <a:latin typeface="Candara" pitchFamily="34" charset="0"/>
              </a:rPr>
              <a:t>the generations are to be involved with each other </a:t>
            </a:r>
          </a:p>
          <a:p>
            <a:pPr>
              <a:lnSpc>
                <a:spcPct val="90000"/>
              </a:lnSpc>
              <a:buClr>
                <a:srgbClr val="FDFD00"/>
              </a:buClr>
              <a:buFont typeface="Wingdings" pitchFamily="2" charset="2"/>
              <a:buNone/>
            </a:pPr>
            <a:r>
              <a:rPr lang="en-US" sz="2400" i="1" dirty="0" smtClean="0">
                <a:latin typeface="Candara" pitchFamily="34" charset="0"/>
              </a:rPr>
              <a:t>	     in mutual activities</a:t>
            </a:r>
          </a:p>
          <a:p>
            <a:pPr>
              <a:lnSpc>
                <a:spcPct val="90000"/>
              </a:lnSpc>
              <a:buClr>
                <a:srgbClr val="FDFD00"/>
              </a:buClr>
              <a:buFont typeface="Wingdings" pitchFamily="2" charset="2"/>
              <a:buNone/>
            </a:pPr>
            <a:r>
              <a:rPr lang="en-US" sz="2400" i="1" dirty="0" smtClean="0">
                <a:latin typeface="Candara" pitchFamily="34" charset="0"/>
              </a:rPr>
              <a:t>	     in group experiences </a:t>
            </a:r>
            <a:br>
              <a:rPr lang="en-US" sz="2400" i="1" dirty="0" smtClean="0">
                <a:latin typeface="Candara" pitchFamily="34" charset="0"/>
              </a:rPr>
            </a:br>
            <a:r>
              <a:rPr lang="en-US" sz="2400" i="1" dirty="0" smtClean="0">
                <a:latin typeface="Candara" pitchFamily="34" charset="0"/>
              </a:rPr>
              <a:t>                        together</a:t>
            </a:r>
          </a:p>
          <a:p>
            <a:pPr>
              <a:lnSpc>
                <a:spcPct val="90000"/>
              </a:lnSpc>
              <a:buClr>
                <a:srgbClr val="FDFD00"/>
              </a:buClr>
              <a:buFont typeface="Wingdings" pitchFamily="2" charset="2"/>
              <a:buNone/>
            </a:pPr>
            <a:r>
              <a:rPr lang="en-US" sz="2400" i="1" dirty="0" smtClean="0">
                <a:latin typeface="Candara" pitchFamily="34" charset="0"/>
              </a:rPr>
              <a:t>	  </a:t>
            </a:r>
            <a:br>
              <a:rPr lang="en-US" sz="2400" i="1" dirty="0" smtClean="0">
                <a:latin typeface="Candara" pitchFamily="34" charset="0"/>
              </a:rPr>
            </a:br>
            <a:r>
              <a:rPr lang="en-US" sz="2400" i="1" dirty="0" smtClean="0">
                <a:latin typeface="Candara" pitchFamily="34" charset="0"/>
              </a:rPr>
              <a:t/>
            </a:r>
            <a:br>
              <a:rPr lang="en-US" sz="2400" i="1" dirty="0" smtClean="0">
                <a:latin typeface="Candara" pitchFamily="34" charset="0"/>
              </a:rPr>
            </a:br>
            <a:r>
              <a:rPr lang="en-US" sz="2400" i="1" dirty="0" smtClean="0">
                <a:latin typeface="Candara" pitchFamily="34" charset="0"/>
              </a:rPr>
              <a:t>    with several from each of the generations present.</a:t>
            </a:r>
            <a:r>
              <a:rPr lang="en-US" sz="2400" dirty="0" smtClean="0"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Best Recommendation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Intergenerational small groups</a:t>
            </a:r>
            <a:endParaRPr lang="en-US" b="1" dirty="0" smtClean="0">
              <a:solidFill>
                <a:srgbClr val="146614"/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146614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146614"/>
              </a:solidFill>
              <a:latin typeface="Comic Sans MS" pitchFamily="66" charset="0"/>
            </a:endParaRPr>
          </a:p>
        </p:txBody>
      </p:sp>
      <p:pic>
        <p:nvPicPr>
          <p:cNvPr id="5" name="Content Placeholder 3" descr="small_groups 1.png"/>
          <p:cNvPicPr>
            <a:picLocks noChangeAspect="1"/>
          </p:cNvPicPr>
          <p:nvPr/>
        </p:nvPicPr>
        <p:blipFill>
          <a:blip r:embed="rId2" cstate="print"/>
          <a:srcRect l="12801" t="31149" r="12801" b="11327"/>
          <a:stretch>
            <a:fillRect/>
          </a:stretch>
        </p:blipFill>
        <p:spPr bwMode="auto">
          <a:xfrm>
            <a:off x="3124200" y="2895599"/>
            <a:ext cx="2583123" cy="225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God is calling you to the place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where your deep gladness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and the world’s deep hunger meet.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This is your work in his kingdom.</a:t>
            </a:r>
          </a:p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(from Frederick </a:t>
            </a:r>
            <a:r>
              <a:rPr lang="en-US" sz="3600" dirty="0" err="1">
                <a:latin typeface="Candara"/>
                <a:cs typeface="Candara"/>
              </a:rPr>
              <a:t>Buechner</a:t>
            </a:r>
            <a:r>
              <a:rPr lang="en-US" sz="3600" dirty="0">
                <a:latin typeface="Candara"/>
                <a:cs typeface="Candara"/>
              </a:rPr>
              <a:t>) 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8941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What is an intergenerational small group?</a:t>
            </a:r>
            <a:r>
              <a:rPr lang="en-US" dirty="0" smtClean="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andara" pitchFamily="34" charset="0"/>
              </a:rPr>
              <a:t>“two or more different age groups interacting in learning, growing, and developing in the faith,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andara" pitchFamily="34" charset="0"/>
              </a:rPr>
              <a:t>through common experiences of fellowship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andara" pitchFamily="34" charset="0"/>
              </a:rPr>
              <a:t>	worship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andara" pitchFamily="34" charset="0"/>
              </a:rPr>
              <a:t>	sharing,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andara" pitchFamily="34" charset="0"/>
              </a:rPr>
              <a:t>	relationships"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                 </a:t>
            </a:r>
            <a:r>
              <a:rPr lang="en-US" sz="2400" dirty="0" smtClean="0">
                <a:latin typeface="Candara" pitchFamily="34" charset="0"/>
              </a:rPr>
              <a:t>(Prest, 1993, p. 15).</a:t>
            </a:r>
            <a:r>
              <a:rPr lang="en-US" dirty="0" smtClean="0">
                <a:latin typeface="Candara" pitchFamily="34" charset="0"/>
              </a:rPr>
              <a:t> </a:t>
            </a:r>
          </a:p>
        </p:txBody>
      </p:sp>
      <p:pic>
        <p:nvPicPr>
          <p:cNvPr id="111620" name="Picture 4" descr="grou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2438400" cy="129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What happens in </a:t>
            </a:r>
            <a:b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</a:br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intergenerational small groups ?</a:t>
            </a:r>
            <a:endParaRPr lang="en-US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>
                  <a:lumMod val="85000"/>
                </a:schemeClr>
              </a:buClr>
            </a:pPr>
            <a:r>
              <a:rPr lang="en-US" dirty="0" smtClean="0">
                <a:solidFill>
                  <a:srgbClr val="146614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andara" pitchFamily="34" charset="0"/>
              </a:rPr>
              <a:t>Icebreakers</a:t>
            </a:r>
          </a:p>
          <a:p>
            <a:pPr eaLnBrk="1" hangingPunct="1">
              <a:buClr>
                <a:schemeClr val="tx1">
                  <a:lumMod val="85000"/>
                </a:schemeClr>
              </a:buClr>
            </a:pPr>
            <a:r>
              <a:rPr lang="en-US" dirty="0" smtClean="0">
                <a:latin typeface="Candara" pitchFamily="34" charset="0"/>
              </a:rPr>
              <a:t> Worship</a:t>
            </a:r>
          </a:p>
          <a:p>
            <a:pPr eaLnBrk="1" hangingPunct="1">
              <a:buClr>
                <a:schemeClr val="tx1">
                  <a:lumMod val="85000"/>
                </a:schemeClr>
              </a:buClr>
            </a:pPr>
            <a:r>
              <a:rPr lang="en-US" dirty="0" smtClean="0">
                <a:latin typeface="Candara" pitchFamily="34" charset="0"/>
              </a:rPr>
              <a:t> Prayer </a:t>
            </a:r>
          </a:p>
          <a:p>
            <a:pPr eaLnBrk="1" hangingPunct="1">
              <a:buClr>
                <a:schemeClr val="tx1">
                  <a:lumMod val="85000"/>
                </a:schemeClr>
              </a:buClr>
            </a:pPr>
            <a:r>
              <a:rPr lang="en-US" dirty="0" smtClean="0">
                <a:latin typeface="Candara" pitchFamily="34" charset="0"/>
              </a:rPr>
              <a:t> Special blessing times</a:t>
            </a:r>
          </a:p>
        </p:txBody>
      </p:sp>
      <p:pic>
        <p:nvPicPr>
          <p:cNvPr id="90116" name="Picture 4" descr="grou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270" y="3886200"/>
            <a:ext cx="315953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Be strong and courageous; </a:t>
            </a:r>
            <a:br>
              <a:rPr lang="en-US" sz="3600" dirty="0"/>
            </a:br>
            <a:r>
              <a:rPr lang="en-US" sz="3600" dirty="0"/>
              <a:t>do not be frightened or dismayed; </a:t>
            </a:r>
            <a:br>
              <a:rPr lang="en-US" sz="3600" dirty="0"/>
            </a:br>
            <a:r>
              <a:rPr lang="en-US" sz="3600" dirty="0"/>
              <a:t>for the LORD God is with you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wherever </a:t>
            </a:r>
            <a:r>
              <a:rPr lang="en-US" sz="3600" dirty="0"/>
              <a:t>you go.</a:t>
            </a:r>
          </a:p>
          <a:p>
            <a:pPr marL="0" indent="0" algn="ctr">
              <a:buNone/>
            </a:pPr>
            <a:r>
              <a:rPr lang="en-US" sz="3600" dirty="0"/>
              <a:t>(from Joshua 1) 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6635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May you be like Ruth and like Esther; </a:t>
            </a:r>
            <a:r>
              <a:rPr lang="en-US" sz="3600" dirty="0" smtClean="0">
                <a:latin typeface="Candara"/>
                <a:cs typeface="Candara"/>
              </a:rPr>
              <a:t> may </a:t>
            </a:r>
            <a:r>
              <a:rPr lang="en-US" sz="3600" dirty="0">
                <a:latin typeface="Candara"/>
                <a:cs typeface="Candara"/>
              </a:rPr>
              <a:t>you be deserving of praise; 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 smtClean="0">
                <a:latin typeface="Candara"/>
                <a:cs typeface="Candara"/>
              </a:rPr>
              <a:t>may </a:t>
            </a:r>
            <a:r>
              <a:rPr lang="en-US" sz="3600" dirty="0">
                <a:latin typeface="Candara"/>
                <a:cs typeface="Candara"/>
              </a:rPr>
              <a:t>you come to be a shining </a:t>
            </a:r>
            <a:r>
              <a:rPr lang="en-US" sz="3600" dirty="0" smtClean="0">
                <a:latin typeface="Candara"/>
                <a:cs typeface="Candara"/>
              </a:rPr>
              <a:t>name</a:t>
            </a:r>
            <a:br>
              <a:rPr lang="en-US" sz="3600" dirty="0" smtClean="0">
                <a:latin typeface="Candara"/>
                <a:cs typeface="Candara"/>
              </a:rPr>
            </a:br>
            <a:r>
              <a:rPr lang="en-US" sz="3600" dirty="0" smtClean="0">
                <a:latin typeface="Candara"/>
                <a:cs typeface="Candara"/>
              </a:rPr>
              <a:t>among </a:t>
            </a:r>
            <a:r>
              <a:rPr lang="en-US" sz="3600" dirty="0">
                <a:latin typeface="Candara"/>
                <a:cs typeface="Candara"/>
              </a:rPr>
              <a:t>us. </a:t>
            </a:r>
          </a:p>
          <a:p>
            <a:pPr marL="0" indent="0" algn="ctr">
              <a:buNone/>
            </a:pPr>
            <a:r>
              <a:rPr lang="en-US" sz="3600" dirty="0">
                <a:latin typeface="Candara"/>
                <a:cs typeface="Candara"/>
              </a:rPr>
              <a:t>May the Lord protect and defend you.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May the Lord preserve you from pain.</a:t>
            </a:r>
            <a:br>
              <a:rPr lang="en-US" sz="3600" dirty="0">
                <a:latin typeface="Candara"/>
                <a:cs typeface="Candara"/>
              </a:rPr>
            </a:br>
            <a:r>
              <a:rPr lang="en-US" sz="3600" dirty="0">
                <a:latin typeface="Candara"/>
                <a:cs typeface="Candara"/>
              </a:rPr>
              <a:t>May the LORD favor you with </a:t>
            </a:r>
            <a:r>
              <a:rPr lang="en-US" sz="3600" dirty="0" smtClean="0">
                <a:latin typeface="Candara"/>
                <a:cs typeface="Candara"/>
              </a:rPr>
              <a:t>happiness </a:t>
            </a:r>
            <a:r>
              <a:rPr lang="en-US" sz="3600" dirty="0">
                <a:latin typeface="Candara"/>
                <a:cs typeface="Candara"/>
              </a:rPr>
              <a:t>and peace.</a:t>
            </a:r>
          </a:p>
          <a:p>
            <a:pPr marL="0" indent="0" algn="ctr">
              <a:buNone/>
            </a:pPr>
            <a:r>
              <a:rPr lang="en-US" sz="2800" dirty="0">
                <a:latin typeface="Candara"/>
                <a:cs typeface="Candara"/>
              </a:rPr>
              <a:t>(from “Fiddler on the Roof”) 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4409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Principles #2</a:t>
            </a:r>
            <a:endParaRPr 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7244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>
                <a:latin typeface="Candara"/>
                <a:cs typeface="Candara"/>
              </a:rPr>
              <a:t>Through IFF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people learn </a:t>
            </a:r>
            <a:r>
              <a:rPr lang="en-US" sz="2800" dirty="0">
                <a:latin typeface="Candara"/>
                <a:cs typeface="Candara"/>
              </a:rPr>
              <a:t>the ways of the community of </a:t>
            </a:r>
            <a:r>
              <a:rPr lang="en-US" sz="2800" dirty="0" smtClean="0">
                <a:latin typeface="Candara"/>
                <a:cs typeface="Candara"/>
              </a:rPr>
              <a:t>practice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as </a:t>
            </a:r>
            <a:r>
              <a:rPr lang="en-US" sz="2800" dirty="0">
                <a:latin typeface="Candara"/>
                <a:cs typeface="Candara"/>
              </a:rPr>
              <a:t>they participate authentically and relationally with more experienced members of the culture</a:t>
            </a:r>
            <a:r>
              <a:rPr lang="en-US" sz="2800" dirty="0" smtClean="0">
                <a:latin typeface="Candara"/>
                <a:cs typeface="Candara"/>
              </a:rPr>
              <a:t>;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people </a:t>
            </a:r>
            <a:r>
              <a:rPr lang="en-US" sz="2800" dirty="0">
                <a:latin typeface="Candara"/>
                <a:cs typeface="Candara"/>
              </a:rPr>
              <a:t>learn Christian ways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from </a:t>
            </a:r>
            <a:r>
              <a:rPr lang="en-US" sz="2800" dirty="0">
                <a:latin typeface="Candara"/>
                <a:cs typeface="Candara"/>
              </a:rPr>
              <a:t>more experienced members of the culture through intergenerational Christian communities. </a:t>
            </a:r>
          </a:p>
        </p:txBody>
      </p:sp>
      <p:pic>
        <p:nvPicPr>
          <p:cNvPr id="6" name="Picture 6" descr="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99" y="381000"/>
            <a:ext cx="186687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Principles #3</a:t>
            </a:r>
            <a:endParaRPr 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andara"/>
                <a:cs typeface="Candara"/>
              </a:rPr>
              <a:t>Through </a:t>
            </a:r>
            <a:r>
              <a:rPr lang="en-US" sz="2800" dirty="0">
                <a:latin typeface="Candara"/>
                <a:cs typeface="Candara"/>
              </a:rPr>
              <a:t>IFF </a:t>
            </a:r>
            <a:endParaRPr lang="en-US" sz="2800" dirty="0" smtClean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ndara"/>
                <a:cs typeface="Candara"/>
              </a:rPr>
              <a:t>people </a:t>
            </a:r>
            <a:r>
              <a:rPr lang="en-US" sz="2800" dirty="0">
                <a:latin typeface="Candara"/>
                <a:cs typeface="Candara"/>
              </a:rPr>
              <a:t>identify with their community of practice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as </a:t>
            </a:r>
            <a:r>
              <a:rPr lang="en-US" sz="2800" dirty="0">
                <a:latin typeface="Candara"/>
                <a:cs typeface="Candara"/>
              </a:rPr>
              <a:t>they are allowed to participate legitimately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in </a:t>
            </a:r>
            <a:r>
              <a:rPr lang="en-US" sz="2800" dirty="0">
                <a:latin typeface="Candara"/>
                <a:cs typeface="Candara"/>
              </a:rPr>
              <a:t>the activities to be </a:t>
            </a:r>
            <a:r>
              <a:rPr lang="en-US" sz="2800" dirty="0" smtClean="0">
                <a:latin typeface="Candara"/>
                <a:cs typeface="Candara"/>
              </a:rPr>
              <a:t>learned;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as </a:t>
            </a:r>
            <a:r>
              <a:rPr lang="en-US" sz="2800" dirty="0">
                <a:latin typeface="Candara"/>
                <a:cs typeface="Candara"/>
              </a:rPr>
              <a:t>children and new believers (and others) participate in relational community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doing </a:t>
            </a:r>
            <a:r>
              <a:rPr lang="en-US" sz="2800" dirty="0">
                <a:latin typeface="Candara"/>
                <a:cs typeface="Candara"/>
              </a:rPr>
              <a:t>“Christian” things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with </a:t>
            </a:r>
            <a:r>
              <a:rPr lang="en-US" sz="2800" dirty="0">
                <a:latin typeface="Candara"/>
                <a:cs typeface="Candara"/>
              </a:rPr>
              <a:t>those further down the road, </a:t>
            </a:r>
            <a:r>
              <a:rPr lang="en-US" sz="2800" dirty="0" smtClean="0">
                <a:latin typeface="Candara"/>
                <a:cs typeface="Candara"/>
              </a:rPr>
              <a:t/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they </a:t>
            </a:r>
            <a:r>
              <a:rPr lang="en-US" sz="2800" dirty="0">
                <a:latin typeface="Candara"/>
                <a:cs typeface="Candara"/>
              </a:rPr>
              <a:t>come to identify with the believing community.</a:t>
            </a:r>
          </a:p>
        </p:txBody>
      </p:sp>
      <p:pic>
        <p:nvPicPr>
          <p:cNvPr id="4" name="Picture 6" descr="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457200"/>
            <a:ext cx="172327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0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763000" cy="1066800"/>
          </a:xfrm>
        </p:spPr>
        <p:txBody>
          <a:bodyPr>
            <a:noAutofit/>
          </a:bodyPr>
          <a:lstStyle/>
          <a:p>
            <a:r>
              <a:rPr lang="en-US" sz="4000" b="1" i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 </a:t>
            </a:r>
            <a:r>
              <a:rPr lang="en-US" sz="4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1"/>
                  <a:tileRect/>
                </a:gradFill>
                <a:latin typeface="Candara" pitchFamily="34" charset="0"/>
              </a:rPr>
              <a:t>What is it about intergenerational settings that uniquely and especially fosters spiritual growth and development? </a:t>
            </a:r>
            <a:r>
              <a:rPr lang="en-US" sz="4000" dirty="0" smtClean="0"/>
              <a:t> </a:t>
            </a:r>
          </a:p>
        </p:txBody>
      </p:sp>
      <p:pic>
        <p:nvPicPr>
          <p:cNvPr id="7" name="Picture 6" descr="question-930x6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3662340" cy="2469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043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FFF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1518</TotalTime>
  <Words>774</Words>
  <Application>Microsoft Macintosh PowerPoint</Application>
  <PresentationFormat>On-screen Show (4:3)</PresentationFormat>
  <Paragraphs>178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Intergenerational Christian Formation:  Bringing the Generations Together Again</vt:lpstr>
      <vt:lpstr>Blessings</vt:lpstr>
      <vt:lpstr>PowerPoint Presentation</vt:lpstr>
      <vt:lpstr>PowerPoint Presentation</vt:lpstr>
      <vt:lpstr>PowerPoint Presentation</vt:lpstr>
      <vt:lpstr>PowerPoint Presentation</vt:lpstr>
      <vt:lpstr>Principles #2</vt:lpstr>
      <vt:lpstr>Principles #3</vt:lpstr>
      <vt:lpstr> What is it about intergenerational settings that uniquely and especially fosters spiritual growth and development?  </vt:lpstr>
      <vt:lpstr>Why do intergenerational experiences  especially nurture spiritual formation? </vt:lpstr>
      <vt:lpstr>Sociocultural Perspective  and Lev Vygotsky</vt:lpstr>
      <vt:lpstr>Situated learning and                        communities of practice </vt:lpstr>
      <vt:lpstr>Situated Learning</vt:lpstr>
      <vt:lpstr>Situated Learning</vt:lpstr>
      <vt:lpstr>Situated Learning</vt:lpstr>
      <vt:lpstr>Situative/Sociocultural  Learning Theory</vt:lpstr>
      <vt:lpstr>PowerPoint Presentation</vt:lpstr>
      <vt:lpstr>Sociocultural Perspective and Christian Formation</vt:lpstr>
      <vt:lpstr>What happens?</vt:lpstr>
      <vt:lpstr>PowerPoint Presentation</vt:lpstr>
      <vt:lpstr>PowerPoint Presentation</vt:lpstr>
      <vt:lpstr>Practicing Spiritual Disciplines Intergenerationally: Lectio Divina</vt:lpstr>
      <vt:lpstr>Practicing Spiritual Disciplines Intergenerationally: Lectio Divina</vt:lpstr>
      <vt:lpstr>Practicing Spiritual Disciplines Intergenerationally: Lectio Divina</vt:lpstr>
      <vt:lpstr>Practicing Spiritual Disciplines Intergenerationally: Lectio Divina</vt:lpstr>
      <vt:lpstr>Practicing Spiritual Disciplines Intergenerationally: Lectio Divina</vt:lpstr>
      <vt:lpstr>Practicing Spiritual Disciplines Intergenerationally: Lectio Divina</vt:lpstr>
      <vt:lpstr>PowerPoint Presentation</vt:lpstr>
      <vt:lpstr>PowerPoint Presentation</vt:lpstr>
      <vt:lpstr>    Intergenerational         Christian       Formation:                      </vt:lpstr>
      <vt:lpstr>Bringing the generations back together again</vt:lpstr>
      <vt:lpstr>Bringing the generations back together again</vt:lpstr>
      <vt:lpstr>Bringing the generations back together again</vt:lpstr>
      <vt:lpstr>Bringing the generations back together again</vt:lpstr>
      <vt:lpstr>PowerPoint Presentation</vt:lpstr>
      <vt:lpstr>Bringing the generations back together again</vt:lpstr>
      <vt:lpstr>Fundamental Premise</vt:lpstr>
      <vt:lpstr>Terms: Intergenerational</vt:lpstr>
      <vt:lpstr>Best Recommendation</vt:lpstr>
      <vt:lpstr>What is an intergenerational small group? </vt:lpstr>
      <vt:lpstr>What happens in  intergenerational small groups ?</vt:lpstr>
    </vt:vector>
  </TitlesOfParts>
  <Company>John 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Holly Allen</dc:creator>
  <cp:lastModifiedBy>John Roberto</cp:lastModifiedBy>
  <cp:revision>154</cp:revision>
  <dcterms:created xsi:type="dcterms:W3CDTF">2009-02-28T21:21:13Z</dcterms:created>
  <dcterms:modified xsi:type="dcterms:W3CDTF">2014-10-16T11:57:03Z</dcterms:modified>
</cp:coreProperties>
</file>