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959" r:id="rId1"/>
  </p:sldMasterIdLst>
  <p:notesMasterIdLst>
    <p:notesMasterId r:id="rId9"/>
  </p:notesMasterIdLst>
  <p:sldIdLst>
    <p:sldId id="256" r:id="rId2"/>
    <p:sldId id="1042" r:id="rId3"/>
    <p:sldId id="1043" r:id="rId4"/>
    <p:sldId id="1044" r:id="rId5"/>
    <p:sldId id="1046" r:id="rId6"/>
    <p:sldId id="1045" r:id="rId7"/>
    <p:sldId id="104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94"/>
    <p:restoredTop sz="97097"/>
  </p:normalViewPr>
  <p:slideViewPr>
    <p:cSldViewPr snapToGrid="0">
      <p:cViewPr>
        <p:scale>
          <a:sx n="150" d="100"/>
          <a:sy n="150" d="100"/>
        </p:scale>
        <p:origin x="1552" y="4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79A670-999B-7C46-88C1-8E3989EC6E4F}" type="doc">
      <dgm:prSet loTypeId="urn:microsoft.com/office/officeart/2005/8/layout/process1" loCatId="" qsTypeId="urn:microsoft.com/office/officeart/2005/8/quickstyle/simple1" qsCatId="simple" csTypeId="urn:microsoft.com/office/officeart/2005/8/colors/colorful1" csCatId="colorful" phldr="1"/>
      <dgm:spPr/>
    </dgm:pt>
    <dgm:pt modelId="{5BCE6AEF-507E-7A46-A04C-EBF7D18FBABF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/>
            <a:t>Consultant</a:t>
          </a:r>
        </a:p>
      </dgm:t>
    </dgm:pt>
    <dgm:pt modelId="{CB9E264B-48B3-0B41-96FB-B7CFFD2DE97A}" type="parTrans" cxnId="{80B2FAE3-4228-E741-A913-9A7B7BBC3ADF}">
      <dgm:prSet/>
      <dgm:spPr/>
      <dgm:t>
        <a:bodyPr/>
        <a:lstStyle/>
        <a:p>
          <a:endParaRPr lang="en-US"/>
        </a:p>
      </dgm:t>
    </dgm:pt>
    <dgm:pt modelId="{FD24864C-728C-284C-873F-BD9BFBCA3571}" type="sibTrans" cxnId="{80B2FAE3-4228-E741-A913-9A7B7BBC3ADF}">
      <dgm:prSet/>
      <dgm:spPr/>
      <dgm:t>
        <a:bodyPr/>
        <a:lstStyle/>
        <a:p>
          <a:endParaRPr lang="en-US" dirty="0"/>
        </a:p>
      </dgm:t>
    </dgm:pt>
    <dgm:pt modelId="{11D71845-E34B-0E4A-8035-E9C3EEC88A59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Mediator</a:t>
          </a:r>
        </a:p>
      </dgm:t>
    </dgm:pt>
    <dgm:pt modelId="{28CC81F3-37E0-AB49-8C92-9834678E312E}" type="parTrans" cxnId="{3F9FD10B-8E74-1040-83F3-8B6340238250}">
      <dgm:prSet/>
      <dgm:spPr/>
      <dgm:t>
        <a:bodyPr/>
        <a:lstStyle/>
        <a:p>
          <a:endParaRPr lang="en-US"/>
        </a:p>
      </dgm:t>
    </dgm:pt>
    <dgm:pt modelId="{B175C2F5-5721-BC4E-A9A3-4400ABFA40D8}" type="sibTrans" cxnId="{3F9FD10B-8E74-1040-83F3-8B6340238250}">
      <dgm:prSet/>
      <dgm:spPr/>
      <dgm:t>
        <a:bodyPr/>
        <a:lstStyle/>
        <a:p>
          <a:endParaRPr lang="en-US" dirty="0"/>
        </a:p>
      </dgm:t>
    </dgm:pt>
    <dgm:pt modelId="{93291701-E9B3-6D4C-9415-C83B6C2D26BD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/>
            <a:t>Target</a:t>
          </a:r>
        </a:p>
      </dgm:t>
    </dgm:pt>
    <dgm:pt modelId="{25738DE8-C439-0646-91D7-A766B4BE9F8E}" type="parTrans" cxnId="{4A9B4199-C551-BD4A-9B95-B2661D19CD7C}">
      <dgm:prSet/>
      <dgm:spPr/>
      <dgm:t>
        <a:bodyPr/>
        <a:lstStyle/>
        <a:p>
          <a:endParaRPr lang="en-US"/>
        </a:p>
      </dgm:t>
    </dgm:pt>
    <dgm:pt modelId="{CECBD887-9CA3-654C-BB45-10F1444DB6A2}" type="sibTrans" cxnId="{4A9B4199-C551-BD4A-9B95-B2661D19CD7C}">
      <dgm:prSet/>
      <dgm:spPr/>
      <dgm:t>
        <a:bodyPr/>
        <a:lstStyle/>
        <a:p>
          <a:endParaRPr lang="en-US"/>
        </a:p>
      </dgm:t>
    </dgm:pt>
    <dgm:pt modelId="{5F8A09CC-3A1E-B84B-B27B-447D9FCCA497}" type="pres">
      <dgm:prSet presAssocID="{0379A670-999B-7C46-88C1-8E3989EC6E4F}" presName="Name0" presStyleCnt="0">
        <dgm:presLayoutVars>
          <dgm:dir/>
          <dgm:resizeHandles val="exact"/>
        </dgm:presLayoutVars>
      </dgm:prSet>
      <dgm:spPr/>
    </dgm:pt>
    <dgm:pt modelId="{8CDC72EB-E58A-5649-9F34-39DB4E10C8D9}" type="pres">
      <dgm:prSet presAssocID="{5BCE6AEF-507E-7A46-A04C-EBF7D18FBABF}" presName="node" presStyleLbl="node1" presStyleIdx="0" presStyleCnt="3">
        <dgm:presLayoutVars>
          <dgm:bulletEnabled val="1"/>
        </dgm:presLayoutVars>
      </dgm:prSet>
      <dgm:spPr/>
    </dgm:pt>
    <dgm:pt modelId="{BBCCC4AC-2D30-B04E-A91C-ED1E7400A556}" type="pres">
      <dgm:prSet presAssocID="{FD24864C-728C-284C-873F-BD9BFBCA3571}" presName="sibTrans" presStyleLbl="sibTrans2D1" presStyleIdx="0" presStyleCnt="2"/>
      <dgm:spPr/>
    </dgm:pt>
    <dgm:pt modelId="{9B65C192-5915-9643-8785-DFB00B47331C}" type="pres">
      <dgm:prSet presAssocID="{FD24864C-728C-284C-873F-BD9BFBCA3571}" presName="connectorText" presStyleLbl="sibTrans2D1" presStyleIdx="0" presStyleCnt="2"/>
      <dgm:spPr/>
    </dgm:pt>
    <dgm:pt modelId="{4083BCA2-6CF6-014E-8285-74BACACECBA1}" type="pres">
      <dgm:prSet presAssocID="{11D71845-E34B-0E4A-8035-E9C3EEC88A59}" presName="node" presStyleLbl="node1" presStyleIdx="1" presStyleCnt="3">
        <dgm:presLayoutVars>
          <dgm:bulletEnabled val="1"/>
        </dgm:presLayoutVars>
      </dgm:prSet>
      <dgm:spPr/>
    </dgm:pt>
    <dgm:pt modelId="{A92EFE62-EFFC-C24F-9689-EE56D3ADC977}" type="pres">
      <dgm:prSet presAssocID="{B175C2F5-5721-BC4E-A9A3-4400ABFA40D8}" presName="sibTrans" presStyleLbl="sibTrans2D1" presStyleIdx="1" presStyleCnt="2"/>
      <dgm:spPr/>
    </dgm:pt>
    <dgm:pt modelId="{9A9DDD5D-9958-194D-93D4-817D84C54001}" type="pres">
      <dgm:prSet presAssocID="{B175C2F5-5721-BC4E-A9A3-4400ABFA40D8}" presName="connectorText" presStyleLbl="sibTrans2D1" presStyleIdx="1" presStyleCnt="2"/>
      <dgm:spPr/>
    </dgm:pt>
    <dgm:pt modelId="{653C297A-9606-DA4F-8F3B-DD3E5DCDC5D6}" type="pres">
      <dgm:prSet presAssocID="{93291701-E9B3-6D4C-9415-C83B6C2D26BD}" presName="node" presStyleLbl="node1" presStyleIdx="2" presStyleCnt="3">
        <dgm:presLayoutVars>
          <dgm:bulletEnabled val="1"/>
        </dgm:presLayoutVars>
      </dgm:prSet>
      <dgm:spPr/>
    </dgm:pt>
  </dgm:ptLst>
  <dgm:cxnLst>
    <dgm:cxn modelId="{3F9FD10B-8E74-1040-83F3-8B6340238250}" srcId="{0379A670-999B-7C46-88C1-8E3989EC6E4F}" destId="{11D71845-E34B-0E4A-8035-E9C3EEC88A59}" srcOrd="1" destOrd="0" parTransId="{28CC81F3-37E0-AB49-8C92-9834678E312E}" sibTransId="{B175C2F5-5721-BC4E-A9A3-4400ABFA40D8}"/>
    <dgm:cxn modelId="{1A429F12-AE86-BE4C-84EE-6DEB60D12284}" type="presOf" srcId="{93291701-E9B3-6D4C-9415-C83B6C2D26BD}" destId="{653C297A-9606-DA4F-8F3B-DD3E5DCDC5D6}" srcOrd="0" destOrd="0" presId="urn:microsoft.com/office/officeart/2005/8/layout/process1"/>
    <dgm:cxn modelId="{4614B617-7A6C-2148-87E3-0FA2D7C5B910}" type="presOf" srcId="{FD24864C-728C-284C-873F-BD9BFBCA3571}" destId="{BBCCC4AC-2D30-B04E-A91C-ED1E7400A556}" srcOrd="0" destOrd="0" presId="urn:microsoft.com/office/officeart/2005/8/layout/process1"/>
    <dgm:cxn modelId="{C8001145-7F93-0A43-8261-076B30E8F310}" type="presOf" srcId="{B175C2F5-5721-BC4E-A9A3-4400ABFA40D8}" destId="{9A9DDD5D-9958-194D-93D4-817D84C54001}" srcOrd="1" destOrd="0" presId="urn:microsoft.com/office/officeart/2005/8/layout/process1"/>
    <dgm:cxn modelId="{026C7252-85E5-2049-903B-CEA9FA03F809}" type="presOf" srcId="{5BCE6AEF-507E-7A46-A04C-EBF7D18FBABF}" destId="{8CDC72EB-E58A-5649-9F34-39DB4E10C8D9}" srcOrd="0" destOrd="0" presId="urn:microsoft.com/office/officeart/2005/8/layout/process1"/>
    <dgm:cxn modelId="{A1E27F96-1099-F748-A501-E04C76796098}" type="presOf" srcId="{11D71845-E34B-0E4A-8035-E9C3EEC88A59}" destId="{4083BCA2-6CF6-014E-8285-74BACACECBA1}" srcOrd="0" destOrd="0" presId="urn:microsoft.com/office/officeart/2005/8/layout/process1"/>
    <dgm:cxn modelId="{BBA7D197-D8E8-0046-BC78-CD1DA0057DBF}" type="presOf" srcId="{FD24864C-728C-284C-873F-BD9BFBCA3571}" destId="{9B65C192-5915-9643-8785-DFB00B47331C}" srcOrd="1" destOrd="0" presId="urn:microsoft.com/office/officeart/2005/8/layout/process1"/>
    <dgm:cxn modelId="{4A9B4199-C551-BD4A-9B95-B2661D19CD7C}" srcId="{0379A670-999B-7C46-88C1-8E3989EC6E4F}" destId="{93291701-E9B3-6D4C-9415-C83B6C2D26BD}" srcOrd="2" destOrd="0" parTransId="{25738DE8-C439-0646-91D7-A766B4BE9F8E}" sibTransId="{CECBD887-9CA3-654C-BB45-10F1444DB6A2}"/>
    <dgm:cxn modelId="{9A4A05C8-97E9-F846-8A7E-15D94EADEF9F}" type="presOf" srcId="{B175C2F5-5721-BC4E-A9A3-4400ABFA40D8}" destId="{A92EFE62-EFFC-C24F-9689-EE56D3ADC977}" srcOrd="0" destOrd="0" presId="urn:microsoft.com/office/officeart/2005/8/layout/process1"/>
    <dgm:cxn modelId="{9A0480DC-96E7-0945-A732-6CFA0C87B4F5}" type="presOf" srcId="{0379A670-999B-7C46-88C1-8E3989EC6E4F}" destId="{5F8A09CC-3A1E-B84B-B27B-447D9FCCA497}" srcOrd="0" destOrd="0" presId="urn:microsoft.com/office/officeart/2005/8/layout/process1"/>
    <dgm:cxn modelId="{80B2FAE3-4228-E741-A913-9A7B7BBC3ADF}" srcId="{0379A670-999B-7C46-88C1-8E3989EC6E4F}" destId="{5BCE6AEF-507E-7A46-A04C-EBF7D18FBABF}" srcOrd="0" destOrd="0" parTransId="{CB9E264B-48B3-0B41-96FB-B7CFFD2DE97A}" sibTransId="{FD24864C-728C-284C-873F-BD9BFBCA3571}"/>
    <dgm:cxn modelId="{D6F4B119-FBD7-D347-835F-3A49FD49F783}" type="presParOf" srcId="{5F8A09CC-3A1E-B84B-B27B-447D9FCCA497}" destId="{8CDC72EB-E58A-5649-9F34-39DB4E10C8D9}" srcOrd="0" destOrd="0" presId="urn:microsoft.com/office/officeart/2005/8/layout/process1"/>
    <dgm:cxn modelId="{148811D6-A1A5-9947-A616-3E859C96299B}" type="presParOf" srcId="{5F8A09CC-3A1E-B84B-B27B-447D9FCCA497}" destId="{BBCCC4AC-2D30-B04E-A91C-ED1E7400A556}" srcOrd="1" destOrd="0" presId="urn:microsoft.com/office/officeart/2005/8/layout/process1"/>
    <dgm:cxn modelId="{53EFEC6C-E977-E34A-826B-0D706C6A7C97}" type="presParOf" srcId="{BBCCC4AC-2D30-B04E-A91C-ED1E7400A556}" destId="{9B65C192-5915-9643-8785-DFB00B47331C}" srcOrd="0" destOrd="0" presId="urn:microsoft.com/office/officeart/2005/8/layout/process1"/>
    <dgm:cxn modelId="{5C96A37F-4EDD-B142-B057-FB5D0F368CE5}" type="presParOf" srcId="{5F8A09CC-3A1E-B84B-B27B-447D9FCCA497}" destId="{4083BCA2-6CF6-014E-8285-74BACACECBA1}" srcOrd="2" destOrd="0" presId="urn:microsoft.com/office/officeart/2005/8/layout/process1"/>
    <dgm:cxn modelId="{00BEAACC-50DA-8840-83F2-8008905A1D90}" type="presParOf" srcId="{5F8A09CC-3A1E-B84B-B27B-447D9FCCA497}" destId="{A92EFE62-EFFC-C24F-9689-EE56D3ADC977}" srcOrd="3" destOrd="0" presId="urn:microsoft.com/office/officeart/2005/8/layout/process1"/>
    <dgm:cxn modelId="{C82FFF20-9C3F-AE42-9C48-3184C96F599A}" type="presParOf" srcId="{A92EFE62-EFFC-C24F-9689-EE56D3ADC977}" destId="{9A9DDD5D-9958-194D-93D4-817D84C54001}" srcOrd="0" destOrd="0" presId="urn:microsoft.com/office/officeart/2005/8/layout/process1"/>
    <dgm:cxn modelId="{227285DC-8D43-5F4A-A1A2-81588F32E00C}" type="presParOf" srcId="{5F8A09CC-3A1E-B84B-B27B-447D9FCCA497}" destId="{653C297A-9606-DA4F-8F3B-DD3E5DCDC5D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DC72EB-E58A-5649-9F34-39DB4E10C8D9}">
      <dsp:nvSpPr>
        <dsp:cNvPr id="0" name=""/>
        <dsp:cNvSpPr/>
      </dsp:nvSpPr>
      <dsp:spPr>
        <a:xfrm>
          <a:off x="7022" y="0"/>
          <a:ext cx="2098906" cy="1083329"/>
        </a:xfrm>
        <a:prstGeom prst="roundRect">
          <a:avLst>
            <a:gd name="adj" fmla="val 10000"/>
          </a:avLst>
        </a:prstGeom>
        <a:solidFill>
          <a:srgbClr val="C0000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Consultant</a:t>
          </a:r>
        </a:p>
      </dsp:txBody>
      <dsp:txXfrm>
        <a:off x="38752" y="31730"/>
        <a:ext cx="2035446" cy="1019869"/>
      </dsp:txXfrm>
    </dsp:sp>
    <dsp:sp modelId="{BBCCC4AC-2D30-B04E-A91C-ED1E7400A556}">
      <dsp:nvSpPr>
        <dsp:cNvPr id="0" name=""/>
        <dsp:cNvSpPr/>
      </dsp:nvSpPr>
      <dsp:spPr>
        <a:xfrm>
          <a:off x="2315819" y="281400"/>
          <a:ext cx="444968" cy="5205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2315819" y="385506"/>
        <a:ext cx="311478" cy="312316"/>
      </dsp:txXfrm>
    </dsp:sp>
    <dsp:sp modelId="{4083BCA2-6CF6-014E-8285-74BACACECBA1}">
      <dsp:nvSpPr>
        <dsp:cNvPr id="0" name=""/>
        <dsp:cNvSpPr/>
      </dsp:nvSpPr>
      <dsp:spPr>
        <a:xfrm>
          <a:off x="2945490" y="0"/>
          <a:ext cx="2098906" cy="1083329"/>
        </a:xfrm>
        <a:prstGeom prst="roundRect">
          <a:avLst>
            <a:gd name="adj" fmla="val 10000"/>
          </a:avLst>
        </a:prstGeom>
        <a:solidFill>
          <a:schemeClr val="accent2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Mediator</a:t>
          </a:r>
        </a:p>
      </dsp:txBody>
      <dsp:txXfrm>
        <a:off x="2977220" y="31730"/>
        <a:ext cx="2035446" cy="1019869"/>
      </dsp:txXfrm>
    </dsp:sp>
    <dsp:sp modelId="{A92EFE62-EFFC-C24F-9689-EE56D3ADC977}">
      <dsp:nvSpPr>
        <dsp:cNvPr id="0" name=""/>
        <dsp:cNvSpPr/>
      </dsp:nvSpPr>
      <dsp:spPr>
        <a:xfrm>
          <a:off x="5254287" y="281400"/>
          <a:ext cx="444968" cy="5205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5254287" y="385506"/>
        <a:ext cx="311478" cy="312316"/>
      </dsp:txXfrm>
    </dsp:sp>
    <dsp:sp modelId="{653C297A-9606-DA4F-8F3B-DD3E5DCDC5D6}">
      <dsp:nvSpPr>
        <dsp:cNvPr id="0" name=""/>
        <dsp:cNvSpPr/>
      </dsp:nvSpPr>
      <dsp:spPr>
        <a:xfrm>
          <a:off x="5883959" y="0"/>
          <a:ext cx="2098906" cy="1083329"/>
        </a:xfrm>
        <a:prstGeom prst="roundRect">
          <a:avLst>
            <a:gd name="adj" fmla="val 10000"/>
          </a:avLst>
        </a:prstGeom>
        <a:solidFill>
          <a:schemeClr val="accent3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Target</a:t>
          </a:r>
        </a:p>
      </dsp:txBody>
      <dsp:txXfrm>
        <a:off x="5915689" y="31730"/>
        <a:ext cx="2035446" cy="1019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6A8C5-478E-4241-B316-CF3995B6D144}" type="datetimeFigureOut">
              <a:rPr lang="en-US" smtClean="0"/>
              <a:t>10/19/22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91777-86F6-074D-9B3E-7C32F45C63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26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5852BD3-8D9F-9D47-8AB1-D532B15FEC43}" type="datetimeFigureOut">
              <a:rPr lang="en-US" smtClean="0"/>
              <a:t>10/19/22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7694E-4DC8-1C4A-A9B7-4DF6274223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1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2BD3-8D9F-9D47-8AB1-D532B15FEC43}" type="datetimeFigureOut">
              <a:rPr lang="en-US" smtClean="0"/>
              <a:t>10/19/22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694E-4DC8-1C4A-A9B7-4DF6274223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25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5852BD3-8D9F-9D47-8AB1-D532B15FEC43}" type="datetimeFigureOut">
              <a:rPr lang="en-US" smtClean="0"/>
              <a:t>10/19/22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7694E-4DC8-1C4A-A9B7-4DF6274223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08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2BD3-8D9F-9D47-8AB1-D532B15FEC43}" type="datetimeFigureOut">
              <a:rPr lang="en-US" smtClean="0"/>
              <a:t>10/19/22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694E-4DC8-1C4A-A9B7-4DF6274223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4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5852BD3-8D9F-9D47-8AB1-D532B15FEC43}" type="datetimeFigureOut">
              <a:rPr lang="en-US" smtClean="0"/>
              <a:t>10/19/22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7694E-4DC8-1C4A-A9B7-4DF6274223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56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2BD3-8D9F-9D47-8AB1-D532B15FEC43}" type="datetimeFigureOut">
              <a:rPr lang="en-US" smtClean="0"/>
              <a:t>10/19/22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694E-4DC8-1C4A-A9B7-4DF6274223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8813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2BD3-8D9F-9D47-8AB1-D532B15FEC43}" type="datetimeFigureOut">
              <a:rPr lang="en-US" smtClean="0"/>
              <a:t>10/19/22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694E-4DC8-1C4A-A9B7-4DF6274223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2BD3-8D9F-9D47-8AB1-D532B15FEC43}" type="datetimeFigureOut">
              <a:rPr lang="en-US" smtClean="0"/>
              <a:t>10/19/22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694E-4DC8-1C4A-A9B7-4DF6274223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3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2BD3-8D9F-9D47-8AB1-D532B15FEC43}" type="datetimeFigureOut">
              <a:rPr lang="en-US" smtClean="0"/>
              <a:t>10/19/22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694E-4DC8-1C4A-A9B7-4DF6274223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31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5852BD3-8D9F-9D47-8AB1-D532B15FEC43}" type="datetimeFigureOut">
              <a:rPr lang="en-US" smtClean="0"/>
              <a:t>10/19/22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7694E-4DC8-1C4A-A9B7-4DF6274223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2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2BD3-8D9F-9D47-8AB1-D532B15FEC43}" type="datetimeFigureOut">
              <a:rPr lang="en-US" smtClean="0"/>
              <a:t>10/19/22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694E-4DC8-1C4A-A9B7-4DF6274223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00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5852BD3-8D9F-9D47-8AB1-D532B15FEC43}" type="datetimeFigureOut">
              <a:rPr lang="en-US" smtClean="0"/>
              <a:t>10/19/22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677694E-4DC8-1C4A-A9B7-4DF6274223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171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60" r:id="rId1"/>
    <p:sldLayoutId id="2147484961" r:id="rId2"/>
    <p:sldLayoutId id="2147484962" r:id="rId3"/>
    <p:sldLayoutId id="2147484963" r:id="rId4"/>
    <p:sldLayoutId id="2147484964" r:id="rId5"/>
    <p:sldLayoutId id="2147484965" r:id="rId6"/>
    <p:sldLayoutId id="2147484966" r:id="rId7"/>
    <p:sldLayoutId id="2147484967" r:id="rId8"/>
    <p:sldLayoutId id="2147484968" r:id="rId9"/>
    <p:sldLayoutId id="2147484969" r:id="rId10"/>
    <p:sldLayoutId id="2147484970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9v/10pkwvn94wj0vm0sdw8gk5ph0000gn/T/com.microsoft.Word/WebArchiveCopyPasteTempFiles/82510_A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28C565D-A991-4381-AC37-76A58A4A1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2B8DFA-CC17-7712-F7B5-BACA4543C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7470" y="1507414"/>
            <a:ext cx="5471630" cy="370332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effectLst/>
                <a:latin typeface="Candara" panose="020E0502030303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Consultants Session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Kenora Catholic Schools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FA12C0-F80E-5466-E438-421D76673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256" y="1507414"/>
            <a:ext cx="2498086" cy="3703320"/>
          </a:xfrm>
          <a:ln w="57150">
            <a:noFill/>
          </a:ln>
        </p:spPr>
        <p:txBody>
          <a:bodyPr anchor="ctr">
            <a:normAutofit/>
          </a:bodyPr>
          <a:lstStyle/>
          <a:p>
            <a:pPr algn="r"/>
            <a:r>
              <a:rPr lang="en-US" sz="1700" dirty="0"/>
              <a:t>Presenter</a:t>
            </a:r>
          </a:p>
          <a:p>
            <a:pPr algn="r"/>
            <a:r>
              <a:rPr lang="en-US" sz="1700" dirty="0"/>
              <a:t>John Roberto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180431-F4DE-415D-BCBB-9316423C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453642"/>
            <a:ext cx="8474200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EABD997-5EF9-4E9B-AFBB-F6DFAAF3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V="1">
            <a:off x="1193883" y="3337052"/>
            <a:ext cx="3703320" cy="4404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9AB5EE6-A047-4B18-B998-D46DF3CC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5878019"/>
            <a:ext cx="8474200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0610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54AE1-7218-1CE2-A209-1A13307DA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What is consultation?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E771C-819E-6A0C-C6E6-637CED4B7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124" y="2034275"/>
            <a:ext cx="7989752" cy="4482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Ronald Lippitt and Gordon L. Lippitt describe consultation as. . . 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process of seeking or giving professional help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“Professional consultation is the effective managing of a helping relationship between client and consultant, and as such it is a problem-focused interaction process. The goal of consultation is learning, growth, change and, well along on the path of problem-solving, a problem solution.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 effective consultation, therefore, has a problem-solving focus.” 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Consultation seeks to empower the client  to find a solution(s) to the identified problem.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98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Rectangle 1031">
            <a:extLst>
              <a:ext uri="{FF2B5EF4-FFF2-40B4-BE49-F238E27FC236}">
                <a16:creationId xmlns:a16="http://schemas.microsoft.com/office/drawing/2014/main" id="{A499F183-99EE-4B1F-BA64-21A07922AE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50" name="Rectangle 1033">
            <a:extLst>
              <a:ext uri="{FF2B5EF4-FFF2-40B4-BE49-F238E27FC236}">
                <a16:creationId xmlns:a16="http://schemas.microsoft.com/office/drawing/2014/main" id="{B783A767-5AFC-40D0-A72C-09036EA17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51" name="Rectangle 1035">
            <a:extLst>
              <a:ext uri="{FF2B5EF4-FFF2-40B4-BE49-F238E27FC236}">
                <a16:creationId xmlns:a16="http://schemas.microsoft.com/office/drawing/2014/main" id="{41262CAC-6BC8-43F9-9113-770A2772F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81372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52" name="Rectangle 1037">
            <a:extLst>
              <a:ext uri="{FF2B5EF4-FFF2-40B4-BE49-F238E27FC236}">
                <a16:creationId xmlns:a16="http://schemas.microsoft.com/office/drawing/2014/main" id="{1AA2CCB6-DFD2-41CD-96FE-0140B7935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3085765"/>
            <a:ext cx="8447150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53" name="Rectangle 1039">
            <a:extLst>
              <a:ext uri="{FF2B5EF4-FFF2-40B4-BE49-F238E27FC236}">
                <a16:creationId xmlns:a16="http://schemas.microsoft.com/office/drawing/2014/main" id="{6A225C9B-755F-4F91-9681-5E07AFAA71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9143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7" name="Picture 1">
            <a:extLst>
              <a:ext uri="{FF2B5EF4-FFF2-40B4-BE49-F238E27FC236}">
                <a16:creationId xmlns:a16="http://schemas.microsoft.com/office/drawing/2014/main" id="{9000993D-129A-5E59-6B4C-5BADE6B23F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96"/>
          <a:stretch>
            <a:fillRect/>
          </a:stretch>
        </p:blipFill>
        <p:spPr bwMode="auto">
          <a:xfrm>
            <a:off x="361950" y="1494414"/>
            <a:ext cx="5418364" cy="4333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" name="Rectangle 1041">
            <a:extLst>
              <a:ext uri="{FF2B5EF4-FFF2-40B4-BE49-F238E27FC236}">
                <a16:creationId xmlns:a16="http://schemas.microsoft.com/office/drawing/2014/main" id="{932CD2CD-6CF3-4EE9-A24A-A41D45DCF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1610" y="723899"/>
            <a:ext cx="277749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9A1ACA-69B4-3376-B73F-078BC1412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1610" y="1419225"/>
            <a:ext cx="2750440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Hierarchy of Consulting Purposes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617B20-D1B6-76A2-4C7A-CF19DADF3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4985" y="232242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8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EABDB-C069-10BF-A460-6872C5399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Consultant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E3937-BE36-99FE-2800-01D3C6EB5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920" y="1886798"/>
            <a:ext cx="7989752" cy="3200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Peter Block defines a consultant as “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person who is trying to have some influence over a group or organization but has no direct power to make changes or implement programs.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This understanding of the role of the consultant is essential to an effective consultation.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consultant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works through a mediator (whether an individual person or a group of people) to help change the behavior of a specific target (again an individual or group). 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target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a single individual or group with behavior to be modified. 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mediator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an individual or group capable of influencing the behavior of the target. 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consultant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a person or a group of people with the knowledge or skills or programs or vision or methodology that can help the mediator influence the target.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1EFD329C-7998-F87B-0B6F-E12617BE66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078692"/>
              </p:ext>
            </p:extLst>
          </p:nvPr>
        </p:nvGraphicFramePr>
        <p:xfrm>
          <a:off x="572920" y="5317067"/>
          <a:ext cx="7989888" cy="1083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8998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E9386-0A9B-7B44-6240-8A7D515D6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Consultant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54B78-A3A8-0FBC-086A-29ABE3911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24" y="1770803"/>
            <a:ext cx="8185876" cy="4953000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Advocate Role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The consultant presents a vision, theory, research, policy, etc. as the basis for planning (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positional or content advocacy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 The consultant uses a proven process to guide the work (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methodological advocate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Technical Specialist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The consultant provides specialized knowledge, skill, resources  that the client does not have.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Trainer/Educator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The consultant provides skills training for individuals or groups to organize and implement a solution.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Collaborator in Problem-Solving.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consultant contributes ideas and examples to assist planning and problem-solving.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Alternative Identifier.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consultant helps the group identify its own solutions to the problem.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Fact Finder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The consultant seeks out information for the individual or group and/or assists with data collection and surveys.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 Specialist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The consultant facilitates planning and assists the group to maintain healthy team work.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Reflector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The consultant reflects back to the group what he or she is hearing from the group’s deliberations.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393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A0F66-CF8D-65AD-6430-C06EAA8B8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Consultation Process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D947E1E-423E-1FE2-405A-125140272B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2" y="1955800"/>
            <a:ext cx="4134741" cy="4783666"/>
          </a:xfrm>
        </p:spPr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ffectLst/>
                <a:latin typeface="Candara" panose="020E0502030303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Phase I:  Contact, Entry, and Relationship Establishment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Initiative for Making First Contact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Helping Identify and Clarify the Need for Change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Exploring the Readiness for Change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Exploring the Potential for Working Together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ffectLst/>
                <a:latin typeface="Candara" panose="020E0502030303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Phase II: Agreement to Work Together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Outcomes are Desired?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 Would Need to Do What?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 Perspective &amp; Accountability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33F53CC-F71B-47E5-634C-8B852E8B4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03800" y="2116667"/>
            <a:ext cx="3559008" cy="434340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ffectLst/>
                <a:latin typeface="Candara" panose="020E0502030303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Phase III: Planning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Consultant delivers the agreed upon service.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ffectLst/>
                <a:latin typeface="Candara" panose="020E0502030303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Phase IV: Implementation and Evaluation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Successful Action-Taking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Evaluation and Guiding Feedback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Revising Action and Mobilizing Additional Resources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Follow-up Support and Termination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1946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AB19C-9AC8-A971-8DAE-1CAE82FD6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Dealing with Resistance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12F76-C676-C09E-BEA2-8898DEBD5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30400"/>
            <a:ext cx="7989752" cy="4758267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Peter Block in 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Flawless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Consulting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reminds us that resistance is natural in a consulting process because we are dealing with growth, learning, and 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Resistance is inherent in all change processes. He says that there are two underlying concerns that cause most resistance: control and vulnerability. To deal with resistance he recommends the following strategies: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 when resistance is taking place.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View resistance as a natural process and a sign that you are on target.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 the person in expressing the resistance directly.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not take the expression of the resistance personally or as an attack on you or your competence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are three steps for handling resistance: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 what form the resistance is taking. Pick up the cues: Trust what you see more than what you hear. Listen to yourself. Listen for repetition and telltale phrases.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Name the resistance, in a neutral, non-punishing way.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quiet, let the person respond.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Remember to give two good faith responses to every question. The third time a question is asked, interpret it as a form of resistance.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91340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{386F3318-532A-D243-BB3E-543137280163}tf10001123</Template>
  <TotalTime>1857</TotalTime>
  <Words>741</Words>
  <Application>Microsoft Macintosh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Candara</vt:lpstr>
      <vt:lpstr>Gill Sans MT</vt:lpstr>
      <vt:lpstr>Symbol</vt:lpstr>
      <vt:lpstr>Wingdings 2</vt:lpstr>
      <vt:lpstr>Dividend</vt:lpstr>
      <vt:lpstr>Consultants Session  Kenora Catholic Schools</vt:lpstr>
      <vt:lpstr>What is consultation?</vt:lpstr>
      <vt:lpstr>Hierarchy of Consulting Purposes</vt:lpstr>
      <vt:lpstr>Consultant Roles</vt:lpstr>
      <vt:lpstr>Consultant Roles</vt:lpstr>
      <vt:lpstr>Consultation Process</vt:lpstr>
      <vt:lpstr>Dealing with Resistance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Roberto</dc:creator>
  <cp:lastModifiedBy>John Roberto</cp:lastModifiedBy>
  <cp:revision>17</cp:revision>
  <dcterms:created xsi:type="dcterms:W3CDTF">2022-10-12T12:04:51Z</dcterms:created>
  <dcterms:modified xsi:type="dcterms:W3CDTF">2022-10-19T14:10:30Z</dcterms:modified>
</cp:coreProperties>
</file>