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019" r:id="rId3"/>
    <p:sldId id="2089" r:id="rId4"/>
    <p:sldId id="2054" r:id="rId5"/>
    <p:sldId id="259" r:id="rId6"/>
    <p:sldId id="2050" r:id="rId7"/>
    <p:sldId id="2020" r:id="rId8"/>
    <p:sldId id="2024" r:id="rId9"/>
    <p:sldId id="2022" r:id="rId10"/>
    <p:sldId id="2025" r:id="rId11"/>
    <p:sldId id="2034" r:id="rId12"/>
    <p:sldId id="2052" r:id="rId13"/>
    <p:sldId id="2028" r:id="rId14"/>
    <p:sldId id="2035" r:id="rId15"/>
    <p:sldId id="2021" r:id="rId16"/>
    <p:sldId id="2032" r:id="rId17"/>
    <p:sldId id="2053" r:id="rId18"/>
    <p:sldId id="2031" r:id="rId19"/>
    <p:sldId id="2030" r:id="rId20"/>
    <p:sldId id="2036" r:id="rId21"/>
    <p:sldId id="2037" r:id="rId22"/>
    <p:sldId id="2045" r:id="rId23"/>
    <p:sldId id="2041" r:id="rId24"/>
    <p:sldId id="2051" r:id="rId25"/>
    <p:sldId id="2085" r:id="rId26"/>
    <p:sldId id="759" r:id="rId27"/>
    <p:sldId id="2008" r:id="rId28"/>
    <p:sldId id="2086" r:id="rId29"/>
    <p:sldId id="2009" r:id="rId30"/>
    <p:sldId id="2010" r:id="rId31"/>
    <p:sldId id="2046" r:id="rId32"/>
    <p:sldId id="2088" r:id="rId33"/>
    <p:sldId id="2043" r:id="rId34"/>
    <p:sldId id="2087" r:id="rId35"/>
    <p:sldId id="2090" r:id="rId36"/>
    <p:sldId id="2044" r:id="rId37"/>
    <p:sldId id="204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72"/>
    <p:restoredTop sz="96503"/>
  </p:normalViewPr>
  <p:slideViewPr>
    <p:cSldViewPr snapToGrid="0" snapToObjects="1">
      <p:cViewPr varScale="1">
        <p:scale>
          <a:sx n="135" d="100"/>
          <a:sy n="135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4D536-8F0D-744B-B341-5C53EC56284A}" type="doc">
      <dgm:prSet loTypeId="urn:microsoft.com/office/officeart/2005/8/layout/hierarchy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451EE5-5153-8743-88F3-86DD8DEA693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/>
            <a:t>Gathered Programming </a:t>
          </a:r>
        </a:p>
        <a:p>
          <a:r>
            <a:rPr lang="en-US" sz="2400" dirty="0"/>
            <a:t>(church, camp, mission trip, retreat center, </a:t>
          </a:r>
          <a:br>
            <a:rPr lang="en-US" sz="2400" dirty="0"/>
          </a:br>
          <a:r>
            <a:rPr lang="en-US" sz="2400" dirty="0"/>
            <a:t>community places) </a:t>
          </a:r>
        </a:p>
      </dgm:t>
    </dgm:pt>
    <dgm:pt modelId="{913AF096-0EF7-7545-A71B-2F4011E47295}" type="parTrans" cxnId="{0E069885-70D7-A248-BE6E-E3537EA767F7}">
      <dgm:prSet/>
      <dgm:spPr/>
      <dgm:t>
        <a:bodyPr/>
        <a:lstStyle/>
        <a:p>
          <a:endParaRPr lang="en-US"/>
        </a:p>
      </dgm:t>
    </dgm:pt>
    <dgm:pt modelId="{8632F254-BAD4-2846-9FD7-1CC28D5DD2C0}" type="sibTrans" cxnId="{0E069885-70D7-A248-BE6E-E3537EA767F7}">
      <dgm:prSet/>
      <dgm:spPr/>
      <dgm:t>
        <a:bodyPr/>
        <a:lstStyle/>
        <a:p>
          <a:endParaRPr lang="en-US"/>
        </a:p>
      </dgm:t>
    </dgm:pt>
    <dgm:pt modelId="{284647FD-4868-3442-9B33-5644BE7DF6B0}">
      <dgm:prSet phldrT="[Text]" custT="1"/>
      <dgm:spPr/>
      <dgm:t>
        <a:bodyPr/>
        <a:lstStyle/>
        <a:p>
          <a:r>
            <a:rPr lang="en-US" sz="2800" b="1" dirty="0"/>
            <a:t>Blended Program</a:t>
          </a:r>
        </a:p>
        <a:p>
          <a:r>
            <a:rPr lang="en-US" sz="2800" dirty="0"/>
            <a:t>Gathered &amp; Online</a:t>
          </a:r>
        </a:p>
        <a:p>
          <a:endParaRPr lang="en-US" sz="2800" dirty="0"/>
        </a:p>
        <a:p>
          <a:endParaRPr lang="en-US" sz="2800" dirty="0"/>
        </a:p>
      </dgm:t>
    </dgm:pt>
    <dgm:pt modelId="{59750ECC-CBB9-A449-BCD4-84D5A839EDF8}" type="parTrans" cxnId="{9BF36F58-F25D-8343-B860-B0CE61567CF8}">
      <dgm:prSet/>
      <dgm:spPr/>
      <dgm:t>
        <a:bodyPr/>
        <a:lstStyle/>
        <a:p>
          <a:endParaRPr lang="en-US" dirty="0"/>
        </a:p>
      </dgm:t>
    </dgm:pt>
    <dgm:pt modelId="{B0B7F708-FE37-344B-9EFB-B7C98DACC484}" type="sibTrans" cxnId="{9BF36F58-F25D-8343-B860-B0CE61567CF8}">
      <dgm:prSet/>
      <dgm:spPr/>
      <dgm:t>
        <a:bodyPr/>
        <a:lstStyle/>
        <a:p>
          <a:endParaRPr lang="en-US"/>
        </a:p>
      </dgm:t>
    </dgm:pt>
    <dgm:pt modelId="{5B09DE58-5F8B-C04C-8381-2331EEF48B82}">
      <dgm:prSet phldrT="[Text]" custT="1"/>
      <dgm:spPr/>
      <dgm:t>
        <a:bodyPr/>
        <a:lstStyle/>
        <a:p>
          <a:r>
            <a:rPr lang="en-US" sz="2800" b="1" dirty="0"/>
            <a:t>Online Programming</a:t>
          </a:r>
        </a:p>
        <a:p>
          <a:r>
            <a:rPr lang="en-US" sz="2800" dirty="0"/>
            <a:t>(</a:t>
          </a:r>
          <a:r>
            <a:rPr lang="en-US" sz="2400" dirty="0"/>
            <a:t>individual, families, small groups)</a:t>
          </a:r>
        </a:p>
        <a:p>
          <a:endParaRPr lang="en-US" sz="2400" dirty="0"/>
        </a:p>
        <a:p>
          <a:endParaRPr lang="en-US" sz="2400" dirty="0"/>
        </a:p>
      </dgm:t>
    </dgm:pt>
    <dgm:pt modelId="{80DAA953-B43A-4C40-A7ED-02481B4547F2}" type="parTrans" cxnId="{EB8A438F-AA24-2643-8187-930F07229956}">
      <dgm:prSet/>
      <dgm:spPr/>
      <dgm:t>
        <a:bodyPr/>
        <a:lstStyle/>
        <a:p>
          <a:endParaRPr lang="en-US" dirty="0"/>
        </a:p>
      </dgm:t>
    </dgm:pt>
    <dgm:pt modelId="{FE76FBBD-7C66-D64E-A1E4-8838F7F01B29}" type="sibTrans" cxnId="{EB8A438F-AA24-2643-8187-930F07229956}">
      <dgm:prSet/>
      <dgm:spPr/>
      <dgm:t>
        <a:bodyPr/>
        <a:lstStyle/>
        <a:p>
          <a:endParaRPr lang="en-US"/>
        </a:p>
      </dgm:t>
    </dgm:pt>
    <dgm:pt modelId="{C4E8E2EB-8664-0E44-AAC9-4850558A3668}" type="pres">
      <dgm:prSet presAssocID="{BFC4D536-8F0D-744B-B341-5C53EC5628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08FF8E-8B4F-5A42-A389-0F224477F13F}" type="pres">
      <dgm:prSet presAssocID="{1F451EE5-5153-8743-88F3-86DD8DEA693C}" presName="root1" presStyleCnt="0"/>
      <dgm:spPr/>
    </dgm:pt>
    <dgm:pt modelId="{FA7A4F9B-A316-E145-B01B-0CE5BDFE80F4}" type="pres">
      <dgm:prSet presAssocID="{1F451EE5-5153-8743-88F3-86DD8DEA693C}" presName="LevelOneTextNode" presStyleLbl="node0" presStyleIdx="0" presStyleCnt="1" custScaleY="319256">
        <dgm:presLayoutVars>
          <dgm:chPref val="3"/>
        </dgm:presLayoutVars>
      </dgm:prSet>
      <dgm:spPr/>
    </dgm:pt>
    <dgm:pt modelId="{B0F21187-74A3-D948-BEDF-11067AD400D8}" type="pres">
      <dgm:prSet presAssocID="{1F451EE5-5153-8743-88F3-86DD8DEA693C}" presName="level2hierChild" presStyleCnt="0"/>
      <dgm:spPr/>
    </dgm:pt>
    <dgm:pt modelId="{5192CABA-8084-8C46-9B21-399A75B733A0}" type="pres">
      <dgm:prSet presAssocID="{59750ECC-CBB9-A449-BCD4-84D5A839EDF8}" presName="conn2-1" presStyleLbl="parChTrans1D2" presStyleIdx="0" presStyleCnt="1"/>
      <dgm:spPr/>
    </dgm:pt>
    <dgm:pt modelId="{722BEBB0-7A27-BA4B-BF20-7F28B94B45F2}" type="pres">
      <dgm:prSet presAssocID="{59750ECC-CBB9-A449-BCD4-84D5A839EDF8}" presName="connTx" presStyleLbl="parChTrans1D2" presStyleIdx="0" presStyleCnt="1"/>
      <dgm:spPr/>
    </dgm:pt>
    <dgm:pt modelId="{9AFF4837-681B-6A45-9CA4-79486D393E9E}" type="pres">
      <dgm:prSet presAssocID="{284647FD-4868-3442-9B33-5644BE7DF6B0}" presName="root2" presStyleCnt="0"/>
      <dgm:spPr/>
    </dgm:pt>
    <dgm:pt modelId="{1F26B8BC-D868-9949-8D9F-04A86636610A}" type="pres">
      <dgm:prSet presAssocID="{284647FD-4868-3442-9B33-5644BE7DF6B0}" presName="LevelTwoTextNode" presStyleLbl="node2" presStyleIdx="0" presStyleCnt="1" custScaleY="319256">
        <dgm:presLayoutVars>
          <dgm:chPref val="3"/>
        </dgm:presLayoutVars>
      </dgm:prSet>
      <dgm:spPr/>
    </dgm:pt>
    <dgm:pt modelId="{C1C5CB4F-66E7-5240-BBE9-C2B94300AC25}" type="pres">
      <dgm:prSet presAssocID="{284647FD-4868-3442-9B33-5644BE7DF6B0}" presName="level3hierChild" presStyleCnt="0"/>
      <dgm:spPr/>
    </dgm:pt>
    <dgm:pt modelId="{19A48D18-F5A5-6545-AC8F-5BB17D597A54}" type="pres">
      <dgm:prSet presAssocID="{80DAA953-B43A-4C40-A7ED-02481B4547F2}" presName="conn2-1" presStyleLbl="parChTrans1D3" presStyleIdx="0" presStyleCnt="1"/>
      <dgm:spPr/>
    </dgm:pt>
    <dgm:pt modelId="{FB9FAD54-F6AB-3041-AFA9-2D563BADFF2F}" type="pres">
      <dgm:prSet presAssocID="{80DAA953-B43A-4C40-A7ED-02481B4547F2}" presName="connTx" presStyleLbl="parChTrans1D3" presStyleIdx="0" presStyleCnt="1"/>
      <dgm:spPr/>
    </dgm:pt>
    <dgm:pt modelId="{CA002000-E7DA-8349-8BDA-C16C4AC7062D}" type="pres">
      <dgm:prSet presAssocID="{5B09DE58-5F8B-C04C-8381-2331EEF48B82}" presName="root2" presStyleCnt="0"/>
      <dgm:spPr/>
    </dgm:pt>
    <dgm:pt modelId="{E3E82D1A-261F-9F4E-B1FC-9BBAD9D307EB}" type="pres">
      <dgm:prSet presAssocID="{5B09DE58-5F8B-C04C-8381-2331EEF48B82}" presName="LevelTwoTextNode" presStyleLbl="node3" presStyleIdx="0" presStyleCnt="1" custScaleY="319256">
        <dgm:presLayoutVars>
          <dgm:chPref val="3"/>
        </dgm:presLayoutVars>
      </dgm:prSet>
      <dgm:spPr/>
    </dgm:pt>
    <dgm:pt modelId="{E66CF685-1307-9448-91C6-206DB95887CA}" type="pres">
      <dgm:prSet presAssocID="{5B09DE58-5F8B-C04C-8381-2331EEF48B82}" presName="level3hierChild" presStyleCnt="0"/>
      <dgm:spPr/>
    </dgm:pt>
  </dgm:ptLst>
  <dgm:cxnLst>
    <dgm:cxn modelId="{61F0481B-4F9E-FC43-A54F-B87A35F5BC73}" type="presOf" srcId="{BFC4D536-8F0D-744B-B341-5C53EC56284A}" destId="{C4E8E2EB-8664-0E44-AAC9-4850558A3668}" srcOrd="0" destOrd="0" presId="urn:microsoft.com/office/officeart/2005/8/layout/hierarchy2"/>
    <dgm:cxn modelId="{C7203026-8EA0-614D-9F6A-A5C5DD1A0CFF}" type="presOf" srcId="{80DAA953-B43A-4C40-A7ED-02481B4547F2}" destId="{FB9FAD54-F6AB-3041-AFA9-2D563BADFF2F}" srcOrd="1" destOrd="0" presId="urn:microsoft.com/office/officeart/2005/8/layout/hierarchy2"/>
    <dgm:cxn modelId="{9BF36F58-F25D-8343-B860-B0CE61567CF8}" srcId="{1F451EE5-5153-8743-88F3-86DD8DEA693C}" destId="{284647FD-4868-3442-9B33-5644BE7DF6B0}" srcOrd="0" destOrd="0" parTransId="{59750ECC-CBB9-A449-BCD4-84D5A839EDF8}" sibTransId="{B0B7F708-FE37-344B-9EFB-B7C98DACC484}"/>
    <dgm:cxn modelId="{256FD35B-5D76-0C4A-B14C-6EC542871C6A}" type="presOf" srcId="{1F451EE5-5153-8743-88F3-86DD8DEA693C}" destId="{FA7A4F9B-A316-E145-B01B-0CE5BDFE80F4}" srcOrd="0" destOrd="0" presId="urn:microsoft.com/office/officeart/2005/8/layout/hierarchy2"/>
    <dgm:cxn modelId="{26E16C78-E732-A148-9DA8-4A14727C09DC}" type="presOf" srcId="{59750ECC-CBB9-A449-BCD4-84D5A839EDF8}" destId="{5192CABA-8084-8C46-9B21-399A75B733A0}" srcOrd="0" destOrd="0" presId="urn:microsoft.com/office/officeart/2005/8/layout/hierarchy2"/>
    <dgm:cxn modelId="{5A255F7C-F3DB-8A4C-B958-44C6E76306E7}" type="presOf" srcId="{80DAA953-B43A-4C40-A7ED-02481B4547F2}" destId="{19A48D18-F5A5-6545-AC8F-5BB17D597A54}" srcOrd="0" destOrd="0" presId="urn:microsoft.com/office/officeart/2005/8/layout/hierarchy2"/>
    <dgm:cxn modelId="{0E069885-70D7-A248-BE6E-E3537EA767F7}" srcId="{BFC4D536-8F0D-744B-B341-5C53EC56284A}" destId="{1F451EE5-5153-8743-88F3-86DD8DEA693C}" srcOrd="0" destOrd="0" parTransId="{913AF096-0EF7-7545-A71B-2F4011E47295}" sibTransId="{8632F254-BAD4-2846-9FD7-1CC28D5DD2C0}"/>
    <dgm:cxn modelId="{EB8A438F-AA24-2643-8187-930F07229956}" srcId="{284647FD-4868-3442-9B33-5644BE7DF6B0}" destId="{5B09DE58-5F8B-C04C-8381-2331EEF48B82}" srcOrd="0" destOrd="0" parTransId="{80DAA953-B43A-4C40-A7ED-02481B4547F2}" sibTransId="{FE76FBBD-7C66-D64E-A1E4-8838F7F01B29}"/>
    <dgm:cxn modelId="{2AB49BA5-DB60-E343-B5A5-505E03293F48}" type="presOf" srcId="{284647FD-4868-3442-9B33-5644BE7DF6B0}" destId="{1F26B8BC-D868-9949-8D9F-04A86636610A}" srcOrd="0" destOrd="0" presId="urn:microsoft.com/office/officeart/2005/8/layout/hierarchy2"/>
    <dgm:cxn modelId="{18F150C7-B327-3343-90B3-47949CC90A42}" type="presOf" srcId="{5B09DE58-5F8B-C04C-8381-2331EEF48B82}" destId="{E3E82D1A-261F-9F4E-B1FC-9BBAD9D307EB}" srcOrd="0" destOrd="0" presId="urn:microsoft.com/office/officeart/2005/8/layout/hierarchy2"/>
    <dgm:cxn modelId="{52E1E2D5-10D2-A44D-B8C7-81E541E0B897}" type="presOf" srcId="{59750ECC-CBB9-A449-BCD4-84D5A839EDF8}" destId="{722BEBB0-7A27-BA4B-BF20-7F28B94B45F2}" srcOrd="1" destOrd="0" presId="urn:microsoft.com/office/officeart/2005/8/layout/hierarchy2"/>
    <dgm:cxn modelId="{AB5411A2-DB48-1948-8A59-CBEB1A24FA52}" type="presParOf" srcId="{C4E8E2EB-8664-0E44-AAC9-4850558A3668}" destId="{D008FF8E-8B4F-5A42-A389-0F224477F13F}" srcOrd="0" destOrd="0" presId="urn:microsoft.com/office/officeart/2005/8/layout/hierarchy2"/>
    <dgm:cxn modelId="{5BCD14AE-03AF-AB45-A81B-13A1F83DF05E}" type="presParOf" srcId="{D008FF8E-8B4F-5A42-A389-0F224477F13F}" destId="{FA7A4F9B-A316-E145-B01B-0CE5BDFE80F4}" srcOrd="0" destOrd="0" presId="urn:microsoft.com/office/officeart/2005/8/layout/hierarchy2"/>
    <dgm:cxn modelId="{225CA8EF-AF2D-AC4F-9BC9-39E64BBE07DF}" type="presParOf" srcId="{D008FF8E-8B4F-5A42-A389-0F224477F13F}" destId="{B0F21187-74A3-D948-BEDF-11067AD400D8}" srcOrd="1" destOrd="0" presId="urn:microsoft.com/office/officeart/2005/8/layout/hierarchy2"/>
    <dgm:cxn modelId="{2B5D3D0E-7467-D34F-9469-A31544472C67}" type="presParOf" srcId="{B0F21187-74A3-D948-BEDF-11067AD400D8}" destId="{5192CABA-8084-8C46-9B21-399A75B733A0}" srcOrd="0" destOrd="0" presId="urn:microsoft.com/office/officeart/2005/8/layout/hierarchy2"/>
    <dgm:cxn modelId="{31BF0ED2-41DF-4A41-93B9-3152BE61C995}" type="presParOf" srcId="{5192CABA-8084-8C46-9B21-399A75B733A0}" destId="{722BEBB0-7A27-BA4B-BF20-7F28B94B45F2}" srcOrd="0" destOrd="0" presId="urn:microsoft.com/office/officeart/2005/8/layout/hierarchy2"/>
    <dgm:cxn modelId="{3821E42A-CF2C-8C41-B445-0A41E610F7DD}" type="presParOf" srcId="{B0F21187-74A3-D948-BEDF-11067AD400D8}" destId="{9AFF4837-681B-6A45-9CA4-79486D393E9E}" srcOrd="1" destOrd="0" presId="urn:microsoft.com/office/officeart/2005/8/layout/hierarchy2"/>
    <dgm:cxn modelId="{B1AAC0F3-052D-BD44-B416-EEBAE6C5A846}" type="presParOf" srcId="{9AFF4837-681B-6A45-9CA4-79486D393E9E}" destId="{1F26B8BC-D868-9949-8D9F-04A86636610A}" srcOrd="0" destOrd="0" presId="urn:microsoft.com/office/officeart/2005/8/layout/hierarchy2"/>
    <dgm:cxn modelId="{71E9A961-19F2-794F-B7A0-F637C866E72F}" type="presParOf" srcId="{9AFF4837-681B-6A45-9CA4-79486D393E9E}" destId="{C1C5CB4F-66E7-5240-BBE9-C2B94300AC25}" srcOrd="1" destOrd="0" presId="urn:microsoft.com/office/officeart/2005/8/layout/hierarchy2"/>
    <dgm:cxn modelId="{105B93AB-9D95-1243-9ADD-45F5D0D0F7FE}" type="presParOf" srcId="{C1C5CB4F-66E7-5240-BBE9-C2B94300AC25}" destId="{19A48D18-F5A5-6545-AC8F-5BB17D597A54}" srcOrd="0" destOrd="0" presId="urn:microsoft.com/office/officeart/2005/8/layout/hierarchy2"/>
    <dgm:cxn modelId="{30793C49-4DC2-3B47-B19A-B61FBC5694EC}" type="presParOf" srcId="{19A48D18-F5A5-6545-AC8F-5BB17D597A54}" destId="{FB9FAD54-F6AB-3041-AFA9-2D563BADFF2F}" srcOrd="0" destOrd="0" presId="urn:microsoft.com/office/officeart/2005/8/layout/hierarchy2"/>
    <dgm:cxn modelId="{14941D18-B59D-9C40-B72E-0F4D739EF6C7}" type="presParOf" srcId="{C1C5CB4F-66E7-5240-BBE9-C2B94300AC25}" destId="{CA002000-E7DA-8349-8BDA-C16C4AC7062D}" srcOrd="1" destOrd="0" presId="urn:microsoft.com/office/officeart/2005/8/layout/hierarchy2"/>
    <dgm:cxn modelId="{36BD81EC-14A9-3D4E-BD96-99D7E36ED651}" type="presParOf" srcId="{CA002000-E7DA-8349-8BDA-C16C4AC7062D}" destId="{E3E82D1A-261F-9F4E-B1FC-9BBAD9D307EB}" srcOrd="0" destOrd="0" presId="urn:microsoft.com/office/officeart/2005/8/layout/hierarchy2"/>
    <dgm:cxn modelId="{DCF9500D-7D45-7D4E-BFE8-08AAE6287179}" type="presParOf" srcId="{CA002000-E7DA-8349-8BDA-C16C4AC7062D}" destId="{E66CF685-1307-9448-91C6-206DB95887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A4F9B-A316-E145-B01B-0CE5BDFE80F4}">
      <dsp:nvSpPr>
        <dsp:cNvPr id="0" name=""/>
        <dsp:cNvSpPr/>
      </dsp:nvSpPr>
      <dsp:spPr>
        <a:xfrm>
          <a:off x="7919" y="521008"/>
          <a:ext cx="2206077" cy="352151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Gathered Programming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(church, camp, mission trip, retreat center, </a:t>
          </a:r>
          <a:br>
            <a:rPr lang="en-US" sz="2400" kern="1200" dirty="0"/>
          </a:br>
          <a:r>
            <a:rPr lang="en-US" sz="2400" kern="1200" dirty="0"/>
            <a:t>community places) </a:t>
          </a:r>
        </a:p>
      </dsp:txBody>
      <dsp:txXfrm>
        <a:off x="72533" y="585622"/>
        <a:ext cx="2076849" cy="3392288"/>
      </dsp:txXfrm>
    </dsp:sp>
    <dsp:sp modelId="{5192CABA-8084-8C46-9B21-399A75B733A0}">
      <dsp:nvSpPr>
        <dsp:cNvPr id="0" name=""/>
        <dsp:cNvSpPr/>
      </dsp:nvSpPr>
      <dsp:spPr>
        <a:xfrm>
          <a:off x="2213996" y="2260013"/>
          <a:ext cx="882430" cy="43507"/>
        </a:xfrm>
        <a:custGeom>
          <a:avLst/>
          <a:gdLst/>
          <a:ahLst/>
          <a:cxnLst/>
          <a:rect l="0" t="0" r="0" b="0"/>
          <a:pathLst>
            <a:path>
              <a:moveTo>
                <a:pt x="0" y="21753"/>
              </a:moveTo>
              <a:lnTo>
                <a:pt x="882430" y="217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33151" y="2259706"/>
        <a:ext cx="44121" cy="44121"/>
      </dsp:txXfrm>
    </dsp:sp>
    <dsp:sp modelId="{1F26B8BC-D868-9949-8D9F-04A86636610A}">
      <dsp:nvSpPr>
        <dsp:cNvPr id="0" name=""/>
        <dsp:cNvSpPr/>
      </dsp:nvSpPr>
      <dsp:spPr>
        <a:xfrm>
          <a:off x="3096427" y="521008"/>
          <a:ext cx="2206077" cy="35215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Blended Program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Gathered &amp; Online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161041" y="585622"/>
        <a:ext cx="2076849" cy="3392288"/>
      </dsp:txXfrm>
    </dsp:sp>
    <dsp:sp modelId="{19A48D18-F5A5-6545-AC8F-5BB17D597A54}">
      <dsp:nvSpPr>
        <dsp:cNvPr id="0" name=""/>
        <dsp:cNvSpPr/>
      </dsp:nvSpPr>
      <dsp:spPr>
        <a:xfrm>
          <a:off x="5302504" y="2260013"/>
          <a:ext cx="882430" cy="43507"/>
        </a:xfrm>
        <a:custGeom>
          <a:avLst/>
          <a:gdLst/>
          <a:ahLst/>
          <a:cxnLst/>
          <a:rect l="0" t="0" r="0" b="0"/>
          <a:pathLst>
            <a:path>
              <a:moveTo>
                <a:pt x="0" y="21753"/>
              </a:moveTo>
              <a:lnTo>
                <a:pt x="882430" y="217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721659" y="2259706"/>
        <a:ext cx="44121" cy="44121"/>
      </dsp:txXfrm>
    </dsp:sp>
    <dsp:sp modelId="{E3E82D1A-261F-9F4E-B1FC-9BBAD9D307EB}">
      <dsp:nvSpPr>
        <dsp:cNvPr id="0" name=""/>
        <dsp:cNvSpPr/>
      </dsp:nvSpPr>
      <dsp:spPr>
        <a:xfrm>
          <a:off x="6184935" y="521008"/>
          <a:ext cx="2206077" cy="352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Online Programming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</a:t>
          </a:r>
          <a:r>
            <a:rPr lang="en-US" sz="2400" kern="1200" dirty="0"/>
            <a:t>individual, families, small groups)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249549" y="585622"/>
        <a:ext cx="2076849" cy="339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7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1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9CFE-C69B-854A-96DE-5060CEB330F3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F29D-1E2F-9548-ADD0-2AF41A772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tantcontact.com/" TargetMode="External"/><Relationship Id="rId2" Type="http://schemas.openxmlformats.org/officeDocument/2006/relationships/hyperlink" Target="https://mailchim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gram.org/" TargetMode="External"/><Relationship Id="rId7" Type="http://schemas.openxmlformats.org/officeDocument/2006/relationships/image" Target="../media/image13.svg"/><Relationship Id="rId2" Type="http://schemas.openxmlformats.org/officeDocument/2006/relationships/hyperlink" Target="https://groupme.com/en-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viber.com/" TargetMode="External"/><Relationship Id="rId4" Type="http://schemas.openxmlformats.org/officeDocument/2006/relationships/hyperlink" Target="https://www.whatsapp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new.edmodo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brant-faith-catalyst.mn.co/" TargetMode="External"/><Relationship Id="rId2" Type="http://schemas.openxmlformats.org/officeDocument/2006/relationships/hyperlink" Target="http://www.lifelongfaith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ncronline.org/news/opinion/diy-edifying-film-festival-social-distanced-and-quarantin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76AAC-4760-2A4D-987D-2AC58625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6365" y="3812954"/>
            <a:ext cx="4848966" cy="1516014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Moving Faith Formation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F5557-422C-A449-90B9-BD190ECE5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6365" y="5550568"/>
            <a:ext cx="4848965" cy="699403"/>
          </a:xfrm>
        </p:spPr>
        <p:txBody>
          <a:bodyPr>
            <a:normAutofit/>
          </a:bodyPr>
          <a:lstStyle/>
          <a:p>
            <a:pPr algn="l"/>
            <a:r>
              <a:rPr lang="en-US" sz="1700" dirty="0">
                <a:solidFill>
                  <a:srgbClr val="E7E6E6"/>
                </a:solidFill>
              </a:rPr>
              <a:t>John Roberto</a:t>
            </a:r>
          </a:p>
          <a:p>
            <a:pPr algn="l"/>
            <a:r>
              <a:rPr lang="en-US" sz="1700" dirty="0">
                <a:solidFill>
                  <a:srgbClr val="E7E6E6"/>
                </a:solidFill>
              </a:rPr>
              <a:t>jroberto@lifelongfaith.com</a:t>
            </a:r>
          </a:p>
        </p:txBody>
      </p:sp>
      <p:pic>
        <p:nvPicPr>
          <p:cNvPr id="7" name="Picture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8CAF6F03-51A3-B044-8C0B-F8444A4E9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AF313433-B542-074D-832A-640498A2F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651AAEE4-AED1-EC4F-BD47-8AE14F30FF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5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D6EF1-89B4-BE43-AB8C-81EAB927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US" sz="3700" dirty="0"/>
              <a:t>Communication Tools: Email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CC39-AA9A-C548-B2E6-ADB214FC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24606" cy="483912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2400" b="1" dirty="0"/>
              <a:t>Create a weekly e-newsletter with the learning activities for the week.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Use your church’s email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MailChimp (</a:t>
            </a:r>
            <a:r>
              <a:rPr lang="en-US" sz="2400" u="sng" dirty="0">
                <a:hlinkClick r:id="rId2"/>
              </a:rPr>
              <a:t>https://mailchimp.com</a:t>
            </a:r>
            <a:r>
              <a:rPr lang="en-US" sz="24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ConstantContact (</a:t>
            </a:r>
            <a:r>
              <a:rPr lang="en-US" sz="2400" u="sng" dirty="0">
                <a:hlinkClick r:id="rId3"/>
              </a:rPr>
              <a:t>https://www.constantcontact.com</a:t>
            </a:r>
            <a:r>
              <a:rPr lang="en-US" sz="2400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400" dirty="0"/>
              <a:t>MailChimp is free for up to 2000 names.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400" dirty="0"/>
              <a:t>ConstantContact is $20 per month for up to 500 and $45 per month for 501-2500 (there is also a nonprofit discount).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04FFF937-5ACF-4AB2-8DCA-C9B1D57C0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4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8C623D-450C-3040-B7F5-36A0DEAD7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637"/>
            <a:ext cx="3138313" cy="3909504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8E807A-9E76-EC40-97BE-97625BFA2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066" y="2754489"/>
            <a:ext cx="2974621" cy="3909504"/>
          </a:xfrm>
          <a:prstGeom prst="rect">
            <a:avLst/>
          </a:prstGeom>
        </p:spPr>
      </p:pic>
      <p:pic>
        <p:nvPicPr>
          <p:cNvPr id="32" name="Picture 3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78E16F-78CA-1642-A079-0C389C966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313" y="1576088"/>
            <a:ext cx="3040753" cy="423551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C664F60-FB8F-F040-9FD9-3E461E60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075" y="95772"/>
            <a:ext cx="5149981" cy="1325563"/>
          </a:xfrm>
        </p:spPr>
        <p:txBody>
          <a:bodyPr/>
          <a:lstStyle/>
          <a:p>
            <a:pPr algn="ctr"/>
            <a:r>
              <a:rPr lang="en-US" dirty="0"/>
              <a:t>E-Newsletter</a:t>
            </a:r>
          </a:p>
        </p:txBody>
      </p:sp>
    </p:spTree>
    <p:extLst>
      <p:ext uri="{BB962C8B-B14F-4D97-AF65-F5344CB8AC3E}">
        <p14:creationId xmlns:p14="http://schemas.microsoft.com/office/powerpoint/2010/main" val="213608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48214-002B-D84C-8F01-CD22DDC47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29" y="255198"/>
            <a:ext cx="5882574" cy="3063711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2D10C65-33B6-8547-B39F-3F43893B4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68" y="1787054"/>
            <a:ext cx="4326903" cy="491069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FACEB17-DBDE-7844-BE15-010E0E5D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22" y="365126"/>
            <a:ext cx="2639506" cy="1325563"/>
          </a:xfrm>
        </p:spPr>
        <p:txBody>
          <a:bodyPr/>
          <a:lstStyle/>
          <a:p>
            <a:pPr algn="r"/>
            <a:r>
              <a:rPr lang="en-US" dirty="0"/>
              <a:t>Webpage</a:t>
            </a:r>
          </a:p>
        </p:txBody>
      </p:sp>
    </p:spTree>
    <p:extLst>
      <p:ext uri="{BB962C8B-B14F-4D97-AF65-F5344CB8AC3E}">
        <p14:creationId xmlns:p14="http://schemas.microsoft.com/office/powerpoint/2010/main" val="291304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D6EF1-89B4-BE43-AB8C-81EAB927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US" sz="3700" dirty="0"/>
              <a:t>Communication Tools: Texting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CC39-AA9A-C548-B2E6-ADB214FC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2400" dirty="0"/>
              <a:t>Use texting to send reminders and links to activities on the faith formation website.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GroupMe – app and web-based (</a:t>
            </a:r>
            <a:r>
              <a:rPr lang="en-US" sz="2400" u="sng" dirty="0">
                <a:hlinkClick r:id="rId2"/>
              </a:rPr>
              <a:t>https://groupme.com/en-US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Telegram—app and web-based (</a:t>
            </a:r>
            <a:r>
              <a:rPr lang="en-US" sz="2400" u="sng" dirty="0">
                <a:hlinkClick r:id="rId3"/>
              </a:rPr>
              <a:t>https://telegram.org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WhatsApp (</a:t>
            </a:r>
            <a:r>
              <a:rPr lang="en-US" sz="2400" u="sng" dirty="0">
                <a:hlinkClick r:id="rId4"/>
              </a:rPr>
              <a:t>https://www.whatsapp.com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Viber (</a:t>
            </a:r>
            <a:r>
              <a:rPr lang="en-US" sz="2400" u="sng" dirty="0">
                <a:hlinkClick r:id="rId5"/>
              </a:rPr>
              <a:t>https://www.viber.com</a:t>
            </a:r>
            <a:r>
              <a:rPr lang="en-US" sz="2400" dirty="0"/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04FFF937-5ACF-4AB2-8DCA-C9B1D57C0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7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FE429-3A7D-EB4E-9C23-5BB4F7F5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US" dirty="0"/>
              <a:t>Group Texting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D5542-9425-A348-8453-12E35FFF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en-US" dirty="0"/>
              <a:t>Prayer of the day</a:t>
            </a:r>
          </a:p>
          <a:p>
            <a:r>
              <a:rPr lang="en-US" dirty="0"/>
              <a:t>Scripture verse of the day</a:t>
            </a:r>
          </a:p>
          <a:p>
            <a:r>
              <a:rPr lang="en-US" dirty="0"/>
              <a:t>Link to online content</a:t>
            </a:r>
          </a:p>
          <a:p>
            <a:r>
              <a:rPr lang="en-US" dirty="0"/>
              <a:t>Link to the learning session for the day</a:t>
            </a:r>
          </a:p>
          <a:p>
            <a:r>
              <a:rPr lang="en-US" dirty="0"/>
              <a:t>Link to programming</a:t>
            </a:r>
          </a:p>
          <a:p>
            <a:r>
              <a:rPr lang="en-US" dirty="0"/>
              <a:t>Reminders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Graphic 56" descr="Chat">
            <a:extLst>
              <a:ext uri="{FF2B5EF4-FFF2-40B4-BE49-F238E27FC236}">
                <a16:creationId xmlns:a16="http://schemas.microsoft.com/office/drawing/2014/main" id="{A289F01B-6A5A-4D9D-987C-2F22FCB54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2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3FFB-B9B7-A540-92DD-81B18732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72621"/>
            <a:ext cx="8662737" cy="1325563"/>
          </a:xfrm>
        </p:spPr>
        <p:txBody>
          <a:bodyPr/>
          <a:lstStyle/>
          <a:p>
            <a:pPr algn="ctr"/>
            <a:r>
              <a:rPr lang="en-US" dirty="0"/>
              <a:t>Social Media: Facebook &amp; Instagram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24AB9B5-2C48-664D-89ED-CE2E0CAD4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13" y="2330657"/>
            <a:ext cx="3938254" cy="3494053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8423A14-E5F7-884C-8D1A-8D20F28AD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397" y="1279183"/>
            <a:ext cx="4872790" cy="50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2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D5F4-6E04-7649-BC62-B9D11562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40" y="355699"/>
            <a:ext cx="8223119" cy="1325563"/>
          </a:xfrm>
        </p:spPr>
        <p:txBody>
          <a:bodyPr/>
          <a:lstStyle/>
          <a:p>
            <a:pPr algn="ctr"/>
            <a:r>
              <a:rPr lang="en-US" dirty="0"/>
              <a:t>Video Conferencing &amp; Streaming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4EC041-ED61-7C40-8B7B-AFD38C5925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8" y="1880951"/>
            <a:ext cx="2638417" cy="95290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0CE540-E704-044E-A497-DDAE3C8CC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11" y="1479312"/>
            <a:ext cx="1907685" cy="1075473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1C4A84B2-71B9-3A48-9C4F-13E66C9DF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082" y="2772486"/>
            <a:ext cx="3764745" cy="2117669"/>
          </a:xfrm>
          <a:prstGeom prst="rect">
            <a:avLst/>
          </a:prstGeom>
        </p:spPr>
      </p:pic>
      <p:pic>
        <p:nvPicPr>
          <p:cNvPr id="11" name="Picture 10" descr="A picture containing photo, different, monitor, mounted&#10;&#10;Description automatically generated">
            <a:extLst>
              <a:ext uri="{FF2B5EF4-FFF2-40B4-BE49-F238E27FC236}">
                <a16:creationId xmlns:a16="http://schemas.microsoft.com/office/drawing/2014/main" id="{42A95E54-68DE-D04B-B628-01948E9BD2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3" y="3033544"/>
            <a:ext cx="4719365" cy="3061012"/>
          </a:xfrm>
          <a:prstGeom prst="rect">
            <a:avLst/>
          </a:prstGeom>
        </p:spPr>
      </p:pic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E2EF767E-21E3-7E4A-A788-1ABDBD6A16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814" y="4955590"/>
            <a:ext cx="4119513" cy="17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372A7C-CA3C-2D46-822E-8269D5827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84" y="474520"/>
            <a:ext cx="8254153" cy="58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3FFB-B9B7-A540-92DD-81B18732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56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Facebook Groups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3317196-E0FE-A742-B93C-1D8B3B9A5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90" y="1310326"/>
            <a:ext cx="8384934" cy="5324275"/>
          </a:xfrm>
        </p:spPr>
      </p:pic>
    </p:spTree>
    <p:extLst>
      <p:ext uri="{BB962C8B-B14F-4D97-AF65-F5344CB8AC3E}">
        <p14:creationId xmlns:p14="http://schemas.microsoft.com/office/powerpoint/2010/main" val="75094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B3FFB-B9B7-A540-92DD-81B18732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r>
              <a:rPr lang="en-US" dirty="0"/>
              <a:t>Online Learning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EC99-2611-D24B-B7AF-5CFF186F1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4218436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Edmodo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u="sng" dirty="0">
                <a:hlinkClick r:id="rId2"/>
              </a:rPr>
              <a:t>https://new.edmodo.com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An online learning platform provides a way to connect children and youth (and parents) with teachers/leaders and the content in a safe environment. </a:t>
            </a:r>
          </a:p>
          <a:p>
            <a:pPr marL="0" indent="0">
              <a:buNone/>
            </a:pPr>
            <a:r>
              <a:rPr lang="en-US" sz="2400" dirty="0"/>
              <a:t>This can provide a long-term format for blending gathered and online learning.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0052D60-B2AE-5141-AEDF-D4E4E689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36688" y="1771078"/>
            <a:ext cx="337866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929807"/>
            <a:ext cx="3417474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969050"/>
            <a:ext cx="500006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8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9667-51BC-7949-8F98-BB5F82A9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</a:rPr>
              <a:t>John Roberto</a:t>
            </a:r>
            <a:br>
              <a:rPr lang="en-US" sz="2600" dirty="0">
                <a:latin typeface="Candara" panose="020E0502030303020204" pitchFamily="34" charset="0"/>
              </a:rPr>
            </a:br>
            <a:endParaRPr lang="en-US" sz="2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</a:rPr>
              <a:t>jroberto@lifelongfaith.com</a:t>
            </a:r>
            <a:br>
              <a:rPr lang="en-US" sz="2600" dirty="0">
                <a:latin typeface="Candara" panose="020E0502030303020204" pitchFamily="34" charset="0"/>
              </a:rPr>
            </a:br>
            <a:endParaRPr lang="en-US" sz="2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  <a:hlinkClick r:id="rId2"/>
              </a:rPr>
              <a:t>www.LifelongFaith.com</a:t>
            </a:r>
            <a:r>
              <a:rPr lang="en-US" sz="2600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</a:rPr>
              <a:t>Go to </a:t>
            </a:r>
            <a:r>
              <a:rPr lang="en-US" sz="2600" b="1" dirty="0">
                <a:latin typeface="Candara" panose="020E0502030303020204" pitchFamily="34" charset="0"/>
              </a:rPr>
              <a:t>Moving Online</a:t>
            </a:r>
            <a:br>
              <a:rPr lang="en-US" sz="2600" dirty="0">
                <a:latin typeface="Candara" panose="020E0502030303020204" pitchFamily="34" charset="0"/>
              </a:rPr>
            </a:br>
            <a:endParaRPr lang="en-US" sz="2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</a:rPr>
              <a:t>Vibrant Faith Catalyst: </a:t>
            </a:r>
          </a:p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  <a:hlinkClick r:id="rId3"/>
              </a:rPr>
              <a:t>https://vibrant-faith-catalyst.mn.co</a:t>
            </a:r>
            <a:r>
              <a:rPr lang="en-US" sz="2600" dirty="0">
                <a:latin typeface="Candara" panose="020E0502030303020204" pitchFamily="34" charset="0"/>
              </a:rPr>
              <a:t> </a:t>
            </a:r>
            <a:br>
              <a:rPr lang="en-US" sz="2600" dirty="0">
                <a:latin typeface="Candara" panose="020E0502030303020204" pitchFamily="34" charset="0"/>
              </a:rPr>
            </a:br>
            <a:endParaRPr lang="en-US" sz="2600" dirty="0">
              <a:latin typeface="Candara" panose="020E0502030303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Email">
            <a:extLst>
              <a:ext uri="{FF2B5EF4-FFF2-40B4-BE49-F238E27FC236}">
                <a16:creationId xmlns:a16="http://schemas.microsoft.com/office/drawing/2014/main" id="{CAA7E920-2C71-434E-AAF8-BD0F2703A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9D89-8200-134E-8800-CF29583F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329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Example: Edmodo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14A564-29B2-EF42-B52D-F4232A3E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82" y="1264355"/>
            <a:ext cx="8078365" cy="53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Part Two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Strategies 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87647"/>
            <a:ext cx="5179868" cy="5585619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Redesign your gathered program into an online program.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Focus on the Sunday Scripture readings and/or the church year season.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Develop a weekly theme or focus for the online program.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Develop online mini-courses.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Use live streaming for presentations or a mini-course.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Provide a variety of resources for independent learning. </a:t>
            </a:r>
          </a:p>
        </p:txBody>
      </p:sp>
    </p:spTree>
    <p:extLst>
      <p:ext uri="{BB962C8B-B14F-4D97-AF65-F5344CB8AC3E}">
        <p14:creationId xmlns:p14="http://schemas.microsoft.com/office/powerpoint/2010/main" val="1213739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Redesign gathered programs into an online program</a:t>
            </a: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dirty="0"/>
              <a:t>Use the lesson plans or program designs you already have and redesign them into self-directed online learning sessions for individual or family use. </a:t>
            </a:r>
          </a:p>
          <a:p>
            <a:pPr marL="0" lvl="0" indent="0">
              <a:buNone/>
            </a:pPr>
            <a:r>
              <a:rPr lang="en-US" dirty="0"/>
              <a:t>You can publish these sessions on a website or use a learning platform like Edmodo. </a:t>
            </a:r>
          </a:p>
          <a:p>
            <a:pPr marL="0" lvl="0" indent="0">
              <a:buNone/>
            </a:pPr>
            <a:r>
              <a:rPr lang="en-US" dirty="0"/>
              <a:t>You can also create a Facebook Group for interaction and discussion. </a:t>
            </a:r>
          </a:p>
        </p:txBody>
      </p:sp>
    </p:spTree>
    <p:extLst>
      <p:ext uri="{BB962C8B-B14F-4D97-AF65-F5344CB8AC3E}">
        <p14:creationId xmlns:p14="http://schemas.microsoft.com/office/powerpoint/2010/main" val="78683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1153572"/>
            <a:ext cx="2585487" cy="44611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Sunday Worship and the Church Season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Focus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dirty="0"/>
              <a:t>There is an abundance of resources on the Sunday readings that would make it easy to develop a webpage for each Sunday with the readings, a video, a podcast, and activities for different age groups. </a:t>
            </a:r>
          </a:p>
        </p:txBody>
      </p:sp>
    </p:spTree>
    <p:extLst>
      <p:ext uri="{BB962C8B-B14F-4D97-AF65-F5344CB8AC3E}">
        <p14:creationId xmlns:p14="http://schemas.microsoft.com/office/powerpoint/2010/main" val="54186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32B565-0809-4749-A65C-37CEDB950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889" y="840471"/>
            <a:ext cx="4062608" cy="523125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715929-1444-2C4B-9F5E-0DCBBC928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511" y="840471"/>
            <a:ext cx="3540288" cy="51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93BFB-9986-C94B-A6B7-6A89DEEC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4" y="1153572"/>
            <a:ext cx="2997725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Faith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Experiment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Focus</a:t>
            </a:r>
          </a:p>
        </p:txBody>
      </p:sp>
      <p:sp>
        <p:nvSpPr>
          <p:cNvPr id="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0174-56E7-EA4B-B270-B6FA207A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7-Day or 30-Day Experiments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 a faith practice(s) or a family life skill into a family’s daily routine.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Learn together with resources provided by the church (print, video, audio, etc.) 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if there was a daily text, email, video?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Instagram #, Facebook Group, etc. to share experiences, post photos </a:t>
            </a:r>
          </a:p>
        </p:txBody>
      </p:sp>
    </p:spTree>
    <p:extLst>
      <p:ext uri="{BB962C8B-B14F-4D97-AF65-F5344CB8AC3E}">
        <p14:creationId xmlns:p14="http://schemas.microsoft.com/office/powerpoint/2010/main" val="224752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A5D6-8063-7647-ADCB-ED9950277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800" y="620522"/>
            <a:ext cx="3670300" cy="5996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Family Faith Moments: 7-Day Start-Up Plan </a:t>
            </a:r>
            <a:r>
              <a:rPr lang="en-US" sz="2400" dirty="0"/>
              <a:t>will help you:</a:t>
            </a:r>
          </a:p>
          <a:p>
            <a:pPr lvl="1"/>
            <a:r>
              <a:rPr lang="en-US" dirty="0"/>
              <a:t>add family faith moments into your daily routine</a:t>
            </a:r>
          </a:p>
          <a:p>
            <a:pPr lvl="1"/>
            <a:r>
              <a:rPr lang="en-US" dirty="0"/>
              <a:t>learn new spiritual practices alongside your kids; no previous religious experience necessary</a:t>
            </a:r>
          </a:p>
          <a:p>
            <a:pPr lvl="1"/>
            <a:r>
              <a:rPr lang="en-US" dirty="0"/>
              <a:t>teach your children to appreciate religious diversity with time-tested non-Christian and Christian spiritual practices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36E952-FC35-8B46-930A-056775FC4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019" y="620522"/>
            <a:ext cx="2654300" cy="48150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Get Ready: Create a Sacred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Imagination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Gratitude Cafe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Anxiety: Wash Away Worries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Bubble Prayers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Wind Prayers for the World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Daily Office: Morning &amp; Evening Prayer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698DA-70E7-4A40-A62A-DB3B04180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035" y="734822"/>
            <a:ext cx="1899047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5181C-C048-5249-8364-0E25619B06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951" y="4103878"/>
            <a:ext cx="1611217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8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E1D5F-257B-6C4B-BC1A-6AF43000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Bible Story Focus</a:t>
            </a:r>
          </a:p>
        </p:txBody>
      </p:sp>
      <p:sp>
        <p:nvSpPr>
          <p:cNvPr id="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6E37-8841-0D40-AC9C-1310C355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Select a Bible story for all ages. Read the story, watch the video, discuss the story, do a creative activity, etc.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developmentally-appropriate learning experiences online for children, teens, adults.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resources for parent enrichment and to use Bible learning activities at home. </a:t>
            </a:r>
          </a:p>
        </p:txBody>
      </p:sp>
    </p:spTree>
    <p:extLst>
      <p:ext uri="{BB962C8B-B14F-4D97-AF65-F5344CB8AC3E}">
        <p14:creationId xmlns:p14="http://schemas.microsoft.com/office/powerpoint/2010/main" val="3908949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8BD59D-7AAD-2242-8275-F8057E995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28" y="179109"/>
            <a:ext cx="7927943" cy="6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7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FEF89-3ECA-A94F-8003-D5A8EE44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Prayer Practice Focus</a:t>
            </a:r>
          </a:p>
        </p:txBody>
      </p:sp>
      <p:sp>
        <p:nvSpPr>
          <p:cNvPr id="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8F9C1-5732-3F44-A0B2-A3817DBD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Teach a different form of prayer, and/or experience a prayer practice: contemplative, Scriptural, intercessory, praise (adoration), thanksgiving, etc.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activities and videos that teach the practice practice.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support for parents to lead the prayer practices at home. </a:t>
            </a:r>
          </a:p>
        </p:txBody>
      </p:sp>
    </p:spTree>
    <p:extLst>
      <p:ext uri="{BB962C8B-B14F-4D97-AF65-F5344CB8AC3E}">
        <p14:creationId xmlns:p14="http://schemas.microsoft.com/office/powerpoint/2010/main" val="381184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D1170C-E7DB-8C42-993A-68B725FB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US" sz="4000" dirty="0"/>
              <a:t>LifelongFaith.com</a:t>
            </a:r>
            <a:br>
              <a:rPr lang="en-US" sz="4000" dirty="0"/>
            </a:br>
            <a:r>
              <a:rPr lang="en-US" sz="2400" dirty="0"/>
              <a:t>www.lifelongfaith.com/moving-online.html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9D5034D-7161-444B-A623-56B0AD9F7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49" y="1888652"/>
            <a:ext cx="8757501" cy="435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59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CE9A-8561-0748-BAAA-59BADF0F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Christian Practice Focus</a:t>
            </a:r>
          </a:p>
        </p:txBody>
      </p:sp>
      <p:sp>
        <p:nvSpPr>
          <p:cNvPr id="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FDE3-BDFC-2447-A2B2-025FD85C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854" y="216816"/>
            <a:ext cx="3772329" cy="6322096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Provide online learning activities (print, activities, video, audio) for  Christian practices: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Eating Well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Forgiving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Generosity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Hospitality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Keeping Sabbath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Praying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Reading the Bible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Stewardship / Care for Creation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dirty="0"/>
              <a:t>Transforming the World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Support parents in reinforcing the practice through continued at-home experiences that you provide online for easy access. </a:t>
            </a:r>
          </a:p>
        </p:txBody>
      </p:sp>
      <p:pic>
        <p:nvPicPr>
          <p:cNvPr id="6" name="Picture 5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9ADFF956-6744-364B-AEBC-4A31CF54A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043" y="898626"/>
            <a:ext cx="2406045" cy="3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7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Film &amp; Video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Series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26" y="151248"/>
            <a:ext cx="5713450" cy="1693623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Curate a list of films/videos. Develop a webpage with the playlists. </a:t>
            </a:r>
          </a:p>
          <a:p>
            <a:pPr marL="0" lvl="0" indent="0">
              <a:buNone/>
            </a:pPr>
            <a:r>
              <a:rPr lang="en-US" dirty="0"/>
              <a:t>Have a “film of the week” with a Facebook group for discussion.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B6B20-EF33-8942-8503-B3626B81DE8C}"/>
              </a:ext>
            </a:extLst>
          </p:cNvPr>
          <p:cNvSpPr txBox="1"/>
          <p:nvPr/>
        </p:nvSpPr>
        <p:spPr>
          <a:xfrm>
            <a:off x="2291255" y="6121976"/>
            <a:ext cx="528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https://www.ncronline.org/news/opinion/diy-edifying-film-festival-social-distanced-and-quarantined</a:t>
            </a:r>
            <a:r>
              <a:rPr lang="en-US" sz="1600" dirty="0"/>
              <a:t>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BD09D71-29E9-5E4C-B97B-9939AD499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675" y="2019096"/>
            <a:ext cx="3817591" cy="3911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F2F86D-9B3B-3549-9700-EFA394E214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976" y="2307645"/>
            <a:ext cx="2890345" cy="8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6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8F738-FE5D-9D40-A7A2-FF470B06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Song of the Day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BFBB9BC-4E7B-9F4F-BA72-6FE7F4995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378" y="3473154"/>
            <a:ext cx="3509864" cy="322530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1ED4BF2-871B-8A40-89F2-E779C78B2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19941"/>
            <a:ext cx="4235363" cy="320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64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Mini-Courses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264083"/>
            <a:ext cx="5179868" cy="5838332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dirty="0"/>
              <a:t>Design or redesign programming into short form mini-courses on a variety of faith themes and practices. Produce a course on a webpage. </a:t>
            </a:r>
          </a:p>
          <a:p>
            <a:r>
              <a:rPr lang="en-US" dirty="0"/>
              <a:t>Prayer practices (varieties of ways to pray)</a:t>
            </a:r>
          </a:p>
          <a:p>
            <a:r>
              <a:rPr lang="en-US" dirty="0"/>
              <a:t>Study a book of the Bible (pick a Book with lots of online resources like the Gospels)</a:t>
            </a:r>
          </a:p>
          <a:p>
            <a:r>
              <a:rPr lang="en-US" dirty="0"/>
              <a:t>Explore social justice issues (lots of video and websites to explore different issues).</a:t>
            </a:r>
          </a:p>
        </p:txBody>
      </p:sp>
    </p:spTree>
    <p:extLst>
      <p:ext uri="{BB962C8B-B14F-4D97-AF65-F5344CB8AC3E}">
        <p14:creationId xmlns:p14="http://schemas.microsoft.com/office/powerpoint/2010/main" val="2436282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1153572"/>
            <a:ext cx="2993479" cy="44611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Independent Learning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dirty="0"/>
              <a:t>Offer online programs, especially for youth, adults, and parents.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Develop a webpage for self-directed independent learning with courses from seminaries, universities, websites, etc. </a:t>
            </a:r>
          </a:p>
        </p:txBody>
      </p:sp>
    </p:spTree>
    <p:extLst>
      <p:ext uri="{BB962C8B-B14F-4D97-AF65-F5344CB8AC3E}">
        <p14:creationId xmlns:p14="http://schemas.microsoft.com/office/powerpoint/2010/main" val="726443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AEDBCE1-50B7-1F4C-AABA-12962E91D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6" y="226232"/>
            <a:ext cx="4426610" cy="576921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1F8740-5C42-944C-AFB7-0D6218F81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43730"/>
            <a:ext cx="4529505" cy="315155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AF03D95-B6AF-F745-8203-39BA0F75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14" y="506457"/>
            <a:ext cx="3913372" cy="1325563"/>
          </a:xfrm>
        </p:spPr>
        <p:txBody>
          <a:bodyPr/>
          <a:lstStyle/>
          <a:p>
            <a:r>
              <a:rPr lang="en-US" dirty="0"/>
              <a:t>Online Courses</a:t>
            </a:r>
          </a:p>
        </p:txBody>
      </p:sp>
    </p:spTree>
    <p:extLst>
      <p:ext uri="{BB962C8B-B14F-4D97-AF65-F5344CB8AC3E}">
        <p14:creationId xmlns:p14="http://schemas.microsoft.com/office/powerpoint/2010/main" val="2556045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8" y="1153572"/>
            <a:ext cx="2607417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Live Streaming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Offer a presentation or course online via streaming that is delivered to people at home. </a:t>
            </a:r>
          </a:p>
          <a:p>
            <a:pPr marL="0" lvl="0" indent="0">
              <a:buNone/>
            </a:pPr>
            <a:r>
              <a:rPr lang="en-US" sz="2400" dirty="0"/>
              <a:t>The guest presenter and the host are the only people online while everyone watches on their laptop, tablet, or television. </a:t>
            </a:r>
          </a:p>
          <a:p>
            <a:pPr marL="0" lvl="0" indent="0">
              <a:buNone/>
            </a:pPr>
            <a:r>
              <a:rPr lang="en-US" sz="2400" dirty="0"/>
              <a:t>People can ask questions via a chat box. </a:t>
            </a:r>
          </a:p>
          <a:p>
            <a:pPr marL="0" lvl="0" indent="0">
              <a:buNone/>
            </a:pPr>
            <a:r>
              <a:rPr lang="en-US" sz="2400" dirty="0"/>
              <a:t>Live streaming can be used for all age groups. </a:t>
            </a:r>
          </a:p>
        </p:txBody>
      </p:sp>
    </p:spTree>
    <p:extLst>
      <p:ext uri="{BB962C8B-B14F-4D97-AF65-F5344CB8AC3E}">
        <p14:creationId xmlns:p14="http://schemas.microsoft.com/office/powerpoint/2010/main" val="3951654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40" y="1892992"/>
            <a:ext cx="3915889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ea typeface="+mj-ea"/>
                <a:cs typeface="+mj-cs"/>
              </a:rPr>
              <a:t>Abundant Digital Resources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044" y="0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502" y="1"/>
            <a:ext cx="866356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Graphic 15" descr="Laptop">
            <a:extLst>
              <a:ext uri="{FF2B5EF4-FFF2-40B4-BE49-F238E27FC236}">
                <a16:creationId xmlns:a16="http://schemas.microsoft.com/office/drawing/2014/main" id="{7309D4E4-2D09-46DF-8212-8EBD793DE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8432" y="1385212"/>
            <a:ext cx="3704628" cy="3704628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4194" y="2916245"/>
            <a:ext cx="119806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330" y="5717906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633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2865" y="5835650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91AA66-4BA8-B44B-8F56-F2B129169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176" y="2149312"/>
            <a:ext cx="6117996" cy="421607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764292-CA89-A94B-9250-DCE09FD671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28" y="113121"/>
            <a:ext cx="2630079" cy="437403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76AE69E-69DB-994D-8A62-70971D2F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502" y="492610"/>
            <a:ext cx="58753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Vibrant Faith Catalyst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https://vibrant-faith-catalyst.mn.co</a:t>
            </a:r>
          </a:p>
        </p:txBody>
      </p:sp>
    </p:spTree>
    <p:extLst>
      <p:ext uri="{BB962C8B-B14F-4D97-AF65-F5344CB8AC3E}">
        <p14:creationId xmlns:p14="http://schemas.microsoft.com/office/powerpoint/2010/main" val="307956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5B117-96EB-7D4C-B150-E37B08E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Webinar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Topics 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B61C-B322-D543-98D7-3794DE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Digital Tools You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Strategies for Online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Abundance of Digital Resources </a:t>
            </a:r>
          </a:p>
        </p:txBody>
      </p:sp>
    </p:spTree>
    <p:extLst>
      <p:ext uri="{BB962C8B-B14F-4D97-AF65-F5344CB8AC3E}">
        <p14:creationId xmlns:p14="http://schemas.microsoft.com/office/powerpoint/2010/main" val="263441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93CEF5-7391-5945-8404-709F4DB4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Types of Programming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C159344-CB2F-E640-85E7-768915EEF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621025"/>
              </p:ext>
            </p:extLst>
          </p:nvPr>
        </p:nvGraphicFramePr>
        <p:xfrm>
          <a:off x="440268" y="1780822"/>
          <a:ext cx="8398932" cy="456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27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F7FD7-F5BA-A042-9E8F-292272A1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Part One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Digital Tools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8500-3950-D548-8D36-E47E52980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319088"/>
            <a:ext cx="5179868" cy="58578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Trebuchet MS" panose="020B0703020202090204" pitchFamily="34" charset="0"/>
              </a:rPr>
              <a:t>What Do You Need. . . . 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 Digital Platform: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Communication Tools: Email, Texting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Social Media Tools: Facebook, Instagram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Video Conferencing &amp; Streaming: Zoom, Facebook Live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Group Interaction: Facebook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Online Learning Platforms</a:t>
            </a:r>
          </a:p>
        </p:txBody>
      </p:sp>
    </p:spTree>
    <p:extLst>
      <p:ext uri="{BB962C8B-B14F-4D97-AF65-F5344CB8AC3E}">
        <p14:creationId xmlns:p14="http://schemas.microsoft.com/office/powerpoint/2010/main" val="301108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6109B-82F2-F142-B0FA-ED0A6AA0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US" dirty="0"/>
              <a:t>Digital Platform: Websites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4251-42A1-3A44-BC99-1177968D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2115"/>
            <a:ext cx="4045020" cy="3744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special pages on your church’s website </a:t>
            </a:r>
            <a:r>
              <a:rPr lang="en-US" u="sng" dirty="0"/>
              <a:t>or</a:t>
            </a:r>
            <a:r>
              <a:rPr lang="en-US" dirty="0"/>
              <a:t> create a special website for online faith formation. </a:t>
            </a:r>
          </a:p>
          <a:p>
            <a:pPr marL="0" indent="0">
              <a:buNone/>
            </a:pPr>
            <a:r>
              <a:rPr lang="en-US" dirty="0"/>
              <a:t>Create webpages of content.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AE220605-41DC-4957-8325-72B3EDBEA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3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DFB48-F177-C54B-AB75-A47161A4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8" y="2901177"/>
            <a:ext cx="3159946" cy="16991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Website Builder: Weebly.com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09C441-09AC-8E4A-8BAF-59442BDA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3"/>
          <a:stretch/>
        </p:blipFill>
        <p:spPr>
          <a:xfrm>
            <a:off x="4102985" y="449036"/>
            <a:ext cx="4639269" cy="59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1131</Words>
  <Application>Microsoft Macintosh PowerPoint</Application>
  <PresentationFormat>On-screen Show (4:3)</PresentationFormat>
  <Paragraphs>143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Candara</vt:lpstr>
      <vt:lpstr>Trebuchet MS</vt:lpstr>
      <vt:lpstr>Office Theme</vt:lpstr>
      <vt:lpstr>Moving Faith Formation Online</vt:lpstr>
      <vt:lpstr>PowerPoint Presentation</vt:lpstr>
      <vt:lpstr>LifelongFaith.com www.lifelongfaith.com/moving-online.html</vt:lpstr>
      <vt:lpstr>Vibrant Faith Catalyst  https://vibrant-faith-catalyst.mn.co</vt:lpstr>
      <vt:lpstr>Webinar Topics </vt:lpstr>
      <vt:lpstr>Three Types of Programming</vt:lpstr>
      <vt:lpstr>Part One Digital Tools </vt:lpstr>
      <vt:lpstr>Digital Platform: Websites</vt:lpstr>
      <vt:lpstr>Website Builder: Weebly.com</vt:lpstr>
      <vt:lpstr>Communication Tools: Email</vt:lpstr>
      <vt:lpstr>E-Newsletter</vt:lpstr>
      <vt:lpstr>Webpage</vt:lpstr>
      <vt:lpstr>Communication Tools: Texting</vt:lpstr>
      <vt:lpstr>Group Texting</vt:lpstr>
      <vt:lpstr>Social Media: Facebook &amp; Instagram</vt:lpstr>
      <vt:lpstr>Video Conferencing &amp; Streaming</vt:lpstr>
      <vt:lpstr>PowerPoint Presentation</vt:lpstr>
      <vt:lpstr>Facebook Groups</vt:lpstr>
      <vt:lpstr>Online Learning Platform</vt:lpstr>
      <vt:lpstr>Example: Edmodo </vt:lpstr>
      <vt:lpstr>Part Two Strategies </vt:lpstr>
      <vt:lpstr>Redesign gathered programs into an online program</vt:lpstr>
      <vt:lpstr>Sunday Worship and the Church Season Focus</vt:lpstr>
      <vt:lpstr>PowerPoint Presentation</vt:lpstr>
      <vt:lpstr>Faith Experiment Focus</vt:lpstr>
      <vt:lpstr>PowerPoint Presentation</vt:lpstr>
      <vt:lpstr>Bible Story Focus</vt:lpstr>
      <vt:lpstr>PowerPoint Presentation</vt:lpstr>
      <vt:lpstr>Prayer Practice Focus</vt:lpstr>
      <vt:lpstr>Christian Practice Focus</vt:lpstr>
      <vt:lpstr>Film &amp; Video  Series</vt:lpstr>
      <vt:lpstr>Song of the Day</vt:lpstr>
      <vt:lpstr>Mini-Courses</vt:lpstr>
      <vt:lpstr>Independent Learning</vt:lpstr>
      <vt:lpstr>Online Courses</vt:lpstr>
      <vt:lpstr>Live Streaming</vt:lpstr>
      <vt:lpstr>Abundant Digital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Faith Formation Online</dc:title>
  <dc:creator>John Roberto</dc:creator>
  <cp:lastModifiedBy>John Roberto</cp:lastModifiedBy>
  <cp:revision>10</cp:revision>
  <dcterms:created xsi:type="dcterms:W3CDTF">2020-03-18T22:48:53Z</dcterms:created>
  <dcterms:modified xsi:type="dcterms:W3CDTF">2020-03-18T23:39:20Z</dcterms:modified>
</cp:coreProperties>
</file>