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5"/>
  </p:notesMasterIdLst>
  <p:handoutMasterIdLst>
    <p:handoutMasterId r:id="rId36"/>
  </p:handoutMasterIdLst>
  <p:sldIdLst>
    <p:sldId id="969" r:id="rId3"/>
    <p:sldId id="970" r:id="rId4"/>
    <p:sldId id="971" r:id="rId5"/>
    <p:sldId id="972" r:id="rId6"/>
    <p:sldId id="997" r:id="rId7"/>
    <p:sldId id="953" r:id="rId8"/>
    <p:sldId id="760" r:id="rId9"/>
    <p:sldId id="990" r:id="rId10"/>
    <p:sldId id="991" r:id="rId11"/>
    <p:sldId id="989" r:id="rId12"/>
    <p:sldId id="954" r:id="rId13"/>
    <p:sldId id="955" r:id="rId14"/>
    <p:sldId id="976" r:id="rId15"/>
    <p:sldId id="977" r:id="rId16"/>
    <p:sldId id="963" r:id="rId17"/>
    <p:sldId id="978" r:id="rId18"/>
    <p:sldId id="979" r:id="rId19"/>
    <p:sldId id="889" r:id="rId20"/>
    <p:sldId id="980" r:id="rId21"/>
    <p:sldId id="890" r:id="rId22"/>
    <p:sldId id="894" r:id="rId23"/>
    <p:sldId id="892" r:id="rId24"/>
    <p:sldId id="996" r:id="rId25"/>
    <p:sldId id="981" r:id="rId26"/>
    <p:sldId id="982" r:id="rId27"/>
    <p:sldId id="983" r:id="rId28"/>
    <p:sldId id="984" r:id="rId29"/>
    <p:sldId id="985" r:id="rId30"/>
    <p:sldId id="986" r:id="rId31"/>
    <p:sldId id="987" r:id="rId32"/>
    <p:sldId id="988" r:id="rId33"/>
    <p:sldId id="930"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6273" autoAdjust="0"/>
    <p:restoredTop sz="99088" autoAdjust="0"/>
  </p:normalViewPr>
  <p:slideViewPr>
    <p:cSldViewPr snapToGrid="0" snapToObjects="1">
      <p:cViewPr>
        <p:scale>
          <a:sx n="108" d="100"/>
          <a:sy n="108" d="100"/>
        </p:scale>
        <p:origin x="-928" y="-600"/>
      </p:cViewPr>
      <p:guideLst>
        <p:guide orient="horz" pos="2160"/>
        <p:guide pos="2880"/>
      </p:guideLst>
    </p:cSldViewPr>
  </p:slideViewPr>
  <p:outlineViewPr>
    <p:cViewPr>
      <p:scale>
        <a:sx n="33" d="100"/>
        <a:sy n="33" d="100"/>
      </p:scale>
      <p:origin x="0" y="-9616"/>
    </p:cViewPr>
  </p:outlineViewPr>
  <p:notesTextViewPr>
    <p:cViewPr>
      <p:scale>
        <a:sx n="100" d="100"/>
        <a:sy n="100" d="100"/>
      </p:scale>
      <p:origin x="0" y="0"/>
    </p:cViewPr>
  </p:notesTextViewPr>
  <p:sorterViewPr>
    <p:cViewPr>
      <p:scale>
        <a:sx n="150" d="100"/>
        <a:sy n="150" d="100"/>
      </p:scale>
      <p:origin x="0" y="0"/>
    </p:cViewPr>
  </p:sorterViewPr>
  <p:notesViewPr>
    <p:cSldViewPr snapToGrid="0" snapToObjects="1">
      <p:cViewPr varScale="1">
        <p:scale>
          <a:sx n="96" d="100"/>
          <a:sy n="96" d="100"/>
        </p:scale>
        <p:origin x="3520" y="176"/>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1C1528-61D8-104A-99DC-22274A647538}" type="doc">
      <dgm:prSet loTypeId="urn:microsoft.com/office/officeart/2005/8/layout/cycle3" loCatId="" qsTypeId="urn:microsoft.com/office/officeart/2005/8/quickstyle/simple2" qsCatId="simple" csTypeId="urn:microsoft.com/office/officeart/2005/8/colors/colorful2" csCatId="colorful" phldr="1"/>
      <dgm:spPr/>
      <dgm:t>
        <a:bodyPr/>
        <a:lstStyle/>
        <a:p>
          <a:endParaRPr lang="en-US"/>
        </a:p>
      </dgm:t>
    </dgm:pt>
    <dgm:pt modelId="{6AD4D654-1456-6143-9C6F-732EE741AB06}">
      <dgm:prSet phldrT="[Text]"/>
      <dgm:spPr/>
      <dgm:t>
        <a:bodyPr/>
        <a:lstStyle/>
        <a:p>
          <a:r>
            <a:rPr lang="en-US" b="1">
              <a:latin typeface="+mn-lt"/>
            </a:rPr>
            <a:t>1 - Preparation</a:t>
          </a:r>
          <a:r>
            <a:rPr lang="en-US">
              <a:latin typeface="+mn-lt"/>
            </a:rPr>
            <a:t>: </a:t>
          </a:r>
          <a:br>
            <a:rPr lang="en-US">
              <a:latin typeface="+mn-lt"/>
            </a:rPr>
          </a:br>
          <a:r>
            <a:rPr lang="en-US">
              <a:latin typeface="+mn-lt"/>
            </a:rPr>
            <a:t>knowledge &amp; practices for participating fully</a:t>
          </a:r>
        </a:p>
      </dgm:t>
    </dgm:pt>
    <dgm:pt modelId="{FFAA79B1-6116-B448-AA82-D28F74561F22}" type="parTrans" cxnId="{AE5764DA-71F1-4947-A64A-48F920F05A83}">
      <dgm:prSet/>
      <dgm:spPr/>
      <dgm:t>
        <a:bodyPr/>
        <a:lstStyle/>
        <a:p>
          <a:endParaRPr lang="en-US"/>
        </a:p>
      </dgm:t>
    </dgm:pt>
    <dgm:pt modelId="{9B422377-96C8-3347-913E-152720695D19}" type="sibTrans" cxnId="{AE5764DA-71F1-4947-A64A-48F920F05A83}">
      <dgm:prSet/>
      <dgm:spPr/>
      <dgm:t>
        <a:bodyPr/>
        <a:lstStyle/>
        <a:p>
          <a:endParaRPr lang="en-US"/>
        </a:p>
      </dgm:t>
    </dgm:pt>
    <dgm:pt modelId="{454580A2-BB39-5E45-AD74-00992D345B8B}">
      <dgm:prSet phldrT="[Text]"/>
      <dgm:spPr/>
      <dgm:t>
        <a:bodyPr/>
        <a:lstStyle/>
        <a:p>
          <a:r>
            <a:rPr lang="en-US" b="1">
              <a:latin typeface="+mn-lt"/>
            </a:rPr>
            <a:t>2 - Guided Participation</a:t>
          </a:r>
          <a:r>
            <a:rPr lang="en-US">
              <a:latin typeface="+mn-lt"/>
            </a:rPr>
            <a:t>: </a:t>
          </a:r>
          <a:br>
            <a:rPr lang="en-US">
              <a:latin typeface="+mn-lt"/>
            </a:rPr>
          </a:br>
          <a:r>
            <a:rPr lang="en-US">
              <a:latin typeface="+mn-lt"/>
            </a:rPr>
            <a:t>in the events of church life &amp; the Christian Faith</a:t>
          </a:r>
        </a:p>
      </dgm:t>
    </dgm:pt>
    <dgm:pt modelId="{6DFBC355-1F55-8D42-93AB-74E346D818B0}" type="parTrans" cxnId="{C025A369-D6E3-B248-AFDA-55DF5E200906}">
      <dgm:prSet/>
      <dgm:spPr/>
      <dgm:t>
        <a:bodyPr/>
        <a:lstStyle/>
        <a:p>
          <a:endParaRPr lang="en-US"/>
        </a:p>
      </dgm:t>
    </dgm:pt>
    <dgm:pt modelId="{48D1F1BE-D2EA-8649-BCC2-B6671D4E8A19}" type="sibTrans" cxnId="{C025A369-D6E3-B248-AFDA-55DF5E200906}">
      <dgm:prSet/>
      <dgm:spPr/>
      <dgm:t>
        <a:bodyPr/>
        <a:lstStyle/>
        <a:p>
          <a:endParaRPr lang="en-US"/>
        </a:p>
      </dgm:t>
    </dgm:pt>
    <dgm:pt modelId="{53BACFC6-64CC-6A40-A523-5DB4F49044C7}">
      <dgm:prSet phldrT="[Text]"/>
      <dgm:spPr/>
      <dgm:t>
        <a:bodyPr/>
        <a:lstStyle/>
        <a:p>
          <a:r>
            <a:rPr lang="en-US" b="1">
              <a:latin typeface="+mn-lt"/>
            </a:rPr>
            <a:t>3- Reflection</a:t>
          </a:r>
          <a:r>
            <a:rPr lang="en-US">
              <a:latin typeface="+mn-lt"/>
            </a:rPr>
            <a:t>:</a:t>
          </a:r>
          <a:br>
            <a:rPr lang="en-US">
              <a:latin typeface="+mn-lt"/>
            </a:rPr>
          </a:br>
          <a:r>
            <a:rPr lang="en-US">
              <a:latin typeface="+mn-lt"/>
            </a:rPr>
            <a:t>on the experience and living its meaning in daily life </a:t>
          </a:r>
        </a:p>
      </dgm:t>
    </dgm:pt>
    <dgm:pt modelId="{B00DDDFD-D9CC-F746-B535-E506F7800749}" type="parTrans" cxnId="{A21CE908-B8C0-A64F-8D45-753DD4501AF8}">
      <dgm:prSet/>
      <dgm:spPr/>
      <dgm:t>
        <a:bodyPr/>
        <a:lstStyle/>
        <a:p>
          <a:endParaRPr lang="en-US"/>
        </a:p>
      </dgm:t>
    </dgm:pt>
    <dgm:pt modelId="{9ED95691-2363-6444-97DD-72110DC9FAEA}" type="sibTrans" cxnId="{A21CE908-B8C0-A64F-8D45-753DD4501AF8}">
      <dgm:prSet/>
      <dgm:spPr/>
      <dgm:t>
        <a:bodyPr/>
        <a:lstStyle/>
        <a:p>
          <a:endParaRPr lang="en-US"/>
        </a:p>
      </dgm:t>
    </dgm:pt>
    <dgm:pt modelId="{33AEDC38-BB2D-0946-988A-6EB810279169}" type="pres">
      <dgm:prSet presAssocID="{9C1C1528-61D8-104A-99DC-22274A647538}" presName="Name0" presStyleCnt="0">
        <dgm:presLayoutVars>
          <dgm:dir/>
          <dgm:resizeHandles val="exact"/>
        </dgm:presLayoutVars>
      </dgm:prSet>
      <dgm:spPr/>
      <dgm:t>
        <a:bodyPr/>
        <a:lstStyle/>
        <a:p>
          <a:endParaRPr lang="en-US"/>
        </a:p>
      </dgm:t>
    </dgm:pt>
    <dgm:pt modelId="{4080DCF4-E42B-5340-981E-8F434C0165FD}" type="pres">
      <dgm:prSet presAssocID="{9C1C1528-61D8-104A-99DC-22274A647538}" presName="cycle" presStyleCnt="0"/>
      <dgm:spPr/>
    </dgm:pt>
    <dgm:pt modelId="{665F61AC-4C17-C347-BE30-92AE0C91DF06}" type="pres">
      <dgm:prSet presAssocID="{6AD4D654-1456-6143-9C6F-732EE741AB06}" presName="nodeFirstNode" presStyleLbl="node1" presStyleIdx="0" presStyleCnt="3" custRadScaleRad="100012" custRadScaleInc="999">
        <dgm:presLayoutVars>
          <dgm:bulletEnabled val="1"/>
        </dgm:presLayoutVars>
      </dgm:prSet>
      <dgm:spPr/>
      <dgm:t>
        <a:bodyPr/>
        <a:lstStyle/>
        <a:p>
          <a:endParaRPr lang="en-US"/>
        </a:p>
      </dgm:t>
    </dgm:pt>
    <dgm:pt modelId="{BEEC9AAA-1CE7-BF4C-B57C-1ADE4B0D156B}" type="pres">
      <dgm:prSet presAssocID="{9B422377-96C8-3347-913E-152720695D19}" presName="sibTransFirstNode" presStyleLbl="bgShp" presStyleIdx="0" presStyleCnt="1"/>
      <dgm:spPr/>
      <dgm:t>
        <a:bodyPr/>
        <a:lstStyle/>
        <a:p>
          <a:endParaRPr lang="en-US"/>
        </a:p>
      </dgm:t>
    </dgm:pt>
    <dgm:pt modelId="{96478C42-220D-754D-BFF0-723EB1331909}" type="pres">
      <dgm:prSet presAssocID="{454580A2-BB39-5E45-AD74-00992D345B8B}" presName="nodeFollowingNodes" presStyleLbl="node1" presStyleIdx="1" presStyleCnt="3" custRadScaleRad="119593" custRadScaleInc="-17119">
        <dgm:presLayoutVars>
          <dgm:bulletEnabled val="1"/>
        </dgm:presLayoutVars>
      </dgm:prSet>
      <dgm:spPr/>
      <dgm:t>
        <a:bodyPr/>
        <a:lstStyle/>
        <a:p>
          <a:endParaRPr lang="en-US"/>
        </a:p>
      </dgm:t>
    </dgm:pt>
    <dgm:pt modelId="{D808582F-540A-2D45-BB30-455919048987}" type="pres">
      <dgm:prSet presAssocID="{53BACFC6-64CC-6A40-A523-5DB4F49044C7}" presName="nodeFollowingNodes" presStyleLbl="node1" presStyleIdx="2" presStyleCnt="3" custRadScaleRad="111966" custRadScaleInc="25096">
        <dgm:presLayoutVars>
          <dgm:bulletEnabled val="1"/>
        </dgm:presLayoutVars>
      </dgm:prSet>
      <dgm:spPr/>
      <dgm:t>
        <a:bodyPr/>
        <a:lstStyle/>
        <a:p>
          <a:endParaRPr lang="en-US"/>
        </a:p>
      </dgm:t>
    </dgm:pt>
  </dgm:ptLst>
  <dgm:cxnLst>
    <dgm:cxn modelId="{AE5764DA-71F1-4947-A64A-48F920F05A83}" srcId="{9C1C1528-61D8-104A-99DC-22274A647538}" destId="{6AD4D654-1456-6143-9C6F-732EE741AB06}" srcOrd="0" destOrd="0" parTransId="{FFAA79B1-6116-B448-AA82-D28F74561F22}" sibTransId="{9B422377-96C8-3347-913E-152720695D19}"/>
    <dgm:cxn modelId="{5E73A1D0-CB95-B145-BD8E-1ED414FA5DDC}" type="presOf" srcId="{9C1C1528-61D8-104A-99DC-22274A647538}" destId="{33AEDC38-BB2D-0946-988A-6EB810279169}" srcOrd="0" destOrd="0" presId="urn:microsoft.com/office/officeart/2005/8/layout/cycle3"/>
    <dgm:cxn modelId="{0D63B0D7-23D4-A44B-86CF-658353569F42}" type="presOf" srcId="{454580A2-BB39-5E45-AD74-00992D345B8B}" destId="{96478C42-220D-754D-BFF0-723EB1331909}" srcOrd="0" destOrd="0" presId="urn:microsoft.com/office/officeart/2005/8/layout/cycle3"/>
    <dgm:cxn modelId="{0656DCB9-A648-A64B-BB1A-C42C2ABE623E}" type="presOf" srcId="{6AD4D654-1456-6143-9C6F-732EE741AB06}" destId="{665F61AC-4C17-C347-BE30-92AE0C91DF06}" srcOrd="0" destOrd="0" presId="urn:microsoft.com/office/officeart/2005/8/layout/cycle3"/>
    <dgm:cxn modelId="{C025A369-D6E3-B248-AFDA-55DF5E200906}" srcId="{9C1C1528-61D8-104A-99DC-22274A647538}" destId="{454580A2-BB39-5E45-AD74-00992D345B8B}" srcOrd="1" destOrd="0" parTransId="{6DFBC355-1F55-8D42-93AB-74E346D818B0}" sibTransId="{48D1F1BE-D2EA-8649-BCC2-B6671D4E8A19}"/>
    <dgm:cxn modelId="{826D61CB-120A-4B4D-A553-1878931D94B1}" type="presOf" srcId="{9B422377-96C8-3347-913E-152720695D19}" destId="{BEEC9AAA-1CE7-BF4C-B57C-1ADE4B0D156B}" srcOrd="0" destOrd="0" presId="urn:microsoft.com/office/officeart/2005/8/layout/cycle3"/>
    <dgm:cxn modelId="{62E7BAD2-5BAF-0C4F-B861-6E217F3DA84B}" type="presOf" srcId="{53BACFC6-64CC-6A40-A523-5DB4F49044C7}" destId="{D808582F-540A-2D45-BB30-455919048987}" srcOrd="0" destOrd="0" presId="urn:microsoft.com/office/officeart/2005/8/layout/cycle3"/>
    <dgm:cxn modelId="{A21CE908-B8C0-A64F-8D45-753DD4501AF8}" srcId="{9C1C1528-61D8-104A-99DC-22274A647538}" destId="{53BACFC6-64CC-6A40-A523-5DB4F49044C7}" srcOrd="2" destOrd="0" parTransId="{B00DDDFD-D9CC-F746-B535-E506F7800749}" sibTransId="{9ED95691-2363-6444-97DD-72110DC9FAEA}"/>
    <dgm:cxn modelId="{4887ADCC-A483-0940-9B90-84BAC21BB347}" type="presParOf" srcId="{33AEDC38-BB2D-0946-988A-6EB810279169}" destId="{4080DCF4-E42B-5340-981E-8F434C0165FD}" srcOrd="0" destOrd="0" presId="urn:microsoft.com/office/officeart/2005/8/layout/cycle3"/>
    <dgm:cxn modelId="{74B44934-8741-9740-BDB7-3C4DA030D393}" type="presParOf" srcId="{4080DCF4-E42B-5340-981E-8F434C0165FD}" destId="{665F61AC-4C17-C347-BE30-92AE0C91DF06}" srcOrd="0" destOrd="0" presId="urn:microsoft.com/office/officeart/2005/8/layout/cycle3"/>
    <dgm:cxn modelId="{C93FFA9B-ADAA-8E41-B558-2E73C93606F0}" type="presParOf" srcId="{4080DCF4-E42B-5340-981E-8F434C0165FD}" destId="{BEEC9AAA-1CE7-BF4C-B57C-1ADE4B0D156B}" srcOrd="1" destOrd="0" presId="urn:microsoft.com/office/officeart/2005/8/layout/cycle3"/>
    <dgm:cxn modelId="{AEDC1023-13F3-F94A-A225-593DA06969F7}" type="presParOf" srcId="{4080DCF4-E42B-5340-981E-8F434C0165FD}" destId="{96478C42-220D-754D-BFF0-723EB1331909}" srcOrd="2" destOrd="0" presId="urn:microsoft.com/office/officeart/2005/8/layout/cycle3"/>
    <dgm:cxn modelId="{2C5E13D2-6152-994D-A724-1F43F4E0897F}" type="presParOf" srcId="{4080DCF4-E42B-5340-981E-8F434C0165FD}" destId="{D808582F-540A-2D45-BB30-455919048987}"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014569-00F5-1043-9566-47607E9853FD}" type="doc">
      <dgm:prSet loTypeId="urn:microsoft.com/office/officeart/2005/8/layout/chart3" loCatId="" qsTypeId="urn:microsoft.com/office/officeart/2005/8/quickstyle/simple2" qsCatId="simple" csTypeId="urn:microsoft.com/office/officeart/2005/8/colors/colorful1" csCatId="colorful" phldr="1"/>
      <dgm:spPr/>
    </dgm:pt>
    <dgm:pt modelId="{15AFF3F0-F3DC-F345-852E-E715624C01AC}">
      <dgm:prSet phldrT="[Text]" custT="1"/>
      <dgm:spPr>
        <a:solidFill>
          <a:srgbClr val="008000"/>
        </a:solidFill>
      </dgm:spPr>
      <dgm:t>
        <a:bodyPr/>
        <a:lstStyle/>
        <a:p>
          <a:r>
            <a:rPr lang="en-US" sz="2000" b="1" dirty="0">
              <a:latin typeface="Calibri"/>
              <a:cs typeface="Calibri"/>
            </a:rPr>
            <a:t>Creed</a:t>
          </a:r>
        </a:p>
      </dgm:t>
    </dgm:pt>
    <dgm:pt modelId="{23F71BBF-4062-E648-A706-6584A1DDDCB0}" type="parTrans" cxnId="{61C4EEAA-73B3-C040-B27B-6BD2B6E578FB}">
      <dgm:prSet/>
      <dgm:spPr/>
      <dgm:t>
        <a:bodyPr/>
        <a:lstStyle/>
        <a:p>
          <a:endParaRPr lang="en-US"/>
        </a:p>
      </dgm:t>
    </dgm:pt>
    <dgm:pt modelId="{AF9C3DF7-FF42-D241-BD01-30777478667A}" type="sibTrans" cxnId="{61C4EEAA-73B3-C040-B27B-6BD2B6E578FB}">
      <dgm:prSet/>
      <dgm:spPr/>
      <dgm:t>
        <a:bodyPr/>
        <a:lstStyle/>
        <a:p>
          <a:endParaRPr lang="en-US"/>
        </a:p>
      </dgm:t>
    </dgm:pt>
    <dgm:pt modelId="{A4B27157-E3D0-7749-8FB0-84BA0B0E5BB3}">
      <dgm:prSet phldrT="[Text]" custT="1"/>
      <dgm:spPr>
        <a:solidFill>
          <a:srgbClr val="660066"/>
        </a:solidFill>
      </dgm:spPr>
      <dgm:t>
        <a:bodyPr/>
        <a:lstStyle/>
        <a:p>
          <a:r>
            <a:rPr lang="en-US" sz="2000" b="1" dirty="0">
              <a:latin typeface="Calibri"/>
              <a:cs typeface="Calibri"/>
            </a:rPr>
            <a:t>Sacraments</a:t>
          </a:r>
        </a:p>
      </dgm:t>
    </dgm:pt>
    <dgm:pt modelId="{7F51D119-4C64-7546-BDE6-3CEF3F2AC1E0}" type="parTrans" cxnId="{0CAA4081-D0CF-4A46-9D10-820443A44D2F}">
      <dgm:prSet/>
      <dgm:spPr/>
      <dgm:t>
        <a:bodyPr/>
        <a:lstStyle/>
        <a:p>
          <a:endParaRPr lang="en-US"/>
        </a:p>
      </dgm:t>
    </dgm:pt>
    <dgm:pt modelId="{2AE1815E-7D5F-124E-9F2F-1C31C5AD5222}" type="sibTrans" cxnId="{0CAA4081-D0CF-4A46-9D10-820443A44D2F}">
      <dgm:prSet/>
      <dgm:spPr/>
      <dgm:t>
        <a:bodyPr/>
        <a:lstStyle/>
        <a:p>
          <a:endParaRPr lang="en-US"/>
        </a:p>
      </dgm:t>
    </dgm:pt>
    <dgm:pt modelId="{AF41E893-101E-DF4F-B9C4-CCEAE1EA524A}">
      <dgm:prSet phldrT="[Text]" custT="1"/>
      <dgm:spPr/>
      <dgm:t>
        <a:bodyPr/>
        <a:lstStyle/>
        <a:p>
          <a:r>
            <a:rPr lang="en-US" sz="2000" b="1" dirty="0">
              <a:latin typeface="Calibri"/>
              <a:cs typeface="Calibri"/>
            </a:rPr>
            <a:t>Morality </a:t>
          </a:r>
        </a:p>
      </dgm:t>
    </dgm:pt>
    <dgm:pt modelId="{1B4C1FD5-18F0-CE40-BEBA-333AA3F2A2F8}" type="parTrans" cxnId="{5BDA281A-7DE5-AD44-AA34-2794531D58FD}">
      <dgm:prSet/>
      <dgm:spPr/>
      <dgm:t>
        <a:bodyPr/>
        <a:lstStyle/>
        <a:p>
          <a:endParaRPr lang="en-US"/>
        </a:p>
      </dgm:t>
    </dgm:pt>
    <dgm:pt modelId="{141D06ED-7222-BA41-A8DC-E8238F24ADC9}" type="sibTrans" cxnId="{5BDA281A-7DE5-AD44-AA34-2794531D58FD}">
      <dgm:prSet/>
      <dgm:spPr/>
      <dgm:t>
        <a:bodyPr/>
        <a:lstStyle/>
        <a:p>
          <a:endParaRPr lang="en-US"/>
        </a:p>
      </dgm:t>
    </dgm:pt>
    <dgm:pt modelId="{42D915D7-80F1-BC44-9CA0-DB85C418A380}">
      <dgm:prSet phldrT="[Text]" custT="1"/>
      <dgm:spPr/>
      <dgm:t>
        <a:bodyPr/>
        <a:lstStyle/>
        <a:p>
          <a:r>
            <a:rPr lang="en-US" sz="2000" b="1" dirty="0">
              <a:latin typeface="Calibri"/>
              <a:cs typeface="Calibri"/>
            </a:rPr>
            <a:t>Bible</a:t>
          </a:r>
        </a:p>
      </dgm:t>
    </dgm:pt>
    <dgm:pt modelId="{E390C19D-EAAE-3946-A1CB-CC34A76A462D}" type="parTrans" cxnId="{E17DA6FC-9590-E343-8754-0A4518B143F6}">
      <dgm:prSet/>
      <dgm:spPr/>
      <dgm:t>
        <a:bodyPr/>
        <a:lstStyle/>
        <a:p>
          <a:endParaRPr lang="en-US"/>
        </a:p>
      </dgm:t>
    </dgm:pt>
    <dgm:pt modelId="{E40B54F2-8E99-5443-B390-AC3A6C9D8AFB}" type="sibTrans" cxnId="{E17DA6FC-9590-E343-8754-0A4518B143F6}">
      <dgm:prSet/>
      <dgm:spPr/>
      <dgm:t>
        <a:bodyPr/>
        <a:lstStyle/>
        <a:p>
          <a:endParaRPr lang="en-US"/>
        </a:p>
      </dgm:t>
    </dgm:pt>
    <dgm:pt modelId="{570C2620-2EF7-D34C-A0CC-E8D197024F21}">
      <dgm:prSet phldrT="[Text]" custT="1"/>
      <dgm:spPr>
        <a:solidFill>
          <a:schemeClr val="accent1"/>
        </a:solidFill>
      </dgm:spPr>
      <dgm:t>
        <a:bodyPr/>
        <a:lstStyle/>
        <a:p>
          <a:r>
            <a:rPr lang="en-US" sz="2000" b="1" dirty="0">
              <a:latin typeface="Calibri"/>
              <a:cs typeface="Calibri"/>
            </a:rPr>
            <a:t>Justice</a:t>
          </a:r>
        </a:p>
      </dgm:t>
    </dgm:pt>
    <dgm:pt modelId="{05C0A59D-7C28-B14D-837E-6D6A37956D86}" type="parTrans" cxnId="{42F38398-1399-F84D-A95D-712C59EFA915}">
      <dgm:prSet/>
      <dgm:spPr/>
      <dgm:t>
        <a:bodyPr/>
        <a:lstStyle/>
        <a:p>
          <a:endParaRPr lang="en-US"/>
        </a:p>
      </dgm:t>
    </dgm:pt>
    <dgm:pt modelId="{467AB71D-FE5C-B142-B113-1B655AA9F25F}" type="sibTrans" cxnId="{42F38398-1399-F84D-A95D-712C59EFA915}">
      <dgm:prSet/>
      <dgm:spPr/>
      <dgm:t>
        <a:bodyPr/>
        <a:lstStyle/>
        <a:p>
          <a:endParaRPr lang="en-US"/>
        </a:p>
      </dgm:t>
    </dgm:pt>
    <dgm:pt modelId="{BA593A23-E401-594A-8FB3-46984BE690F1}">
      <dgm:prSet phldrT="[Text]" custT="1"/>
      <dgm:spPr/>
      <dgm:t>
        <a:bodyPr/>
        <a:lstStyle/>
        <a:p>
          <a:r>
            <a:rPr lang="en-US" sz="2000" b="1" dirty="0">
              <a:latin typeface="Calibri"/>
              <a:cs typeface="Calibri"/>
            </a:rPr>
            <a:t>Prayer</a:t>
          </a:r>
        </a:p>
      </dgm:t>
    </dgm:pt>
    <dgm:pt modelId="{0167007A-024B-7C44-904A-33D16638623A}" type="parTrans" cxnId="{ED4DBB8E-0C9E-0742-B5C9-EF5CA7307C86}">
      <dgm:prSet/>
      <dgm:spPr/>
      <dgm:t>
        <a:bodyPr/>
        <a:lstStyle/>
        <a:p>
          <a:endParaRPr lang="en-US"/>
        </a:p>
      </dgm:t>
    </dgm:pt>
    <dgm:pt modelId="{9EE801FA-A6CD-4342-93E7-FEB9EEE9037A}" type="sibTrans" cxnId="{ED4DBB8E-0C9E-0742-B5C9-EF5CA7307C86}">
      <dgm:prSet/>
      <dgm:spPr/>
      <dgm:t>
        <a:bodyPr/>
        <a:lstStyle/>
        <a:p>
          <a:endParaRPr lang="en-US"/>
        </a:p>
      </dgm:t>
    </dgm:pt>
    <dgm:pt modelId="{A14655E5-3945-5648-B517-11FBE90F968C}">
      <dgm:prSet phldrT="[Text]" custT="1"/>
      <dgm:spPr/>
      <dgm:t>
        <a:bodyPr/>
        <a:lstStyle/>
        <a:p>
          <a:r>
            <a:rPr lang="en-US" sz="2000" b="1" dirty="0">
              <a:latin typeface="Calibri"/>
              <a:cs typeface="Calibri"/>
            </a:rPr>
            <a:t>Christian Practices</a:t>
          </a:r>
        </a:p>
      </dgm:t>
    </dgm:pt>
    <dgm:pt modelId="{4A548787-E786-C14E-9668-FFDE887AFDC7}" type="parTrans" cxnId="{64A43B07-2EC2-564B-9EA9-78880926681F}">
      <dgm:prSet/>
      <dgm:spPr/>
      <dgm:t>
        <a:bodyPr/>
        <a:lstStyle/>
        <a:p>
          <a:endParaRPr lang="en-US"/>
        </a:p>
      </dgm:t>
    </dgm:pt>
    <dgm:pt modelId="{5C0E1A2D-31A3-364D-9886-85783F9C2686}" type="sibTrans" cxnId="{64A43B07-2EC2-564B-9EA9-78880926681F}">
      <dgm:prSet/>
      <dgm:spPr/>
      <dgm:t>
        <a:bodyPr/>
        <a:lstStyle/>
        <a:p>
          <a:endParaRPr lang="en-US"/>
        </a:p>
      </dgm:t>
    </dgm:pt>
    <dgm:pt modelId="{635110B4-5D5A-9E4C-97FC-E457EEA65B09}" type="pres">
      <dgm:prSet presAssocID="{AD014569-00F5-1043-9566-47607E9853FD}" presName="compositeShape" presStyleCnt="0">
        <dgm:presLayoutVars>
          <dgm:chMax val="7"/>
          <dgm:dir/>
          <dgm:resizeHandles val="exact"/>
        </dgm:presLayoutVars>
      </dgm:prSet>
      <dgm:spPr/>
    </dgm:pt>
    <dgm:pt modelId="{2006B753-6EBA-B64C-834A-81B6CAD9D867}" type="pres">
      <dgm:prSet presAssocID="{AD014569-00F5-1043-9566-47607E9853FD}" presName="wedge1" presStyleLbl="node1" presStyleIdx="0" presStyleCnt="7"/>
      <dgm:spPr/>
      <dgm:t>
        <a:bodyPr/>
        <a:lstStyle/>
        <a:p>
          <a:endParaRPr lang="en-US"/>
        </a:p>
      </dgm:t>
    </dgm:pt>
    <dgm:pt modelId="{9EE4035C-54D0-D740-8CE0-F8E19149B89C}" type="pres">
      <dgm:prSet presAssocID="{AD014569-00F5-1043-9566-47607E9853FD}" presName="wedge1Tx" presStyleLbl="node1" presStyleIdx="0" presStyleCnt="7">
        <dgm:presLayoutVars>
          <dgm:chMax val="0"/>
          <dgm:chPref val="0"/>
          <dgm:bulletEnabled val="1"/>
        </dgm:presLayoutVars>
      </dgm:prSet>
      <dgm:spPr/>
      <dgm:t>
        <a:bodyPr/>
        <a:lstStyle/>
        <a:p>
          <a:endParaRPr lang="en-US"/>
        </a:p>
      </dgm:t>
    </dgm:pt>
    <dgm:pt modelId="{3B32EF70-408B-5D4D-BF91-D5B1B9BE12C0}" type="pres">
      <dgm:prSet presAssocID="{AD014569-00F5-1043-9566-47607E9853FD}" presName="wedge2" presStyleLbl="node1" presStyleIdx="1" presStyleCnt="7" custScaleX="108387"/>
      <dgm:spPr/>
      <dgm:t>
        <a:bodyPr/>
        <a:lstStyle/>
        <a:p>
          <a:endParaRPr lang="en-US"/>
        </a:p>
      </dgm:t>
    </dgm:pt>
    <dgm:pt modelId="{47651A1E-8E91-BE4D-A4D1-71973A78C95C}" type="pres">
      <dgm:prSet presAssocID="{AD014569-00F5-1043-9566-47607E9853FD}" presName="wedge2Tx" presStyleLbl="node1" presStyleIdx="1" presStyleCnt="7">
        <dgm:presLayoutVars>
          <dgm:chMax val="0"/>
          <dgm:chPref val="0"/>
          <dgm:bulletEnabled val="1"/>
        </dgm:presLayoutVars>
      </dgm:prSet>
      <dgm:spPr/>
      <dgm:t>
        <a:bodyPr/>
        <a:lstStyle/>
        <a:p>
          <a:endParaRPr lang="en-US"/>
        </a:p>
      </dgm:t>
    </dgm:pt>
    <dgm:pt modelId="{7967BFE5-52D5-F348-9B50-BD69FB33BF17}" type="pres">
      <dgm:prSet presAssocID="{AD014569-00F5-1043-9566-47607E9853FD}" presName="wedge3" presStyleLbl="node1" presStyleIdx="2" presStyleCnt="7" custScaleX="107263"/>
      <dgm:spPr/>
      <dgm:t>
        <a:bodyPr/>
        <a:lstStyle/>
        <a:p>
          <a:endParaRPr lang="en-US"/>
        </a:p>
      </dgm:t>
    </dgm:pt>
    <dgm:pt modelId="{141BFA0B-38D4-6644-8EB2-B6ABF5825D23}" type="pres">
      <dgm:prSet presAssocID="{AD014569-00F5-1043-9566-47607E9853FD}" presName="wedge3Tx" presStyleLbl="node1" presStyleIdx="2" presStyleCnt="7">
        <dgm:presLayoutVars>
          <dgm:chMax val="0"/>
          <dgm:chPref val="0"/>
          <dgm:bulletEnabled val="1"/>
        </dgm:presLayoutVars>
      </dgm:prSet>
      <dgm:spPr/>
      <dgm:t>
        <a:bodyPr/>
        <a:lstStyle/>
        <a:p>
          <a:endParaRPr lang="en-US"/>
        </a:p>
      </dgm:t>
    </dgm:pt>
    <dgm:pt modelId="{E28C42C1-EBCD-C14F-8313-F05E5FA54EA7}" type="pres">
      <dgm:prSet presAssocID="{AD014569-00F5-1043-9566-47607E9853FD}" presName="wedge4" presStyleLbl="node1" presStyleIdx="3" presStyleCnt="7"/>
      <dgm:spPr/>
      <dgm:t>
        <a:bodyPr/>
        <a:lstStyle/>
        <a:p>
          <a:endParaRPr lang="en-US"/>
        </a:p>
      </dgm:t>
    </dgm:pt>
    <dgm:pt modelId="{4819B82C-8896-0E4B-937C-003D067F3A7D}" type="pres">
      <dgm:prSet presAssocID="{AD014569-00F5-1043-9566-47607E9853FD}" presName="wedge4Tx" presStyleLbl="node1" presStyleIdx="3" presStyleCnt="7">
        <dgm:presLayoutVars>
          <dgm:chMax val="0"/>
          <dgm:chPref val="0"/>
          <dgm:bulletEnabled val="1"/>
        </dgm:presLayoutVars>
      </dgm:prSet>
      <dgm:spPr/>
      <dgm:t>
        <a:bodyPr/>
        <a:lstStyle/>
        <a:p>
          <a:endParaRPr lang="en-US"/>
        </a:p>
      </dgm:t>
    </dgm:pt>
    <dgm:pt modelId="{34EE585A-F1C8-F24E-8F96-F460A93CEED1}" type="pres">
      <dgm:prSet presAssocID="{AD014569-00F5-1043-9566-47607E9853FD}" presName="wedge5" presStyleLbl="node1" presStyleIdx="4" presStyleCnt="7"/>
      <dgm:spPr/>
      <dgm:t>
        <a:bodyPr/>
        <a:lstStyle/>
        <a:p>
          <a:endParaRPr lang="en-US"/>
        </a:p>
      </dgm:t>
    </dgm:pt>
    <dgm:pt modelId="{52C746AF-44F2-664A-98A2-4D1F30BCDC2C}" type="pres">
      <dgm:prSet presAssocID="{AD014569-00F5-1043-9566-47607E9853FD}" presName="wedge5Tx" presStyleLbl="node1" presStyleIdx="4" presStyleCnt="7">
        <dgm:presLayoutVars>
          <dgm:chMax val="0"/>
          <dgm:chPref val="0"/>
          <dgm:bulletEnabled val="1"/>
        </dgm:presLayoutVars>
      </dgm:prSet>
      <dgm:spPr/>
      <dgm:t>
        <a:bodyPr/>
        <a:lstStyle/>
        <a:p>
          <a:endParaRPr lang="en-US"/>
        </a:p>
      </dgm:t>
    </dgm:pt>
    <dgm:pt modelId="{A9723760-983C-2747-8E00-F4E2F736503E}" type="pres">
      <dgm:prSet presAssocID="{AD014569-00F5-1043-9566-47607E9853FD}" presName="wedge6" presStyleLbl="node1" presStyleIdx="5" presStyleCnt="7"/>
      <dgm:spPr/>
      <dgm:t>
        <a:bodyPr/>
        <a:lstStyle/>
        <a:p>
          <a:endParaRPr lang="en-US"/>
        </a:p>
      </dgm:t>
    </dgm:pt>
    <dgm:pt modelId="{6CF78E18-0F4A-2F43-BDE2-5CF235B2E8B2}" type="pres">
      <dgm:prSet presAssocID="{AD014569-00F5-1043-9566-47607E9853FD}" presName="wedge6Tx" presStyleLbl="node1" presStyleIdx="5" presStyleCnt="7">
        <dgm:presLayoutVars>
          <dgm:chMax val="0"/>
          <dgm:chPref val="0"/>
          <dgm:bulletEnabled val="1"/>
        </dgm:presLayoutVars>
      </dgm:prSet>
      <dgm:spPr/>
      <dgm:t>
        <a:bodyPr/>
        <a:lstStyle/>
        <a:p>
          <a:endParaRPr lang="en-US"/>
        </a:p>
      </dgm:t>
    </dgm:pt>
    <dgm:pt modelId="{977DD02B-C72A-F041-8F0A-0B32D1E8AA7C}" type="pres">
      <dgm:prSet presAssocID="{AD014569-00F5-1043-9566-47607E9853FD}" presName="wedge7" presStyleLbl="node1" presStyleIdx="6" presStyleCnt="7"/>
      <dgm:spPr/>
      <dgm:t>
        <a:bodyPr/>
        <a:lstStyle/>
        <a:p>
          <a:endParaRPr lang="en-US"/>
        </a:p>
      </dgm:t>
    </dgm:pt>
    <dgm:pt modelId="{69AE60A2-6E9D-9B41-8CEC-EBB59973A7AC}" type="pres">
      <dgm:prSet presAssocID="{AD014569-00F5-1043-9566-47607E9853FD}" presName="wedge7Tx" presStyleLbl="node1" presStyleIdx="6" presStyleCnt="7">
        <dgm:presLayoutVars>
          <dgm:chMax val="0"/>
          <dgm:chPref val="0"/>
          <dgm:bulletEnabled val="1"/>
        </dgm:presLayoutVars>
      </dgm:prSet>
      <dgm:spPr/>
      <dgm:t>
        <a:bodyPr/>
        <a:lstStyle/>
        <a:p>
          <a:endParaRPr lang="en-US"/>
        </a:p>
      </dgm:t>
    </dgm:pt>
  </dgm:ptLst>
  <dgm:cxnLst>
    <dgm:cxn modelId="{64A43B07-2EC2-564B-9EA9-78880926681F}" srcId="{AD014569-00F5-1043-9566-47607E9853FD}" destId="{A14655E5-3945-5648-B517-11FBE90F968C}" srcOrd="6" destOrd="0" parTransId="{4A548787-E786-C14E-9668-FFDE887AFDC7}" sibTransId="{5C0E1A2D-31A3-364D-9886-85783F9C2686}"/>
    <dgm:cxn modelId="{61C4EEAA-73B3-C040-B27B-6BD2B6E578FB}" srcId="{AD014569-00F5-1043-9566-47607E9853FD}" destId="{15AFF3F0-F3DC-F345-852E-E715624C01AC}" srcOrd="0" destOrd="0" parTransId="{23F71BBF-4062-E648-A706-6584A1DDDCB0}" sibTransId="{AF9C3DF7-FF42-D241-BD01-30777478667A}"/>
    <dgm:cxn modelId="{5BDA281A-7DE5-AD44-AA34-2794531D58FD}" srcId="{AD014569-00F5-1043-9566-47607E9853FD}" destId="{AF41E893-101E-DF4F-B9C4-CCEAE1EA524A}" srcOrd="2" destOrd="0" parTransId="{1B4C1FD5-18F0-CE40-BEBA-333AA3F2A2F8}" sibTransId="{141D06ED-7222-BA41-A8DC-E8238F24ADC9}"/>
    <dgm:cxn modelId="{462E5523-5022-BE44-B174-78801580A538}" type="presOf" srcId="{BA593A23-E401-594A-8FB3-46984BE690F1}" destId="{34EE585A-F1C8-F24E-8F96-F460A93CEED1}" srcOrd="0" destOrd="0" presId="urn:microsoft.com/office/officeart/2005/8/layout/chart3"/>
    <dgm:cxn modelId="{6E19F196-E143-F449-9F8E-D04CC9A1A90E}" type="presOf" srcId="{AF41E893-101E-DF4F-B9C4-CCEAE1EA524A}" destId="{7967BFE5-52D5-F348-9B50-BD69FB33BF17}" srcOrd="0" destOrd="0" presId="urn:microsoft.com/office/officeart/2005/8/layout/chart3"/>
    <dgm:cxn modelId="{622F5122-5AF5-5747-95CF-8248FF2BE030}" type="presOf" srcId="{42D915D7-80F1-BC44-9CA0-DB85C418A380}" destId="{6CF78E18-0F4A-2F43-BDE2-5CF235B2E8B2}" srcOrd="1" destOrd="0" presId="urn:microsoft.com/office/officeart/2005/8/layout/chart3"/>
    <dgm:cxn modelId="{A1BA7A4A-F86D-8148-A07B-E381DCC8B745}" type="presOf" srcId="{A4B27157-E3D0-7749-8FB0-84BA0B0E5BB3}" destId="{3B32EF70-408B-5D4D-BF91-D5B1B9BE12C0}" srcOrd="0" destOrd="0" presId="urn:microsoft.com/office/officeart/2005/8/layout/chart3"/>
    <dgm:cxn modelId="{2D463EBB-3B44-6C4B-8B5E-D787005D509A}" type="presOf" srcId="{BA593A23-E401-594A-8FB3-46984BE690F1}" destId="{52C746AF-44F2-664A-98A2-4D1F30BCDC2C}" srcOrd="1" destOrd="0" presId="urn:microsoft.com/office/officeart/2005/8/layout/chart3"/>
    <dgm:cxn modelId="{0CAA4081-D0CF-4A46-9D10-820443A44D2F}" srcId="{AD014569-00F5-1043-9566-47607E9853FD}" destId="{A4B27157-E3D0-7749-8FB0-84BA0B0E5BB3}" srcOrd="1" destOrd="0" parTransId="{7F51D119-4C64-7546-BDE6-3CEF3F2AC1E0}" sibTransId="{2AE1815E-7D5F-124E-9F2F-1C31C5AD5222}"/>
    <dgm:cxn modelId="{40675073-17E9-0248-B8CA-06D4A4EBFC56}" type="presOf" srcId="{15AFF3F0-F3DC-F345-852E-E715624C01AC}" destId="{2006B753-6EBA-B64C-834A-81B6CAD9D867}" srcOrd="0" destOrd="0" presId="urn:microsoft.com/office/officeart/2005/8/layout/chart3"/>
    <dgm:cxn modelId="{C9234A34-9767-6F47-B48C-11D1F41AF0E9}" type="presOf" srcId="{570C2620-2EF7-D34C-A0CC-E8D197024F21}" destId="{4819B82C-8896-0E4B-937C-003D067F3A7D}" srcOrd="1" destOrd="0" presId="urn:microsoft.com/office/officeart/2005/8/layout/chart3"/>
    <dgm:cxn modelId="{E3B954C6-56BC-8245-B923-8B94A7865687}" type="presOf" srcId="{A4B27157-E3D0-7749-8FB0-84BA0B0E5BB3}" destId="{47651A1E-8E91-BE4D-A4D1-71973A78C95C}" srcOrd="1" destOrd="0" presId="urn:microsoft.com/office/officeart/2005/8/layout/chart3"/>
    <dgm:cxn modelId="{ED4DBB8E-0C9E-0742-B5C9-EF5CA7307C86}" srcId="{AD014569-00F5-1043-9566-47607E9853FD}" destId="{BA593A23-E401-594A-8FB3-46984BE690F1}" srcOrd="4" destOrd="0" parTransId="{0167007A-024B-7C44-904A-33D16638623A}" sibTransId="{9EE801FA-A6CD-4342-93E7-FEB9EEE9037A}"/>
    <dgm:cxn modelId="{F32416C5-0BA6-AC49-99A2-A668C5D752A8}" type="presOf" srcId="{A14655E5-3945-5648-B517-11FBE90F968C}" destId="{69AE60A2-6E9D-9B41-8CEC-EBB59973A7AC}" srcOrd="1" destOrd="0" presId="urn:microsoft.com/office/officeart/2005/8/layout/chart3"/>
    <dgm:cxn modelId="{A1014A02-1E4B-EA4D-955D-EA30CB542212}" type="presOf" srcId="{AD014569-00F5-1043-9566-47607E9853FD}" destId="{635110B4-5D5A-9E4C-97FC-E457EEA65B09}" srcOrd="0" destOrd="0" presId="urn:microsoft.com/office/officeart/2005/8/layout/chart3"/>
    <dgm:cxn modelId="{5A29969E-3A4B-FE43-BE3D-7320F6A21BF4}" type="presOf" srcId="{15AFF3F0-F3DC-F345-852E-E715624C01AC}" destId="{9EE4035C-54D0-D740-8CE0-F8E19149B89C}" srcOrd="1" destOrd="0" presId="urn:microsoft.com/office/officeart/2005/8/layout/chart3"/>
    <dgm:cxn modelId="{42F38398-1399-F84D-A95D-712C59EFA915}" srcId="{AD014569-00F5-1043-9566-47607E9853FD}" destId="{570C2620-2EF7-D34C-A0CC-E8D197024F21}" srcOrd="3" destOrd="0" parTransId="{05C0A59D-7C28-B14D-837E-6D6A37956D86}" sibTransId="{467AB71D-FE5C-B142-B113-1B655AA9F25F}"/>
    <dgm:cxn modelId="{DCC163BD-7940-8A4D-882B-1F2B60A95005}" type="presOf" srcId="{42D915D7-80F1-BC44-9CA0-DB85C418A380}" destId="{A9723760-983C-2747-8E00-F4E2F736503E}" srcOrd="0" destOrd="0" presId="urn:microsoft.com/office/officeart/2005/8/layout/chart3"/>
    <dgm:cxn modelId="{E17DA6FC-9590-E343-8754-0A4518B143F6}" srcId="{AD014569-00F5-1043-9566-47607E9853FD}" destId="{42D915D7-80F1-BC44-9CA0-DB85C418A380}" srcOrd="5" destOrd="0" parTransId="{E390C19D-EAAE-3946-A1CB-CC34A76A462D}" sibTransId="{E40B54F2-8E99-5443-B390-AC3A6C9D8AFB}"/>
    <dgm:cxn modelId="{5869E7E4-4E3A-B14E-89C1-E1FC007396A9}" type="presOf" srcId="{570C2620-2EF7-D34C-A0CC-E8D197024F21}" destId="{E28C42C1-EBCD-C14F-8313-F05E5FA54EA7}" srcOrd="0" destOrd="0" presId="urn:microsoft.com/office/officeart/2005/8/layout/chart3"/>
    <dgm:cxn modelId="{C3AB16BC-108E-3344-A477-99A4F6FED87A}" type="presOf" srcId="{A14655E5-3945-5648-B517-11FBE90F968C}" destId="{977DD02B-C72A-F041-8F0A-0B32D1E8AA7C}" srcOrd="0" destOrd="0" presId="urn:microsoft.com/office/officeart/2005/8/layout/chart3"/>
    <dgm:cxn modelId="{0C2B5EF0-EDCD-614F-90FC-34481314719B}" type="presOf" srcId="{AF41E893-101E-DF4F-B9C4-CCEAE1EA524A}" destId="{141BFA0B-38D4-6644-8EB2-B6ABF5825D23}" srcOrd="1" destOrd="0" presId="urn:microsoft.com/office/officeart/2005/8/layout/chart3"/>
    <dgm:cxn modelId="{E1ABF8C5-CD69-3342-8C68-B4C573919B31}" type="presParOf" srcId="{635110B4-5D5A-9E4C-97FC-E457EEA65B09}" destId="{2006B753-6EBA-B64C-834A-81B6CAD9D867}" srcOrd="0" destOrd="0" presId="urn:microsoft.com/office/officeart/2005/8/layout/chart3"/>
    <dgm:cxn modelId="{F8F3BB8A-44F8-2C4E-876A-55903C41E6DA}" type="presParOf" srcId="{635110B4-5D5A-9E4C-97FC-E457EEA65B09}" destId="{9EE4035C-54D0-D740-8CE0-F8E19149B89C}" srcOrd="1" destOrd="0" presId="urn:microsoft.com/office/officeart/2005/8/layout/chart3"/>
    <dgm:cxn modelId="{C6BA8A25-E963-574F-B26C-367154AE5D7B}" type="presParOf" srcId="{635110B4-5D5A-9E4C-97FC-E457EEA65B09}" destId="{3B32EF70-408B-5D4D-BF91-D5B1B9BE12C0}" srcOrd="2" destOrd="0" presId="urn:microsoft.com/office/officeart/2005/8/layout/chart3"/>
    <dgm:cxn modelId="{7A292383-41ED-1144-9C31-956AF893C360}" type="presParOf" srcId="{635110B4-5D5A-9E4C-97FC-E457EEA65B09}" destId="{47651A1E-8E91-BE4D-A4D1-71973A78C95C}" srcOrd="3" destOrd="0" presId="urn:microsoft.com/office/officeart/2005/8/layout/chart3"/>
    <dgm:cxn modelId="{F095DD38-7D52-AE4A-989F-D5A136F31054}" type="presParOf" srcId="{635110B4-5D5A-9E4C-97FC-E457EEA65B09}" destId="{7967BFE5-52D5-F348-9B50-BD69FB33BF17}" srcOrd="4" destOrd="0" presId="urn:microsoft.com/office/officeart/2005/8/layout/chart3"/>
    <dgm:cxn modelId="{1F908C29-4825-D240-9CC3-7EBE7FEAA897}" type="presParOf" srcId="{635110B4-5D5A-9E4C-97FC-E457EEA65B09}" destId="{141BFA0B-38D4-6644-8EB2-B6ABF5825D23}" srcOrd="5" destOrd="0" presId="urn:microsoft.com/office/officeart/2005/8/layout/chart3"/>
    <dgm:cxn modelId="{C94E6FEF-FC09-2841-A1F4-E18D3F328818}" type="presParOf" srcId="{635110B4-5D5A-9E4C-97FC-E457EEA65B09}" destId="{E28C42C1-EBCD-C14F-8313-F05E5FA54EA7}" srcOrd="6" destOrd="0" presId="urn:microsoft.com/office/officeart/2005/8/layout/chart3"/>
    <dgm:cxn modelId="{89584F8D-34B5-644D-998F-8C54DA000957}" type="presParOf" srcId="{635110B4-5D5A-9E4C-97FC-E457EEA65B09}" destId="{4819B82C-8896-0E4B-937C-003D067F3A7D}" srcOrd="7" destOrd="0" presId="urn:microsoft.com/office/officeart/2005/8/layout/chart3"/>
    <dgm:cxn modelId="{B1892ABD-3490-E54C-8910-DE34DA540704}" type="presParOf" srcId="{635110B4-5D5A-9E4C-97FC-E457EEA65B09}" destId="{34EE585A-F1C8-F24E-8F96-F460A93CEED1}" srcOrd="8" destOrd="0" presId="urn:microsoft.com/office/officeart/2005/8/layout/chart3"/>
    <dgm:cxn modelId="{42321463-3E04-3243-A5CB-363D9CA8AEF2}" type="presParOf" srcId="{635110B4-5D5A-9E4C-97FC-E457EEA65B09}" destId="{52C746AF-44F2-664A-98A2-4D1F30BCDC2C}" srcOrd="9" destOrd="0" presId="urn:microsoft.com/office/officeart/2005/8/layout/chart3"/>
    <dgm:cxn modelId="{C9521A6A-58ED-0F4A-88F1-988928DE7DD5}" type="presParOf" srcId="{635110B4-5D5A-9E4C-97FC-E457EEA65B09}" destId="{A9723760-983C-2747-8E00-F4E2F736503E}" srcOrd="10" destOrd="0" presId="urn:microsoft.com/office/officeart/2005/8/layout/chart3"/>
    <dgm:cxn modelId="{13CBC9D4-FD37-9E40-A33D-A1791E6CE935}" type="presParOf" srcId="{635110B4-5D5A-9E4C-97FC-E457EEA65B09}" destId="{6CF78E18-0F4A-2F43-BDE2-5CF235B2E8B2}" srcOrd="11" destOrd="0" presId="urn:microsoft.com/office/officeart/2005/8/layout/chart3"/>
    <dgm:cxn modelId="{B6AC8ACE-BCE7-354B-968B-482FA19ABAE4}" type="presParOf" srcId="{635110B4-5D5A-9E4C-97FC-E457EEA65B09}" destId="{977DD02B-C72A-F041-8F0A-0B32D1E8AA7C}" srcOrd="12" destOrd="0" presId="urn:microsoft.com/office/officeart/2005/8/layout/chart3"/>
    <dgm:cxn modelId="{A979F48D-09F6-3B40-A2A8-3FEB4D282F30}" type="presParOf" srcId="{635110B4-5D5A-9E4C-97FC-E457EEA65B09}" destId="{69AE60A2-6E9D-9B41-8CEC-EBB59973A7AC}" srcOrd="13"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C9AAA-1CE7-BF4C-B57C-1ADE4B0D156B}">
      <dsp:nvSpPr>
        <dsp:cNvPr id="0" name=""/>
        <dsp:cNvSpPr/>
      </dsp:nvSpPr>
      <dsp:spPr>
        <a:xfrm>
          <a:off x="1795519" y="-268677"/>
          <a:ext cx="4567957" cy="4567957"/>
        </a:xfrm>
        <a:prstGeom prst="circularArrow">
          <a:avLst>
            <a:gd name="adj1" fmla="val 5689"/>
            <a:gd name="adj2" fmla="val 340510"/>
            <a:gd name="adj3" fmla="val 12379910"/>
            <a:gd name="adj4" fmla="val 18299753"/>
            <a:gd name="adj5" fmla="val 5908"/>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5F61AC-4C17-C347-BE30-92AE0C91DF06}">
      <dsp:nvSpPr>
        <dsp:cNvPr id="0" name=""/>
        <dsp:cNvSpPr/>
      </dsp:nvSpPr>
      <dsp:spPr>
        <a:xfrm>
          <a:off x="2458666" y="867"/>
          <a:ext cx="3241662" cy="1620831"/>
        </a:xfrm>
        <a:prstGeom prst="roundRect">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a:latin typeface="+mn-lt"/>
            </a:rPr>
            <a:t>1 - Preparation</a:t>
          </a:r>
          <a:r>
            <a:rPr lang="en-US" sz="2300" kern="1200">
              <a:latin typeface="+mn-lt"/>
            </a:rPr>
            <a:t>: </a:t>
          </a:r>
          <a:br>
            <a:rPr lang="en-US" sz="2300" kern="1200">
              <a:latin typeface="+mn-lt"/>
            </a:rPr>
          </a:br>
          <a:r>
            <a:rPr lang="en-US" sz="2300" kern="1200">
              <a:latin typeface="+mn-lt"/>
            </a:rPr>
            <a:t>knowledge &amp; practices for participating fully</a:t>
          </a:r>
        </a:p>
      </dsp:txBody>
      <dsp:txXfrm>
        <a:off x="2537788" y="79989"/>
        <a:ext cx="3083418" cy="1462587"/>
      </dsp:txXfrm>
    </dsp:sp>
    <dsp:sp modelId="{96478C42-220D-754D-BFF0-723EB1331909}">
      <dsp:nvSpPr>
        <dsp:cNvPr id="0" name=""/>
        <dsp:cNvSpPr/>
      </dsp:nvSpPr>
      <dsp:spPr>
        <a:xfrm>
          <a:off x="4740958" y="2602325"/>
          <a:ext cx="3241662" cy="1620831"/>
        </a:xfrm>
        <a:prstGeom prst="roundRect">
          <a:avLst/>
        </a:prstGeom>
        <a:solidFill>
          <a:schemeClr val="accent2">
            <a:hueOff val="6130687"/>
            <a:satOff val="-5735"/>
            <a:lumOff val="6276"/>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a:latin typeface="+mn-lt"/>
            </a:rPr>
            <a:t>2 - Guided Participation</a:t>
          </a:r>
          <a:r>
            <a:rPr lang="en-US" sz="2300" kern="1200">
              <a:latin typeface="+mn-lt"/>
            </a:rPr>
            <a:t>: </a:t>
          </a:r>
          <a:br>
            <a:rPr lang="en-US" sz="2300" kern="1200">
              <a:latin typeface="+mn-lt"/>
            </a:rPr>
          </a:br>
          <a:r>
            <a:rPr lang="en-US" sz="2300" kern="1200">
              <a:latin typeface="+mn-lt"/>
            </a:rPr>
            <a:t>in the events of church life &amp; the Christian Faith</a:t>
          </a:r>
        </a:p>
      </dsp:txBody>
      <dsp:txXfrm>
        <a:off x="4820080" y="2681447"/>
        <a:ext cx="3083418" cy="1462587"/>
      </dsp:txXfrm>
    </dsp:sp>
    <dsp:sp modelId="{D808582F-540A-2D45-BB30-455919048987}">
      <dsp:nvSpPr>
        <dsp:cNvPr id="0" name=""/>
        <dsp:cNvSpPr/>
      </dsp:nvSpPr>
      <dsp:spPr>
        <a:xfrm>
          <a:off x="207685" y="2288779"/>
          <a:ext cx="3241662" cy="1620831"/>
        </a:xfrm>
        <a:prstGeom prst="roundRect">
          <a:avLst/>
        </a:prstGeom>
        <a:solidFill>
          <a:schemeClr val="accent2">
            <a:hueOff val="12261375"/>
            <a:satOff val="-11469"/>
            <a:lumOff val="12551"/>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a:latin typeface="+mn-lt"/>
            </a:rPr>
            <a:t>3- Reflection</a:t>
          </a:r>
          <a:r>
            <a:rPr lang="en-US" sz="2300" kern="1200">
              <a:latin typeface="+mn-lt"/>
            </a:rPr>
            <a:t>:</a:t>
          </a:r>
          <a:br>
            <a:rPr lang="en-US" sz="2300" kern="1200">
              <a:latin typeface="+mn-lt"/>
            </a:rPr>
          </a:br>
          <a:r>
            <a:rPr lang="en-US" sz="2300" kern="1200">
              <a:latin typeface="+mn-lt"/>
            </a:rPr>
            <a:t>on the experience and living its meaning in daily life </a:t>
          </a:r>
        </a:p>
      </dsp:txBody>
      <dsp:txXfrm>
        <a:off x="286807" y="2367901"/>
        <a:ext cx="3083418" cy="14625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6B753-6EBA-B64C-834A-81B6CAD9D867}">
      <dsp:nvSpPr>
        <dsp:cNvPr id="0" name=""/>
        <dsp:cNvSpPr/>
      </dsp:nvSpPr>
      <dsp:spPr>
        <a:xfrm>
          <a:off x="520510" y="516540"/>
          <a:ext cx="4299204" cy="4299204"/>
        </a:xfrm>
        <a:prstGeom prst="pie">
          <a:avLst>
            <a:gd name="adj1" fmla="val 16200000"/>
            <a:gd name="adj2" fmla="val 19285716"/>
          </a:avLst>
        </a:prstGeom>
        <a:solidFill>
          <a:srgbClr val="008000"/>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latin typeface="Calibri"/>
              <a:cs typeface="Calibri"/>
            </a:rPr>
            <a:t>Creed</a:t>
          </a:r>
        </a:p>
      </dsp:txBody>
      <dsp:txXfrm>
        <a:off x="2712592" y="925988"/>
        <a:ext cx="1177163" cy="742124"/>
      </dsp:txXfrm>
    </dsp:sp>
    <dsp:sp modelId="{3B32EF70-408B-5D4D-BF91-D5B1B9BE12C0}">
      <dsp:nvSpPr>
        <dsp:cNvPr id="0" name=""/>
        <dsp:cNvSpPr/>
      </dsp:nvSpPr>
      <dsp:spPr>
        <a:xfrm>
          <a:off x="229160" y="746855"/>
          <a:ext cx="4659778" cy="4299204"/>
        </a:xfrm>
        <a:prstGeom prst="pie">
          <a:avLst>
            <a:gd name="adj1" fmla="val 19285716"/>
            <a:gd name="adj2" fmla="val 771428"/>
          </a:avLst>
        </a:prstGeom>
        <a:solidFill>
          <a:srgbClr val="660066"/>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latin typeface="Calibri"/>
              <a:cs typeface="Calibri"/>
            </a:rPr>
            <a:t>Sacraments</a:t>
          </a:r>
        </a:p>
      </dsp:txBody>
      <dsp:txXfrm>
        <a:off x="3418890" y="2282285"/>
        <a:ext cx="1353554" cy="793305"/>
      </dsp:txXfrm>
    </dsp:sp>
    <dsp:sp modelId="{7967BFE5-52D5-F348-9B50-BD69FB33BF17}">
      <dsp:nvSpPr>
        <dsp:cNvPr id="0" name=""/>
        <dsp:cNvSpPr/>
      </dsp:nvSpPr>
      <dsp:spPr>
        <a:xfrm>
          <a:off x="253322" y="746855"/>
          <a:ext cx="4611455" cy="4299204"/>
        </a:xfrm>
        <a:prstGeom prst="pie">
          <a:avLst>
            <a:gd name="adj1" fmla="val 771428"/>
            <a:gd name="adj2" fmla="val 3857143"/>
          </a:avLst>
        </a:prstGeom>
        <a:solidFill>
          <a:schemeClr val="accent4">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latin typeface="Calibri"/>
              <a:cs typeface="Calibri"/>
            </a:rPr>
            <a:t>Morality </a:t>
          </a:r>
        </a:p>
      </dsp:txBody>
      <dsp:txXfrm>
        <a:off x="3217829" y="3305905"/>
        <a:ext cx="1207762" cy="818896"/>
      </dsp:txXfrm>
    </dsp:sp>
    <dsp:sp modelId="{E28C42C1-EBCD-C14F-8313-F05E5FA54EA7}">
      <dsp:nvSpPr>
        <dsp:cNvPr id="0" name=""/>
        <dsp:cNvSpPr/>
      </dsp:nvSpPr>
      <dsp:spPr>
        <a:xfrm>
          <a:off x="409447" y="746855"/>
          <a:ext cx="4299204" cy="4299204"/>
        </a:xfrm>
        <a:prstGeom prst="pie">
          <a:avLst>
            <a:gd name="adj1" fmla="val 3857226"/>
            <a:gd name="adj2" fmla="val 6942858"/>
          </a:avLst>
        </a:prstGeom>
        <a:solidFill>
          <a:schemeClr val="accent1"/>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latin typeface="Calibri"/>
              <a:cs typeface="Calibri"/>
            </a:rPr>
            <a:t>Justice</a:t>
          </a:r>
        </a:p>
      </dsp:txBody>
      <dsp:txXfrm>
        <a:off x="1983263" y="4124801"/>
        <a:ext cx="1151572" cy="818896"/>
      </dsp:txXfrm>
    </dsp:sp>
    <dsp:sp modelId="{34EE585A-F1C8-F24E-8F96-F460A93CEED1}">
      <dsp:nvSpPr>
        <dsp:cNvPr id="0" name=""/>
        <dsp:cNvSpPr/>
      </dsp:nvSpPr>
      <dsp:spPr>
        <a:xfrm>
          <a:off x="409447" y="746855"/>
          <a:ext cx="4299204" cy="4299204"/>
        </a:xfrm>
        <a:prstGeom prst="pie">
          <a:avLst>
            <a:gd name="adj1" fmla="val 6942858"/>
            <a:gd name="adj2" fmla="val 10028574"/>
          </a:avLst>
        </a:prstGeom>
        <a:solidFill>
          <a:schemeClr val="accent6">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latin typeface="Calibri"/>
              <a:cs typeface="Calibri"/>
            </a:rPr>
            <a:t>Prayer</a:t>
          </a:r>
        </a:p>
      </dsp:txBody>
      <dsp:txXfrm>
        <a:off x="818895" y="3305905"/>
        <a:ext cx="1125982" cy="818896"/>
      </dsp:txXfrm>
    </dsp:sp>
    <dsp:sp modelId="{A9723760-983C-2747-8E00-F4E2F736503E}">
      <dsp:nvSpPr>
        <dsp:cNvPr id="0" name=""/>
        <dsp:cNvSpPr/>
      </dsp:nvSpPr>
      <dsp:spPr>
        <a:xfrm>
          <a:off x="409447" y="746855"/>
          <a:ext cx="4299204" cy="4299204"/>
        </a:xfrm>
        <a:prstGeom prst="pie">
          <a:avLst>
            <a:gd name="adj1" fmla="val 10028574"/>
            <a:gd name="adj2" fmla="val 13114284"/>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latin typeface="Calibri"/>
              <a:cs typeface="Calibri"/>
            </a:rPr>
            <a:t>Bible</a:t>
          </a:r>
        </a:p>
      </dsp:txBody>
      <dsp:txXfrm>
        <a:off x="516928" y="2282285"/>
        <a:ext cx="1248816" cy="793305"/>
      </dsp:txXfrm>
    </dsp:sp>
    <dsp:sp modelId="{977DD02B-C72A-F041-8F0A-0B32D1E8AA7C}">
      <dsp:nvSpPr>
        <dsp:cNvPr id="0" name=""/>
        <dsp:cNvSpPr/>
      </dsp:nvSpPr>
      <dsp:spPr>
        <a:xfrm>
          <a:off x="409447" y="746855"/>
          <a:ext cx="4299204" cy="4299204"/>
        </a:xfrm>
        <a:prstGeom prst="pie">
          <a:avLst>
            <a:gd name="adj1" fmla="val 13114284"/>
            <a:gd name="adj2" fmla="val 16200000"/>
          </a:avLst>
        </a:prstGeom>
        <a:solidFill>
          <a:schemeClr val="accent3">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latin typeface="Calibri"/>
              <a:cs typeface="Calibri"/>
            </a:rPr>
            <a:t>Christian Practices</a:t>
          </a:r>
        </a:p>
      </dsp:txBody>
      <dsp:txXfrm>
        <a:off x="1340942" y="1156303"/>
        <a:ext cx="1177163" cy="74212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F26B07-0A8F-9D4A-9104-5455A6D896C5}" type="datetimeFigureOut">
              <a:rPr lang="en-US" smtClean="0"/>
              <a:t>7/29/18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34C76A-A6E2-104A-B8FC-04919D2FFDD0}" type="slidenum">
              <a:rPr lang="en-US" smtClean="0"/>
              <a:t>‹#›</a:t>
            </a:fld>
            <a:endParaRPr lang="en-US"/>
          </a:p>
        </p:txBody>
      </p:sp>
    </p:spTree>
    <p:extLst>
      <p:ext uri="{BB962C8B-B14F-4D97-AF65-F5344CB8AC3E}">
        <p14:creationId xmlns:p14="http://schemas.microsoft.com/office/powerpoint/2010/main" val="3061599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2461AC-7B63-B54D-B0BD-136166FC78CF}" type="datetimeFigureOut">
              <a:rPr lang="en-US" smtClean="0"/>
              <a:t>7/29/18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17FEA4-4BC1-7148-AD7A-DB6F912C66B9}" type="slidenum">
              <a:rPr lang="en-US" smtClean="0"/>
              <a:t>‹#›</a:t>
            </a:fld>
            <a:endParaRPr lang="en-US"/>
          </a:p>
        </p:txBody>
      </p:sp>
    </p:spTree>
    <p:extLst>
      <p:ext uri="{BB962C8B-B14F-4D97-AF65-F5344CB8AC3E}">
        <p14:creationId xmlns:p14="http://schemas.microsoft.com/office/powerpoint/2010/main" val="14863708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6F0A66-83A5-3E42-8857-9D80B33E2F05}" type="datetimeFigureOut">
              <a:rPr lang="en-US" smtClean="0"/>
              <a:t>7/29/18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FB36D-5F50-3940-9064-8956A91D054B}"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6F0A66-83A5-3E42-8857-9D80B33E2F05}" type="datetimeFigureOut">
              <a:rPr lang="en-US" smtClean="0"/>
              <a:t>7/29/18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FB36D-5F50-3940-9064-8956A91D054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6F0A66-83A5-3E42-8857-9D80B33E2F05}" type="datetimeFigureOut">
              <a:rPr lang="en-US" smtClean="0"/>
              <a:t>7/29/18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FB36D-5F50-3940-9064-8956A91D054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537BFD-1651-9148-9E4B-A76864AD83C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7D04089-FF24-334A-AE76-6AAAC6760C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148CD62-9A15-D54C-BAD6-8C71C4042A53}"/>
              </a:ext>
            </a:extLst>
          </p:cNvPr>
          <p:cNvSpPr>
            <a:spLocks noGrp="1"/>
          </p:cNvSpPr>
          <p:nvPr>
            <p:ph type="dt" sz="half" idx="10"/>
          </p:nvPr>
        </p:nvSpPr>
        <p:spPr/>
        <p:txBody>
          <a:bodyPr/>
          <a:lstStyle/>
          <a:p>
            <a:fld id="{77FC1BE0-00CA-8546-8334-3864E743FDA8}" type="datetimeFigureOut">
              <a:rPr lang="en-US" smtClean="0"/>
              <a:t>7/29/18</a:t>
            </a:fld>
            <a:endParaRPr lang="en-US"/>
          </a:p>
        </p:txBody>
      </p:sp>
      <p:sp>
        <p:nvSpPr>
          <p:cNvPr id="5" name="Footer Placeholder 4">
            <a:extLst>
              <a:ext uri="{FF2B5EF4-FFF2-40B4-BE49-F238E27FC236}">
                <a16:creationId xmlns:a16="http://schemas.microsoft.com/office/drawing/2014/main" xmlns="" id="{3E5AD85B-ED86-7E4E-AE26-710845A74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CA2E896-2CD3-D84C-A637-30F93E6F4470}"/>
              </a:ext>
            </a:extLst>
          </p:cNvPr>
          <p:cNvSpPr>
            <a:spLocks noGrp="1"/>
          </p:cNvSpPr>
          <p:nvPr>
            <p:ph type="sldNum" sz="quarter" idx="12"/>
          </p:nvPr>
        </p:nvSpPr>
        <p:spPr/>
        <p:txBody>
          <a:bodyPr/>
          <a:lstStyle/>
          <a:p>
            <a:fld id="{CDFEEB7B-E40D-1844-81DD-D00F3481777C}" type="slidenum">
              <a:rPr lang="en-US" smtClean="0"/>
              <a:t>‹#›</a:t>
            </a:fld>
            <a:endParaRPr lang="en-US"/>
          </a:p>
        </p:txBody>
      </p:sp>
    </p:spTree>
    <p:extLst>
      <p:ext uri="{BB962C8B-B14F-4D97-AF65-F5344CB8AC3E}">
        <p14:creationId xmlns:p14="http://schemas.microsoft.com/office/powerpoint/2010/main" val="151174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8F9E88-B52A-A143-9E63-18A9CA7F0B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46DE1DD-ACCD-5C41-B57D-715F80F8BCF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0A0DC9A-C028-7449-8CC6-36664DE71026}"/>
              </a:ext>
            </a:extLst>
          </p:cNvPr>
          <p:cNvSpPr>
            <a:spLocks noGrp="1"/>
          </p:cNvSpPr>
          <p:nvPr>
            <p:ph type="dt" sz="half" idx="10"/>
          </p:nvPr>
        </p:nvSpPr>
        <p:spPr/>
        <p:txBody>
          <a:bodyPr/>
          <a:lstStyle/>
          <a:p>
            <a:fld id="{77FC1BE0-00CA-8546-8334-3864E743FDA8}" type="datetimeFigureOut">
              <a:rPr lang="en-US" smtClean="0"/>
              <a:t>7/29/18</a:t>
            </a:fld>
            <a:endParaRPr lang="en-US"/>
          </a:p>
        </p:txBody>
      </p:sp>
      <p:sp>
        <p:nvSpPr>
          <p:cNvPr id="5" name="Footer Placeholder 4">
            <a:extLst>
              <a:ext uri="{FF2B5EF4-FFF2-40B4-BE49-F238E27FC236}">
                <a16:creationId xmlns:a16="http://schemas.microsoft.com/office/drawing/2014/main" xmlns="" id="{BFECB0F8-7FA8-E64A-84C2-BD57492107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326807A-EA87-134C-BE24-E21943D66741}"/>
              </a:ext>
            </a:extLst>
          </p:cNvPr>
          <p:cNvSpPr>
            <a:spLocks noGrp="1"/>
          </p:cNvSpPr>
          <p:nvPr>
            <p:ph type="sldNum" sz="quarter" idx="12"/>
          </p:nvPr>
        </p:nvSpPr>
        <p:spPr/>
        <p:txBody>
          <a:bodyPr/>
          <a:lstStyle/>
          <a:p>
            <a:fld id="{CDFEEB7B-E40D-1844-81DD-D00F3481777C}" type="slidenum">
              <a:rPr lang="en-US" smtClean="0"/>
              <a:t>‹#›</a:t>
            </a:fld>
            <a:endParaRPr lang="en-US"/>
          </a:p>
        </p:txBody>
      </p:sp>
    </p:spTree>
    <p:extLst>
      <p:ext uri="{BB962C8B-B14F-4D97-AF65-F5344CB8AC3E}">
        <p14:creationId xmlns:p14="http://schemas.microsoft.com/office/powerpoint/2010/main" val="3373955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B5234C-1E91-CB4F-92D2-AF9F3183E56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D7188AD-A924-7A4E-9EA4-C523BEEFC36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4AC77B8-8DD2-6242-B004-9CCE6A9DA0B7}"/>
              </a:ext>
            </a:extLst>
          </p:cNvPr>
          <p:cNvSpPr>
            <a:spLocks noGrp="1"/>
          </p:cNvSpPr>
          <p:nvPr>
            <p:ph type="dt" sz="half" idx="10"/>
          </p:nvPr>
        </p:nvSpPr>
        <p:spPr/>
        <p:txBody>
          <a:bodyPr/>
          <a:lstStyle/>
          <a:p>
            <a:fld id="{77FC1BE0-00CA-8546-8334-3864E743FDA8}" type="datetimeFigureOut">
              <a:rPr lang="en-US" smtClean="0"/>
              <a:t>7/29/18</a:t>
            </a:fld>
            <a:endParaRPr lang="en-US"/>
          </a:p>
        </p:txBody>
      </p:sp>
      <p:sp>
        <p:nvSpPr>
          <p:cNvPr id="5" name="Footer Placeholder 4">
            <a:extLst>
              <a:ext uri="{FF2B5EF4-FFF2-40B4-BE49-F238E27FC236}">
                <a16:creationId xmlns:a16="http://schemas.microsoft.com/office/drawing/2014/main" xmlns="" id="{30885E58-E74A-F74E-986A-B56E361CA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941B752-79DC-5948-87DE-09DCB3DC59C3}"/>
              </a:ext>
            </a:extLst>
          </p:cNvPr>
          <p:cNvSpPr>
            <a:spLocks noGrp="1"/>
          </p:cNvSpPr>
          <p:nvPr>
            <p:ph type="sldNum" sz="quarter" idx="12"/>
          </p:nvPr>
        </p:nvSpPr>
        <p:spPr/>
        <p:txBody>
          <a:bodyPr/>
          <a:lstStyle/>
          <a:p>
            <a:fld id="{CDFEEB7B-E40D-1844-81DD-D00F3481777C}" type="slidenum">
              <a:rPr lang="en-US" smtClean="0"/>
              <a:t>‹#›</a:t>
            </a:fld>
            <a:endParaRPr lang="en-US"/>
          </a:p>
        </p:txBody>
      </p:sp>
    </p:spTree>
    <p:extLst>
      <p:ext uri="{BB962C8B-B14F-4D97-AF65-F5344CB8AC3E}">
        <p14:creationId xmlns:p14="http://schemas.microsoft.com/office/powerpoint/2010/main" val="1456837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D4EFA-3076-354B-9847-B252EBF79C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FF7DA3A-25F8-D148-A607-E87ED28DD6E0}"/>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B1BAEAC-ABDD-FF48-84B2-C17B851DDE54}"/>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10C989-B3E7-CC40-9401-E39539E19947}"/>
              </a:ext>
            </a:extLst>
          </p:cNvPr>
          <p:cNvSpPr>
            <a:spLocks noGrp="1"/>
          </p:cNvSpPr>
          <p:nvPr>
            <p:ph type="dt" sz="half" idx="10"/>
          </p:nvPr>
        </p:nvSpPr>
        <p:spPr/>
        <p:txBody>
          <a:bodyPr/>
          <a:lstStyle/>
          <a:p>
            <a:fld id="{77FC1BE0-00CA-8546-8334-3864E743FDA8}" type="datetimeFigureOut">
              <a:rPr lang="en-US" smtClean="0"/>
              <a:t>7/29/18</a:t>
            </a:fld>
            <a:endParaRPr lang="en-US"/>
          </a:p>
        </p:txBody>
      </p:sp>
      <p:sp>
        <p:nvSpPr>
          <p:cNvPr id="6" name="Footer Placeholder 5">
            <a:extLst>
              <a:ext uri="{FF2B5EF4-FFF2-40B4-BE49-F238E27FC236}">
                <a16:creationId xmlns:a16="http://schemas.microsoft.com/office/drawing/2014/main" xmlns="" id="{B23F3EBA-08E3-404A-93D4-59891920F3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EEA6E80-7B08-7940-903A-04D1A1C1EB78}"/>
              </a:ext>
            </a:extLst>
          </p:cNvPr>
          <p:cNvSpPr>
            <a:spLocks noGrp="1"/>
          </p:cNvSpPr>
          <p:nvPr>
            <p:ph type="sldNum" sz="quarter" idx="12"/>
          </p:nvPr>
        </p:nvSpPr>
        <p:spPr/>
        <p:txBody>
          <a:bodyPr/>
          <a:lstStyle/>
          <a:p>
            <a:fld id="{CDFEEB7B-E40D-1844-81DD-D00F3481777C}" type="slidenum">
              <a:rPr lang="en-US" smtClean="0"/>
              <a:t>‹#›</a:t>
            </a:fld>
            <a:endParaRPr lang="en-US"/>
          </a:p>
        </p:txBody>
      </p:sp>
    </p:spTree>
    <p:extLst>
      <p:ext uri="{BB962C8B-B14F-4D97-AF65-F5344CB8AC3E}">
        <p14:creationId xmlns:p14="http://schemas.microsoft.com/office/powerpoint/2010/main" val="3490628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46E8BA-F64B-C54E-9055-7D725A8CDF1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5D1FD8B-ADAD-A041-8C49-E64BA27F48D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C3CB934-A73E-AD41-AF39-BE851C35ECAB}"/>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9D81C2D-9EEB-4040-BE90-B5EC33F665C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5D5879CE-D2AC-1E4A-B0D5-EDFCB1AC0FF6}"/>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91299B6-9392-E74D-A590-FA1C851758A2}"/>
              </a:ext>
            </a:extLst>
          </p:cNvPr>
          <p:cNvSpPr>
            <a:spLocks noGrp="1"/>
          </p:cNvSpPr>
          <p:nvPr>
            <p:ph type="dt" sz="half" idx="10"/>
          </p:nvPr>
        </p:nvSpPr>
        <p:spPr/>
        <p:txBody>
          <a:bodyPr/>
          <a:lstStyle/>
          <a:p>
            <a:fld id="{77FC1BE0-00CA-8546-8334-3864E743FDA8}" type="datetimeFigureOut">
              <a:rPr lang="en-US" smtClean="0"/>
              <a:t>7/29/18</a:t>
            </a:fld>
            <a:endParaRPr lang="en-US"/>
          </a:p>
        </p:txBody>
      </p:sp>
      <p:sp>
        <p:nvSpPr>
          <p:cNvPr id="8" name="Footer Placeholder 7">
            <a:extLst>
              <a:ext uri="{FF2B5EF4-FFF2-40B4-BE49-F238E27FC236}">
                <a16:creationId xmlns:a16="http://schemas.microsoft.com/office/drawing/2014/main" xmlns="" id="{917FD040-D19A-5C47-B104-2F23DA22FD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1FCBC33-FE66-984D-AA66-A55C1EAAEFC0}"/>
              </a:ext>
            </a:extLst>
          </p:cNvPr>
          <p:cNvSpPr>
            <a:spLocks noGrp="1"/>
          </p:cNvSpPr>
          <p:nvPr>
            <p:ph type="sldNum" sz="quarter" idx="12"/>
          </p:nvPr>
        </p:nvSpPr>
        <p:spPr/>
        <p:txBody>
          <a:bodyPr/>
          <a:lstStyle/>
          <a:p>
            <a:fld id="{CDFEEB7B-E40D-1844-81DD-D00F3481777C}" type="slidenum">
              <a:rPr lang="en-US" smtClean="0"/>
              <a:t>‹#›</a:t>
            </a:fld>
            <a:endParaRPr lang="en-US"/>
          </a:p>
        </p:txBody>
      </p:sp>
    </p:spTree>
    <p:extLst>
      <p:ext uri="{BB962C8B-B14F-4D97-AF65-F5344CB8AC3E}">
        <p14:creationId xmlns:p14="http://schemas.microsoft.com/office/powerpoint/2010/main" val="88745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DCE4F5-2149-B54F-A15C-8C7591CA07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F6D7D43-B02F-AE4F-B611-D4310D469B55}"/>
              </a:ext>
            </a:extLst>
          </p:cNvPr>
          <p:cNvSpPr>
            <a:spLocks noGrp="1"/>
          </p:cNvSpPr>
          <p:nvPr>
            <p:ph type="dt" sz="half" idx="10"/>
          </p:nvPr>
        </p:nvSpPr>
        <p:spPr/>
        <p:txBody>
          <a:bodyPr/>
          <a:lstStyle/>
          <a:p>
            <a:fld id="{77FC1BE0-00CA-8546-8334-3864E743FDA8}" type="datetimeFigureOut">
              <a:rPr lang="en-US" smtClean="0"/>
              <a:t>7/29/18</a:t>
            </a:fld>
            <a:endParaRPr lang="en-US"/>
          </a:p>
        </p:txBody>
      </p:sp>
      <p:sp>
        <p:nvSpPr>
          <p:cNvPr id="4" name="Footer Placeholder 3">
            <a:extLst>
              <a:ext uri="{FF2B5EF4-FFF2-40B4-BE49-F238E27FC236}">
                <a16:creationId xmlns:a16="http://schemas.microsoft.com/office/drawing/2014/main" xmlns="" id="{C0B294AE-EB4E-1741-9F5F-D694BFAB6C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3EB542D-341A-9340-82A3-94E27897DAB7}"/>
              </a:ext>
            </a:extLst>
          </p:cNvPr>
          <p:cNvSpPr>
            <a:spLocks noGrp="1"/>
          </p:cNvSpPr>
          <p:nvPr>
            <p:ph type="sldNum" sz="quarter" idx="12"/>
          </p:nvPr>
        </p:nvSpPr>
        <p:spPr/>
        <p:txBody>
          <a:bodyPr/>
          <a:lstStyle/>
          <a:p>
            <a:fld id="{CDFEEB7B-E40D-1844-81DD-D00F3481777C}" type="slidenum">
              <a:rPr lang="en-US" smtClean="0"/>
              <a:t>‹#›</a:t>
            </a:fld>
            <a:endParaRPr lang="en-US"/>
          </a:p>
        </p:txBody>
      </p:sp>
    </p:spTree>
    <p:extLst>
      <p:ext uri="{BB962C8B-B14F-4D97-AF65-F5344CB8AC3E}">
        <p14:creationId xmlns:p14="http://schemas.microsoft.com/office/powerpoint/2010/main" val="2618360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2B45715-56BD-524D-A37C-22331BBDCF82}"/>
              </a:ext>
            </a:extLst>
          </p:cNvPr>
          <p:cNvSpPr>
            <a:spLocks noGrp="1"/>
          </p:cNvSpPr>
          <p:nvPr>
            <p:ph type="dt" sz="half" idx="10"/>
          </p:nvPr>
        </p:nvSpPr>
        <p:spPr/>
        <p:txBody>
          <a:bodyPr/>
          <a:lstStyle/>
          <a:p>
            <a:fld id="{77FC1BE0-00CA-8546-8334-3864E743FDA8}" type="datetimeFigureOut">
              <a:rPr lang="en-US" smtClean="0"/>
              <a:t>7/29/18</a:t>
            </a:fld>
            <a:endParaRPr lang="en-US"/>
          </a:p>
        </p:txBody>
      </p:sp>
      <p:sp>
        <p:nvSpPr>
          <p:cNvPr id="3" name="Footer Placeholder 2">
            <a:extLst>
              <a:ext uri="{FF2B5EF4-FFF2-40B4-BE49-F238E27FC236}">
                <a16:creationId xmlns:a16="http://schemas.microsoft.com/office/drawing/2014/main" xmlns="" id="{4D245CB8-20F6-514A-8143-9733D790F9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2485B6A-46C8-8A41-AC71-2A92E1E01221}"/>
              </a:ext>
            </a:extLst>
          </p:cNvPr>
          <p:cNvSpPr>
            <a:spLocks noGrp="1"/>
          </p:cNvSpPr>
          <p:nvPr>
            <p:ph type="sldNum" sz="quarter" idx="12"/>
          </p:nvPr>
        </p:nvSpPr>
        <p:spPr/>
        <p:txBody>
          <a:bodyPr/>
          <a:lstStyle/>
          <a:p>
            <a:fld id="{CDFEEB7B-E40D-1844-81DD-D00F3481777C}" type="slidenum">
              <a:rPr lang="en-US" smtClean="0"/>
              <a:t>‹#›</a:t>
            </a:fld>
            <a:endParaRPr lang="en-US"/>
          </a:p>
        </p:txBody>
      </p:sp>
    </p:spTree>
    <p:extLst>
      <p:ext uri="{BB962C8B-B14F-4D97-AF65-F5344CB8AC3E}">
        <p14:creationId xmlns:p14="http://schemas.microsoft.com/office/powerpoint/2010/main" val="28072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E0692F-042F-C741-B07A-080A10609A1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9F96490-290B-6845-A71E-74E7A3E64E7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8B420FA-2418-9F4D-AFA7-748EF3BE9F3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85B625E-0BA8-9748-9F3B-D26947803F66}"/>
              </a:ext>
            </a:extLst>
          </p:cNvPr>
          <p:cNvSpPr>
            <a:spLocks noGrp="1"/>
          </p:cNvSpPr>
          <p:nvPr>
            <p:ph type="dt" sz="half" idx="10"/>
          </p:nvPr>
        </p:nvSpPr>
        <p:spPr/>
        <p:txBody>
          <a:bodyPr/>
          <a:lstStyle/>
          <a:p>
            <a:fld id="{77FC1BE0-00CA-8546-8334-3864E743FDA8}" type="datetimeFigureOut">
              <a:rPr lang="en-US" smtClean="0"/>
              <a:t>7/29/18</a:t>
            </a:fld>
            <a:endParaRPr lang="en-US"/>
          </a:p>
        </p:txBody>
      </p:sp>
      <p:sp>
        <p:nvSpPr>
          <p:cNvPr id="6" name="Footer Placeholder 5">
            <a:extLst>
              <a:ext uri="{FF2B5EF4-FFF2-40B4-BE49-F238E27FC236}">
                <a16:creationId xmlns:a16="http://schemas.microsoft.com/office/drawing/2014/main" xmlns="" id="{232930C9-7C92-E24B-9CCC-4FAD9579E6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F42253C-2EF4-D442-9D18-23DDA4E1FEA4}"/>
              </a:ext>
            </a:extLst>
          </p:cNvPr>
          <p:cNvSpPr>
            <a:spLocks noGrp="1"/>
          </p:cNvSpPr>
          <p:nvPr>
            <p:ph type="sldNum" sz="quarter" idx="12"/>
          </p:nvPr>
        </p:nvSpPr>
        <p:spPr/>
        <p:txBody>
          <a:bodyPr/>
          <a:lstStyle/>
          <a:p>
            <a:fld id="{CDFEEB7B-E40D-1844-81DD-D00F3481777C}" type="slidenum">
              <a:rPr lang="en-US" smtClean="0"/>
              <a:t>‹#›</a:t>
            </a:fld>
            <a:endParaRPr lang="en-US"/>
          </a:p>
        </p:txBody>
      </p:sp>
    </p:spTree>
    <p:extLst>
      <p:ext uri="{BB962C8B-B14F-4D97-AF65-F5344CB8AC3E}">
        <p14:creationId xmlns:p14="http://schemas.microsoft.com/office/powerpoint/2010/main" val="78449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6F0A66-83A5-3E42-8857-9D80B33E2F05}" type="datetimeFigureOut">
              <a:rPr lang="en-US" smtClean="0"/>
              <a:t>7/29/18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FB36D-5F50-3940-9064-8956A91D054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49B4F-B96B-0841-9F15-533E14A9761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6F857DD-FE16-9749-A01B-68968A2286A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4610FBF-2669-CE40-A337-44A0B9FA73E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FB9F10D-902F-DF4E-B987-6AB8B67A1606}"/>
              </a:ext>
            </a:extLst>
          </p:cNvPr>
          <p:cNvSpPr>
            <a:spLocks noGrp="1"/>
          </p:cNvSpPr>
          <p:nvPr>
            <p:ph type="dt" sz="half" idx="10"/>
          </p:nvPr>
        </p:nvSpPr>
        <p:spPr/>
        <p:txBody>
          <a:bodyPr/>
          <a:lstStyle/>
          <a:p>
            <a:fld id="{77FC1BE0-00CA-8546-8334-3864E743FDA8}" type="datetimeFigureOut">
              <a:rPr lang="en-US" smtClean="0"/>
              <a:t>7/29/18</a:t>
            </a:fld>
            <a:endParaRPr lang="en-US"/>
          </a:p>
        </p:txBody>
      </p:sp>
      <p:sp>
        <p:nvSpPr>
          <p:cNvPr id="6" name="Footer Placeholder 5">
            <a:extLst>
              <a:ext uri="{FF2B5EF4-FFF2-40B4-BE49-F238E27FC236}">
                <a16:creationId xmlns:a16="http://schemas.microsoft.com/office/drawing/2014/main" xmlns="" id="{D814A5F4-8650-3947-8235-1563C9C7AD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4CBAEEA-4328-584D-ACD1-81095DEA0B71}"/>
              </a:ext>
            </a:extLst>
          </p:cNvPr>
          <p:cNvSpPr>
            <a:spLocks noGrp="1"/>
          </p:cNvSpPr>
          <p:nvPr>
            <p:ph type="sldNum" sz="quarter" idx="12"/>
          </p:nvPr>
        </p:nvSpPr>
        <p:spPr/>
        <p:txBody>
          <a:bodyPr/>
          <a:lstStyle/>
          <a:p>
            <a:fld id="{CDFEEB7B-E40D-1844-81DD-D00F3481777C}" type="slidenum">
              <a:rPr lang="en-US" smtClean="0"/>
              <a:t>‹#›</a:t>
            </a:fld>
            <a:endParaRPr lang="en-US"/>
          </a:p>
        </p:txBody>
      </p:sp>
    </p:spTree>
    <p:extLst>
      <p:ext uri="{BB962C8B-B14F-4D97-AF65-F5344CB8AC3E}">
        <p14:creationId xmlns:p14="http://schemas.microsoft.com/office/powerpoint/2010/main" val="1504569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03BE5E-75C2-874C-AD3D-BD9F45FE4A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3833F23-F2F8-1441-A1BF-B099402D8AA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58AC00-0E1E-8A46-934C-E3A7388DE588}"/>
              </a:ext>
            </a:extLst>
          </p:cNvPr>
          <p:cNvSpPr>
            <a:spLocks noGrp="1"/>
          </p:cNvSpPr>
          <p:nvPr>
            <p:ph type="dt" sz="half" idx="10"/>
          </p:nvPr>
        </p:nvSpPr>
        <p:spPr/>
        <p:txBody>
          <a:bodyPr/>
          <a:lstStyle/>
          <a:p>
            <a:fld id="{77FC1BE0-00CA-8546-8334-3864E743FDA8}" type="datetimeFigureOut">
              <a:rPr lang="en-US" smtClean="0"/>
              <a:t>7/29/18</a:t>
            </a:fld>
            <a:endParaRPr lang="en-US"/>
          </a:p>
        </p:txBody>
      </p:sp>
      <p:sp>
        <p:nvSpPr>
          <p:cNvPr id="5" name="Footer Placeholder 4">
            <a:extLst>
              <a:ext uri="{FF2B5EF4-FFF2-40B4-BE49-F238E27FC236}">
                <a16:creationId xmlns:a16="http://schemas.microsoft.com/office/drawing/2014/main" xmlns="" id="{2FAFACC0-2AF5-CF47-84AD-FDE20F26CC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865CED9-2CF0-3441-8992-08076A7B4097}"/>
              </a:ext>
            </a:extLst>
          </p:cNvPr>
          <p:cNvSpPr>
            <a:spLocks noGrp="1"/>
          </p:cNvSpPr>
          <p:nvPr>
            <p:ph type="sldNum" sz="quarter" idx="12"/>
          </p:nvPr>
        </p:nvSpPr>
        <p:spPr/>
        <p:txBody>
          <a:bodyPr/>
          <a:lstStyle/>
          <a:p>
            <a:fld id="{CDFEEB7B-E40D-1844-81DD-D00F3481777C}" type="slidenum">
              <a:rPr lang="en-US" smtClean="0"/>
              <a:t>‹#›</a:t>
            </a:fld>
            <a:endParaRPr lang="en-US"/>
          </a:p>
        </p:txBody>
      </p:sp>
    </p:spTree>
    <p:extLst>
      <p:ext uri="{BB962C8B-B14F-4D97-AF65-F5344CB8AC3E}">
        <p14:creationId xmlns:p14="http://schemas.microsoft.com/office/powerpoint/2010/main" val="3804615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73997F0-50BC-4146-9DBB-96D7F5BB6B8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8FAD529-5BAF-EC4B-86EB-7F46523D59C1}"/>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557F92-9D1F-5246-B55F-5D18B08FD0A9}"/>
              </a:ext>
            </a:extLst>
          </p:cNvPr>
          <p:cNvSpPr>
            <a:spLocks noGrp="1"/>
          </p:cNvSpPr>
          <p:nvPr>
            <p:ph type="dt" sz="half" idx="10"/>
          </p:nvPr>
        </p:nvSpPr>
        <p:spPr/>
        <p:txBody>
          <a:bodyPr/>
          <a:lstStyle/>
          <a:p>
            <a:fld id="{77FC1BE0-00CA-8546-8334-3864E743FDA8}" type="datetimeFigureOut">
              <a:rPr lang="en-US" smtClean="0"/>
              <a:t>7/29/18</a:t>
            </a:fld>
            <a:endParaRPr lang="en-US"/>
          </a:p>
        </p:txBody>
      </p:sp>
      <p:sp>
        <p:nvSpPr>
          <p:cNvPr id="5" name="Footer Placeholder 4">
            <a:extLst>
              <a:ext uri="{FF2B5EF4-FFF2-40B4-BE49-F238E27FC236}">
                <a16:creationId xmlns:a16="http://schemas.microsoft.com/office/drawing/2014/main" xmlns="" id="{8D819C1D-DA48-B54B-BDC4-3EDD5678E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FED8545-F3C6-B947-B958-53FAA581B1C1}"/>
              </a:ext>
            </a:extLst>
          </p:cNvPr>
          <p:cNvSpPr>
            <a:spLocks noGrp="1"/>
          </p:cNvSpPr>
          <p:nvPr>
            <p:ph type="sldNum" sz="quarter" idx="12"/>
          </p:nvPr>
        </p:nvSpPr>
        <p:spPr/>
        <p:txBody>
          <a:bodyPr/>
          <a:lstStyle/>
          <a:p>
            <a:fld id="{CDFEEB7B-E40D-1844-81DD-D00F3481777C}" type="slidenum">
              <a:rPr lang="en-US" smtClean="0"/>
              <a:t>‹#›</a:t>
            </a:fld>
            <a:endParaRPr lang="en-US"/>
          </a:p>
        </p:txBody>
      </p:sp>
    </p:spTree>
    <p:extLst>
      <p:ext uri="{BB962C8B-B14F-4D97-AF65-F5344CB8AC3E}">
        <p14:creationId xmlns:p14="http://schemas.microsoft.com/office/powerpoint/2010/main" val="637141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6F0A66-83A5-3E42-8857-9D80B33E2F05}" type="datetimeFigureOut">
              <a:rPr lang="en-US" smtClean="0"/>
              <a:t>7/29/18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FB36D-5F50-3940-9064-8956A91D054B}"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6F0A66-83A5-3E42-8857-9D80B33E2F05}" type="datetimeFigureOut">
              <a:rPr lang="en-US" smtClean="0"/>
              <a:t>7/29/18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FB36D-5F50-3940-9064-8956A91D054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6F0A66-83A5-3E42-8857-9D80B33E2F05}" type="datetimeFigureOut">
              <a:rPr lang="en-US" smtClean="0"/>
              <a:t>7/29/18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3FB36D-5F50-3940-9064-8956A91D054B}"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6F0A66-83A5-3E42-8857-9D80B33E2F05}" type="datetimeFigureOut">
              <a:rPr lang="en-US" smtClean="0"/>
              <a:t>7/29/18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3FB36D-5F50-3940-9064-8956A91D054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6F0A66-83A5-3E42-8857-9D80B33E2F05}" type="datetimeFigureOut">
              <a:rPr lang="en-US" smtClean="0"/>
              <a:t>7/29/18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3FB36D-5F50-3940-9064-8956A91D054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6F0A66-83A5-3E42-8857-9D80B33E2F05}" type="datetimeFigureOut">
              <a:rPr lang="en-US" smtClean="0"/>
              <a:t>7/29/18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FB36D-5F50-3940-9064-8956A91D054B}"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6F0A66-83A5-3E42-8857-9D80B33E2F05}" type="datetimeFigureOut">
              <a:rPr lang="en-US" smtClean="0"/>
              <a:t>7/29/18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FB36D-5F50-3940-9064-8956A91D054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96F0A66-83A5-3E42-8857-9D80B33E2F05}" type="datetimeFigureOut">
              <a:rPr lang="en-US" smtClean="0"/>
              <a:t>7/29/18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A3FB36D-5F50-3940-9064-8956A91D054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Century Gothic"/>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6398F63-5F92-A044-B0D1-C4B60B830E80}"/>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D02B94B-8065-104A-8F39-5483A4BCC69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FAF6BE-8E40-A144-9B99-E1FB824E00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C1BE0-00CA-8546-8334-3864E743FDA8}" type="datetimeFigureOut">
              <a:rPr lang="en-US" smtClean="0"/>
              <a:t>7/29/18</a:t>
            </a:fld>
            <a:endParaRPr lang="en-US"/>
          </a:p>
        </p:txBody>
      </p:sp>
      <p:sp>
        <p:nvSpPr>
          <p:cNvPr id="5" name="Footer Placeholder 4">
            <a:extLst>
              <a:ext uri="{FF2B5EF4-FFF2-40B4-BE49-F238E27FC236}">
                <a16:creationId xmlns:a16="http://schemas.microsoft.com/office/drawing/2014/main" xmlns="" id="{5A45C3CE-22E4-9449-91F3-77C12206654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A51E69B-1620-494C-B097-EBD81FBACFE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EEB7B-E40D-1844-81DD-D00F3481777C}" type="slidenum">
              <a:rPr lang="en-US" smtClean="0"/>
              <a:t>‹#›</a:t>
            </a:fld>
            <a:endParaRPr lang="en-US"/>
          </a:p>
        </p:txBody>
      </p:sp>
    </p:spTree>
    <p:extLst>
      <p:ext uri="{BB962C8B-B14F-4D97-AF65-F5344CB8AC3E}">
        <p14:creationId xmlns:p14="http://schemas.microsoft.com/office/powerpoint/2010/main" val="13457238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167031"/>
            <a:ext cx="9144000" cy="1539672"/>
          </a:xfrm>
        </p:spPr>
        <p:txBody>
          <a:bodyPr/>
          <a:lstStyle/>
          <a:p>
            <a:pPr algn="ctr">
              <a:spcBef>
                <a:spcPts val="0"/>
              </a:spcBef>
            </a:pPr>
            <a:r>
              <a:rPr lang="en-US" sz="2800" cap="none" dirty="0">
                <a:solidFill>
                  <a:srgbClr val="FFFFFF"/>
                </a:solidFill>
              </a:rPr>
              <a:t/>
            </a:r>
            <a:br>
              <a:rPr lang="en-US" sz="2800" cap="none" dirty="0">
                <a:solidFill>
                  <a:srgbClr val="FFFFFF"/>
                </a:solidFill>
              </a:rPr>
            </a:br>
            <a:r>
              <a:rPr lang="en-US" sz="2400" cap="none" dirty="0">
                <a:solidFill>
                  <a:srgbClr val="FFFFFF"/>
                </a:solidFill>
              </a:rPr>
              <a:t>Queensland Clergy Conference </a:t>
            </a:r>
            <a:r>
              <a:rPr lang="en-US" sz="2400" cap="none" dirty="0" smtClean="0">
                <a:solidFill>
                  <a:srgbClr val="FFFFFF"/>
                </a:solidFill>
              </a:rPr>
              <a:t>2018</a:t>
            </a:r>
            <a:r>
              <a:rPr lang="en-US" sz="1200" cap="none" dirty="0" smtClean="0">
                <a:solidFill>
                  <a:srgbClr val="FFFFFF"/>
                </a:solidFill>
              </a:rPr>
              <a:t/>
            </a:r>
            <a:br>
              <a:rPr lang="en-US" sz="1200" cap="none" dirty="0" smtClean="0">
                <a:solidFill>
                  <a:srgbClr val="FFFFFF"/>
                </a:solidFill>
              </a:rPr>
            </a:br>
            <a:r>
              <a:rPr lang="en-US" sz="2400" i="1" cap="none" dirty="0" smtClean="0">
                <a:solidFill>
                  <a:srgbClr val="FFFFFF"/>
                </a:solidFill>
              </a:rPr>
              <a:t>Reimagine Faith Formation for the 21</a:t>
            </a:r>
            <a:r>
              <a:rPr lang="en-US" sz="2400" i="1" cap="none" baseline="30000" dirty="0" smtClean="0">
                <a:solidFill>
                  <a:srgbClr val="FFFFFF"/>
                </a:solidFill>
              </a:rPr>
              <a:t>st</a:t>
            </a:r>
            <a:r>
              <a:rPr lang="en-US" sz="2400" i="1" cap="none" dirty="0" smtClean="0">
                <a:solidFill>
                  <a:srgbClr val="FFFFFF"/>
                </a:solidFill>
              </a:rPr>
              <a:t> Century</a:t>
            </a:r>
            <a:br>
              <a:rPr lang="en-US" sz="2400" i="1" cap="none" dirty="0" smtClean="0">
                <a:solidFill>
                  <a:srgbClr val="FFFFFF"/>
                </a:solidFill>
              </a:rPr>
            </a:br>
            <a:r>
              <a:rPr lang="en-US" sz="1200" cap="none" dirty="0">
                <a:solidFill>
                  <a:srgbClr val="FFFFFF"/>
                </a:solidFill>
              </a:rPr>
              <a:t/>
            </a:r>
            <a:br>
              <a:rPr lang="en-US" sz="1200" cap="none" dirty="0">
                <a:solidFill>
                  <a:srgbClr val="FFFFFF"/>
                </a:solidFill>
              </a:rPr>
            </a:br>
            <a:r>
              <a:rPr lang="en-US" sz="2800" cap="none" dirty="0" smtClean="0">
                <a:solidFill>
                  <a:srgbClr val="FFFFFF"/>
                </a:solidFill>
              </a:rPr>
              <a:t>Session 2. Intergenerational</a:t>
            </a:r>
            <a:endParaRPr lang="en-US" sz="2000" cap="none" dirty="0">
              <a:solidFill>
                <a:srgbClr val="FFFFFF"/>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
            <a:ext cx="9144000" cy="5147187"/>
          </a:xfrm>
          <a:prstGeom prst="rect">
            <a:avLst/>
          </a:prstGeom>
        </p:spPr>
      </p:pic>
    </p:spTree>
    <p:extLst>
      <p:ext uri="{BB962C8B-B14F-4D97-AF65-F5344CB8AC3E}">
        <p14:creationId xmlns:p14="http://schemas.microsoft.com/office/powerpoint/2010/main" val="1733757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81" y="533400"/>
            <a:ext cx="8878520" cy="990600"/>
          </a:xfrm>
        </p:spPr>
        <p:txBody>
          <a:bodyPr>
            <a:normAutofit/>
          </a:bodyPr>
          <a:lstStyle/>
          <a:p>
            <a:pPr algn="ctr"/>
            <a:r>
              <a:rPr lang="en-US" dirty="0" smtClean="0"/>
              <a:t>Connecting Generations</a:t>
            </a:r>
            <a:endParaRPr lang="en-US" dirty="0"/>
          </a:p>
        </p:txBody>
      </p:sp>
      <p:sp>
        <p:nvSpPr>
          <p:cNvPr id="3" name="Content Placeholder 2"/>
          <p:cNvSpPr>
            <a:spLocks noGrp="1"/>
          </p:cNvSpPr>
          <p:nvPr>
            <p:ph idx="1"/>
          </p:nvPr>
        </p:nvSpPr>
        <p:spPr/>
        <p:txBody>
          <a:bodyPr>
            <a:normAutofit lnSpcReduction="10000"/>
          </a:bodyPr>
          <a:lstStyle/>
          <a:p>
            <a:pPr marL="457200" lvl="0" indent="-457200" hangingPunct="0">
              <a:buFont typeface="+mj-lt"/>
              <a:buAutoNum type="arabicPeriod"/>
            </a:pPr>
            <a:r>
              <a:rPr lang="en-US" dirty="0" smtClean="0"/>
              <a:t>Incorporate </a:t>
            </a:r>
            <a:r>
              <a:rPr lang="en-US" dirty="0"/>
              <a:t>intergenerational dialogues into </a:t>
            </a:r>
            <a:r>
              <a:rPr lang="en-US" dirty="0" smtClean="0"/>
              <a:t>programming</a:t>
            </a:r>
            <a:endParaRPr lang="en-US" dirty="0"/>
          </a:p>
          <a:p>
            <a:pPr marL="457200" lvl="0" indent="-457200" hangingPunct="0">
              <a:buFont typeface="+mj-lt"/>
              <a:buAutoNum type="arabicPeriod"/>
            </a:pPr>
            <a:r>
              <a:rPr lang="en-US" dirty="0" smtClean="0"/>
              <a:t>Develop </a:t>
            </a:r>
            <a:r>
              <a:rPr lang="en-US" dirty="0"/>
              <a:t>mentoring relationships </a:t>
            </a:r>
            <a:endParaRPr lang="en-US" dirty="0" smtClean="0"/>
          </a:p>
          <a:p>
            <a:pPr marL="457200" lvl="0" indent="-457200" hangingPunct="0">
              <a:buFont typeface="+mj-lt"/>
              <a:buAutoNum type="arabicPeriod"/>
            </a:pPr>
            <a:r>
              <a:rPr lang="en-US" dirty="0" smtClean="0"/>
              <a:t>Involve </a:t>
            </a:r>
            <a:r>
              <a:rPr lang="en-US" dirty="0"/>
              <a:t>the community in praying for each generation, </a:t>
            </a:r>
            <a:endParaRPr lang="en-US" dirty="0" smtClean="0"/>
          </a:p>
          <a:p>
            <a:pPr marL="457200" lvl="0" indent="-457200" hangingPunct="0">
              <a:buFont typeface="+mj-lt"/>
              <a:buAutoNum type="arabicPeriod"/>
            </a:pPr>
            <a:r>
              <a:rPr lang="en-US" dirty="0" smtClean="0"/>
              <a:t>Organize </a:t>
            </a:r>
            <a:r>
              <a:rPr lang="en-US" dirty="0"/>
              <a:t>social and recreational activities that build intergenerational </a:t>
            </a:r>
            <a:r>
              <a:rPr lang="en-US" dirty="0" smtClean="0"/>
              <a:t>relationships </a:t>
            </a:r>
            <a:endParaRPr lang="en-US" dirty="0"/>
          </a:p>
          <a:p>
            <a:pPr marL="457200" lvl="0" indent="-457200" hangingPunct="0">
              <a:buFont typeface="+mj-lt"/>
              <a:buAutoNum type="arabicPeriod"/>
            </a:pPr>
            <a:r>
              <a:rPr lang="en-US" dirty="0"/>
              <a:t>“</a:t>
            </a:r>
            <a:r>
              <a:rPr lang="en-US" dirty="0" smtClean="0"/>
              <a:t>Intergenerationalize” </a:t>
            </a:r>
            <a:r>
              <a:rPr lang="en-US" dirty="0"/>
              <a:t>age-group </a:t>
            </a:r>
            <a:r>
              <a:rPr lang="en-US" dirty="0" smtClean="0"/>
              <a:t>programming</a:t>
            </a:r>
          </a:p>
          <a:p>
            <a:pPr marL="457200" lvl="0" indent="-457200" hangingPunct="0">
              <a:buFont typeface="+mj-lt"/>
              <a:buAutoNum type="arabicPeriod"/>
            </a:pPr>
            <a:r>
              <a:rPr lang="en-US" dirty="0" smtClean="0"/>
              <a:t>Integrate </a:t>
            </a:r>
            <a:r>
              <a:rPr lang="en-US" dirty="0"/>
              <a:t>intergenerational programming into </a:t>
            </a:r>
            <a:r>
              <a:rPr lang="en-US" dirty="0" smtClean="0"/>
              <a:t>an age</a:t>
            </a:r>
            <a:r>
              <a:rPr lang="en-US" dirty="0"/>
              <a:t>-group program plan and </a:t>
            </a:r>
            <a:r>
              <a:rPr lang="en-US" dirty="0" smtClean="0"/>
              <a:t>calendar</a:t>
            </a:r>
            <a:endParaRPr lang="en-US" dirty="0"/>
          </a:p>
          <a:p>
            <a:pPr marL="457200" lvl="0" indent="-457200" hangingPunct="0">
              <a:buFont typeface="+mj-lt"/>
              <a:buAutoNum type="arabicPeriod"/>
            </a:pPr>
            <a:r>
              <a:rPr lang="en-US" dirty="0" smtClean="0"/>
              <a:t>Offer service projects and mission </a:t>
            </a:r>
            <a:r>
              <a:rPr lang="en-US" dirty="0"/>
              <a:t>trips for </a:t>
            </a:r>
            <a:r>
              <a:rPr lang="en-US" dirty="0" smtClean="0"/>
              <a:t>all ages</a:t>
            </a:r>
            <a:endParaRPr lang="en-US" dirty="0"/>
          </a:p>
          <a:p>
            <a:pPr marL="457200" lvl="0" indent="-457200" hangingPunct="0">
              <a:buFont typeface="+mj-lt"/>
              <a:buAutoNum type="arabicPeriod"/>
            </a:pPr>
            <a:r>
              <a:rPr lang="en-US" dirty="0" smtClean="0"/>
              <a:t>Offer simple</a:t>
            </a:r>
            <a:r>
              <a:rPr lang="en-US" dirty="0"/>
              <a:t>, one-time </a:t>
            </a:r>
            <a:r>
              <a:rPr lang="en-US" dirty="0" smtClean="0"/>
              <a:t>intergenerational experiences: arts, music/concerts, drama, social </a:t>
            </a:r>
            <a:r>
              <a:rPr lang="en-US" dirty="0"/>
              <a:t>events</a:t>
            </a:r>
            <a:r>
              <a:rPr lang="en-US" dirty="0" smtClean="0"/>
              <a:t>, service </a:t>
            </a:r>
            <a:r>
              <a:rPr lang="en-US" dirty="0"/>
              <a:t>projects, </a:t>
            </a:r>
            <a:r>
              <a:rPr lang="en-US" dirty="0" smtClean="0"/>
              <a:t> sports, educational experiences </a:t>
            </a:r>
            <a:endParaRPr lang="en-US" dirty="0"/>
          </a:p>
        </p:txBody>
      </p:sp>
    </p:spTree>
    <p:extLst>
      <p:ext uri="{BB962C8B-B14F-4D97-AF65-F5344CB8AC3E}">
        <p14:creationId xmlns:p14="http://schemas.microsoft.com/office/powerpoint/2010/main" val="42671924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A9D20A2-68F8-474F-B1B1-CF2CCC9903F2}"/>
              </a:ext>
            </a:extLst>
          </p:cNvPr>
          <p:cNvSpPr>
            <a:spLocks noGrp="1"/>
          </p:cNvSpPr>
          <p:nvPr>
            <p:ph type="title"/>
          </p:nvPr>
        </p:nvSpPr>
        <p:spPr/>
        <p:txBody>
          <a:bodyPr>
            <a:normAutofit/>
          </a:bodyPr>
          <a:lstStyle/>
          <a:p>
            <a:pPr algn="ctr"/>
            <a:r>
              <a:rPr lang="en-US" dirty="0"/>
              <a:t>Infusing </a:t>
            </a:r>
            <a:r>
              <a:rPr lang="en-US" dirty="0" err="1"/>
              <a:t>Intergenerationality</a:t>
            </a:r>
            <a:endParaRPr lang="en-US" dirty="0"/>
          </a:p>
        </p:txBody>
      </p:sp>
      <p:sp>
        <p:nvSpPr>
          <p:cNvPr id="4" name="Content Placeholder 3">
            <a:extLst>
              <a:ext uri="{FF2B5EF4-FFF2-40B4-BE49-F238E27FC236}">
                <a16:creationId xmlns:a16="http://schemas.microsoft.com/office/drawing/2014/main" xmlns="" id="{20AF2DB3-6060-7F43-BB03-ABE2B3CCBFE2}"/>
              </a:ext>
            </a:extLst>
          </p:cNvPr>
          <p:cNvSpPr>
            <a:spLocks noGrp="1"/>
          </p:cNvSpPr>
          <p:nvPr>
            <p:ph idx="1"/>
          </p:nvPr>
        </p:nvSpPr>
        <p:spPr/>
        <p:txBody>
          <a:bodyPr/>
          <a:lstStyle/>
          <a:p>
            <a:pPr marL="0" indent="0">
              <a:buNone/>
            </a:pPr>
            <a:r>
              <a:rPr lang="en-US" i="1" dirty="0"/>
              <a:t>Infusing</a:t>
            </a:r>
            <a:r>
              <a:rPr lang="en-US" dirty="0"/>
              <a:t> intergenerational experiences and relationships into existing programs and activities, such as bringing mature adults into children and youth programs for interviews, storytelling, and mentoring; and transforming age-group programs (vacation Bible school, service projects) into intergenerational experiences.</a:t>
            </a:r>
          </a:p>
          <a:p>
            <a:pPr marL="457200" indent="-457200">
              <a:buFont typeface="ZapfDingbatsITC" pitchFamily="2" charset="0"/>
              <a:buChar char="✦"/>
            </a:pPr>
            <a:r>
              <a:rPr lang="en-US" dirty="0"/>
              <a:t>Worship</a:t>
            </a:r>
          </a:p>
          <a:p>
            <a:pPr marL="457200" indent="-457200">
              <a:buFont typeface="ZapfDingbatsITC" pitchFamily="2" charset="0"/>
              <a:buChar char="✦"/>
            </a:pPr>
            <a:r>
              <a:rPr lang="en-US" dirty="0"/>
              <a:t>Service projects and mission trips </a:t>
            </a:r>
          </a:p>
          <a:p>
            <a:pPr marL="457200" indent="-457200">
              <a:buFont typeface="ZapfDingbatsITC" pitchFamily="2" charset="0"/>
              <a:buChar char="✦"/>
            </a:pPr>
            <a:r>
              <a:rPr lang="en-US" dirty="0"/>
              <a:t>Age group learning programs</a:t>
            </a:r>
          </a:p>
          <a:p>
            <a:pPr marL="457200" indent="-457200">
              <a:buFont typeface="ZapfDingbatsITC" pitchFamily="2" charset="0"/>
              <a:buChar char="✦"/>
            </a:pPr>
            <a:r>
              <a:rPr lang="en-US" dirty="0"/>
              <a:t>Social / community program</a:t>
            </a:r>
          </a:p>
          <a:p>
            <a:pPr marL="457200" indent="-457200">
              <a:buFont typeface="ZapfDingbatsITC" pitchFamily="2" charset="0"/>
              <a:buChar char="✦"/>
            </a:pPr>
            <a:r>
              <a:rPr lang="en-US" dirty="0"/>
              <a:t>Sacramental preparation </a:t>
            </a:r>
          </a:p>
          <a:p>
            <a:endParaRPr lang="en-US" dirty="0"/>
          </a:p>
        </p:txBody>
      </p:sp>
    </p:spTree>
    <p:extLst>
      <p:ext uri="{BB962C8B-B14F-4D97-AF65-F5344CB8AC3E}">
        <p14:creationId xmlns:p14="http://schemas.microsoft.com/office/powerpoint/2010/main" val="1397582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61CAA0-A203-0C4D-B8D2-6F0B2F60BBA2}"/>
              </a:ext>
            </a:extLst>
          </p:cNvPr>
          <p:cNvSpPr>
            <a:spLocks noGrp="1"/>
          </p:cNvSpPr>
          <p:nvPr>
            <p:ph type="title"/>
          </p:nvPr>
        </p:nvSpPr>
        <p:spPr>
          <a:xfrm>
            <a:off x="1" y="533400"/>
            <a:ext cx="9144000" cy="990600"/>
          </a:xfrm>
        </p:spPr>
        <p:txBody>
          <a:bodyPr>
            <a:normAutofit/>
          </a:bodyPr>
          <a:lstStyle/>
          <a:p>
            <a:pPr algn="ctr"/>
            <a:r>
              <a:rPr lang="en-US" dirty="0" smtClean="0"/>
              <a:t>Creating Intergenerational Programs</a:t>
            </a:r>
            <a:endParaRPr lang="en-US" dirty="0"/>
          </a:p>
        </p:txBody>
      </p:sp>
      <p:sp>
        <p:nvSpPr>
          <p:cNvPr id="3" name="Content Placeholder 2">
            <a:extLst>
              <a:ext uri="{FF2B5EF4-FFF2-40B4-BE49-F238E27FC236}">
                <a16:creationId xmlns:a16="http://schemas.microsoft.com/office/drawing/2014/main" xmlns="" id="{F3F4C9BE-CBA3-C44B-93D7-565E5596C4D8}"/>
              </a:ext>
            </a:extLst>
          </p:cNvPr>
          <p:cNvSpPr>
            <a:spLocks noGrp="1"/>
          </p:cNvSpPr>
          <p:nvPr>
            <p:ph idx="1"/>
          </p:nvPr>
        </p:nvSpPr>
        <p:spPr/>
        <p:txBody>
          <a:bodyPr>
            <a:normAutofit fontScale="92500" lnSpcReduction="10000"/>
          </a:bodyPr>
          <a:lstStyle/>
          <a:p>
            <a:pPr marL="457200" indent="-457200">
              <a:buFont typeface="+mj-lt"/>
              <a:buAutoNum type="arabicPeriod"/>
            </a:pPr>
            <a:r>
              <a:rPr lang="en-US" sz="2800" dirty="0"/>
              <a:t>Intergenerational Service</a:t>
            </a:r>
          </a:p>
          <a:p>
            <a:pPr lvl="2">
              <a:buSzPct val="100000"/>
            </a:pPr>
            <a:r>
              <a:rPr lang="en-US" sz="2800" dirty="0"/>
              <a:t>Intergenerational Mission Trips</a:t>
            </a:r>
          </a:p>
          <a:p>
            <a:pPr lvl="2">
              <a:buSzPct val="100000"/>
            </a:pPr>
            <a:r>
              <a:rPr lang="en-US" sz="2800" dirty="0"/>
              <a:t>Churchwide Service Day</a:t>
            </a:r>
          </a:p>
          <a:p>
            <a:pPr lvl="2">
              <a:buSzPct val="100000"/>
            </a:pPr>
            <a:r>
              <a:rPr lang="en-US" sz="2800" dirty="0"/>
              <a:t>Intergenerational Monthly Project </a:t>
            </a:r>
          </a:p>
          <a:p>
            <a:pPr lvl="2">
              <a:buSzPct val="100000"/>
            </a:pPr>
            <a:r>
              <a:rPr lang="en-US" sz="2800" dirty="0"/>
              <a:t>Intergenerational Service Nights</a:t>
            </a:r>
          </a:p>
          <a:p>
            <a:pPr lvl="2">
              <a:buSzPct val="100000"/>
            </a:pPr>
            <a:r>
              <a:rPr lang="en-US" sz="2800" dirty="0"/>
              <a:t>Intergenerational Service </a:t>
            </a:r>
            <a:r>
              <a:rPr lang="en-US" sz="2800" dirty="0" smtClean="0"/>
              <a:t>Projects</a:t>
            </a:r>
            <a:endParaRPr lang="en-US" sz="2800" dirty="0"/>
          </a:p>
          <a:p>
            <a:pPr marL="457200" indent="-457200">
              <a:buSzPct val="100000"/>
              <a:buFont typeface="+mj-lt"/>
              <a:buAutoNum type="arabicPeriod"/>
            </a:pPr>
            <a:r>
              <a:rPr lang="en-US" sz="2800" dirty="0"/>
              <a:t>Intergenerational Learning</a:t>
            </a:r>
          </a:p>
          <a:p>
            <a:pPr lvl="2">
              <a:buSzPct val="100000"/>
            </a:pPr>
            <a:r>
              <a:rPr lang="en-US" sz="2800" dirty="0"/>
              <a:t>Weekly or Bi-Weekly</a:t>
            </a:r>
          </a:p>
          <a:p>
            <a:pPr lvl="2">
              <a:buSzPct val="100000"/>
            </a:pPr>
            <a:r>
              <a:rPr lang="en-US" sz="2800" dirty="0"/>
              <a:t>Monthly </a:t>
            </a:r>
          </a:p>
          <a:p>
            <a:pPr lvl="2">
              <a:buSzPct val="100000"/>
            </a:pPr>
            <a:r>
              <a:rPr lang="en-US" sz="2800" dirty="0"/>
              <a:t>Seasonal</a:t>
            </a:r>
          </a:p>
          <a:p>
            <a:pPr lvl="2">
              <a:buSzPct val="100000"/>
            </a:pPr>
            <a:r>
              <a:rPr lang="en-US" sz="2800" dirty="0"/>
              <a:t>Small Group &amp; Large Group</a:t>
            </a:r>
          </a:p>
        </p:txBody>
      </p:sp>
    </p:spTree>
    <p:extLst>
      <p:ext uri="{BB962C8B-B14F-4D97-AF65-F5344CB8AC3E}">
        <p14:creationId xmlns:p14="http://schemas.microsoft.com/office/powerpoint/2010/main" val="2296164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Intergenerational Learning</a:t>
            </a:r>
            <a:endParaRPr lang="en-US" dirty="0"/>
          </a:p>
        </p:txBody>
      </p:sp>
      <p:sp>
        <p:nvSpPr>
          <p:cNvPr id="6" name="Content Placeholder 5"/>
          <p:cNvSpPr>
            <a:spLocks noGrp="1"/>
          </p:cNvSpPr>
          <p:nvPr>
            <p:ph sz="quarter" idx="1"/>
          </p:nvPr>
        </p:nvSpPr>
        <p:spPr>
          <a:xfrm>
            <a:off x="612648" y="1508923"/>
            <a:ext cx="8255906" cy="5145535"/>
          </a:xfrm>
        </p:spPr>
        <p:txBody>
          <a:bodyPr>
            <a:normAutofit lnSpcReduction="10000"/>
          </a:bodyPr>
          <a:lstStyle/>
          <a:p>
            <a:pPr marL="0" indent="0">
              <a:buClr>
                <a:schemeClr val="accent4"/>
              </a:buClr>
              <a:buNone/>
            </a:pPr>
            <a:r>
              <a:rPr lang="en-US" sz="2800" i="1" dirty="0"/>
              <a:t>Engaging all ages and generations together in learning experiences that teach scripture and the Christian tradition, informing and forming disciples of all ages in Christian identity</a:t>
            </a:r>
            <a:r>
              <a:rPr lang="en-US" sz="2800" i="1" dirty="0" smtClean="0"/>
              <a:t>.</a:t>
            </a:r>
            <a:endParaRPr lang="en-US" sz="1500" dirty="0" smtClean="0"/>
          </a:p>
          <a:p>
            <a:pPr indent="-457200">
              <a:buClr>
                <a:schemeClr val="accent1"/>
              </a:buClr>
              <a:buFont typeface="Wingdings" charset="2"/>
              <a:buChar char="Ø"/>
            </a:pPr>
            <a:r>
              <a:rPr lang="en-US" sz="2800" dirty="0" smtClean="0"/>
              <a:t>Intergenerational Learning</a:t>
            </a:r>
          </a:p>
          <a:p>
            <a:pPr marL="1062990" lvl="2" indent="-514350">
              <a:buClr>
                <a:schemeClr val="accent1"/>
              </a:buClr>
              <a:buFont typeface="+mj-lt"/>
              <a:buAutoNum type="arabicPeriod"/>
            </a:pPr>
            <a:r>
              <a:rPr lang="en-US" sz="2600" dirty="0" smtClean="0"/>
              <a:t>In-Common All Ages Experiences</a:t>
            </a:r>
          </a:p>
          <a:p>
            <a:pPr marL="1062990" lvl="2" indent="-514350">
              <a:buClr>
                <a:schemeClr val="accent1"/>
              </a:buClr>
              <a:buFont typeface="+mj-lt"/>
              <a:buAutoNum type="arabicPeriod"/>
            </a:pPr>
            <a:r>
              <a:rPr lang="en-US" sz="2600" dirty="0" smtClean="0"/>
              <a:t>Parallel Learning</a:t>
            </a:r>
          </a:p>
          <a:p>
            <a:pPr marL="1062990" lvl="2" indent="-514350">
              <a:buClr>
                <a:schemeClr val="accent1"/>
              </a:buClr>
              <a:buFont typeface="+mj-lt"/>
              <a:buAutoNum type="arabicPeriod"/>
            </a:pPr>
            <a:r>
              <a:rPr lang="en-US" sz="2600" dirty="0" smtClean="0"/>
              <a:t>Contributive Occasions</a:t>
            </a:r>
          </a:p>
          <a:p>
            <a:pPr marL="1062990" lvl="2" indent="-514350">
              <a:buClr>
                <a:schemeClr val="accent1"/>
              </a:buClr>
              <a:buFont typeface="+mj-lt"/>
              <a:buAutoNum type="arabicPeriod"/>
            </a:pPr>
            <a:r>
              <a:rPr lang="en-US" sz="2600" dirty="0" smtClean="0"/>
              <a:t>Interactive Sharing</a:t>
            </a:r>
          </a:p>
          <a:p>
            <a:pPr marL="457200" indent="-457200">
              <a:buClr>
                <a:schemeClr val="accent1"/>
              </a:buClr>
              <a:buFont typeface="Wingdings" charset="2"/>
              <a:buChar char="Ø"/>
            </a:pPr>
            <a:r>
              <a:rPr lang="en-US" sz="2800" dirty="0" smtClean="0"/>
              <a:t>Weekly, Bi-Weekly, and Monthly Models </a:t>
            </a:r>
          </a:p>
          <a:p>
            <a:pPr marL="457200" indent="-457200">
              <a:buClr>
                <a:schemeClr val="accent1"/>
              </a:buClr>
              <a:buFont typeface="Wingdings" charset="2"/>
              <a:buChar char="Ø"/>
            </a:pPr>
            <a:r>
              <a:rPr lang="en-US" sz="2800" dirty="0" smtClean="0"/>
              <a:t>Small Group &amp; Large Group Models</a:t>
            </a:r>
            <a:endParaRPr lang="en-US" sz="2800" dirty="0"/>
          </a:p>
          <a:p>
            <a:pPr marL="457200" indent="-457200">
              <a:buClr>
                <a:schemeClr val="accent4"/>
              </a:buClr>
              <a:buFont typeface="Wingdings" charset="2"/>
              <a:buChar char=""/>
            </a:pPr>
            <a:endParaRPr lang="en-US" sz="2800" dirty="0" smtClean="0"/>
          </a:p>
          <a:p>
            <a:pPr marL="0" indent="0">
              <a:buClr>
                <a:schemeClr val="accent4"/>
              </a:buClr>
              <a:buNone/>
            </a:pPr>
            <a:endParaRPr lang="en-US" sz="2800" dirty="0" smtClean="0"/>
          </a:p>
        </p:txBody>
      </p:sp>
    </p:spTree>
    <p:extLst>
      <p:ext uri="{BB962C8B-B14F-4D97-AF65-F5344CB8AC3E}">
        <p14:creationId xmlns:p14="http://schemas.microsoft.com/office/powerpoint/2010/main" val="37907056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Intergenerational Learning</a:t>
            </a:r>
            <a:endParaRPr lang="en-US" dirty="0"/>
          </a:p>
        </p:txBody>
      </p:sp>
      <p:sp>
        <p:nvSpPr>
          <p:cNvPr id="244739" name="Rectangle 3"/>
          <p:cNvSpPr>
            <a:spLocks noGrp="1" noChangeArrowheads="1"/>
          </p:cNvSpPr>
          <p:nvPr>
            <p:ph idx="1"/>
          </p:nvPr>
        </p:nvSpPr>
        <p:spPr/>
        <p:txBody>
          <a:bodyPr>
            <a:normAutofit/>
          </a:bodyPr>
          <a:lstStyle/>
          <a:p>
            <a:pPr marL="609600" indent="-609600">
              <a:lnSpc>
                <a:spcPct val="110000"/>
              </a:lnSpc>
              <a:spcBef>
                <a:spcPts val="0"/>
              </a:spcBef>
              <a:buFontTx/>
              <a:buNone/>
            </a:pPr>
            <a:r>
              <a:rPr lang="en-US" sz="2800" dirty="0">
                <a:solidFill>
                  <a:srgbClr val="000000"/>
                </a:solidFill>
              </a:rPr>
              <a:t>Meal and Community Building </a:t>
            </a:r>
            <a:endParaRPr lang="en-US" sz="2800" dirty="0" smtClean="0">
              <a:solidFill>
                <a:srgbClr val="000000"/>
              </a:solidFill>
            </a:endParaRPr>
          </a:p>
          <a:p>
            <a:pPr marL="609600" indent="-609600">
              <a:lnSpc>
                <a:spcPct val="110000"/>
              </a:lnSpc>
              <a:spcBef>
                <a:spcPts val="0"/>
              </a:spcBef>
              <a:buFontTx/>
              <a:buNone/>
            </a:pPr>
            <a:r>
              <a:rPr lang="en-US" sz="2800" dirty="0" smtClean="0">
                <a:solidFill>
                  <a:srgbClr val="000000"/>
                </a:solidFill>
              </a:rPr>
              <a:t>Part </a:t>
            </a:r>
            <a:r>
              <a:rPr lang="en-US" sz="2800" dirty="0">
                <a:solidFill>
                  <a:srgbClr val="000000"/>
                </a:solidFill>
              </a:rPr>
              <a:t>1. Gathering and </a:t>
            </a:r>
            <a:r>
              <a:rPr lang="en-US" sz="2800" dirty="0" smtClean="0">
                <a:solidFill>
                  <a:srgbClr val="000000"/>
                </a:solidFill>
              </a:rPr>
              <a:t>Prayer</a:t>
            </a:r>
            <a:endParaRPr lang="en-US" sz="2800" dirty="0">
              <a:solidFill>
                <a:srgbClr val="000000"/>
              </a:solidFill>
            </a:endParaRPr>
          </a:p>
          <a:p>
            <a:pPr marL="609600" indent="-609600">
              <a:lnSpc>
                <a:spcPct val="110000"/>
              </a:lnSpc>
              <a:spcBef>
                <a:spcPts val="0"/>
              </a:spcBef>
              <a:buFontTx/>
              <a:buNone/>
            </a:pPr>
            <a:r>
              <a:rPr lang="en-US" sz="2800" dirty="0">
                <a:solidFill>
                  <a:srgbClr val="000000"/>
                </a:solidFill>
              </a:rPr>
              <a:t>Part 2. All Ages Learning </a:t>
            </a:r>
            <a:r>
              <a:rPr lang="en-US" sz="2800" dirty="0" smtClean="0">
                <a:solidFill>
                  <a:srgbClr val="000000"/>
                </a:solidFill>
              </a:rPr>
              <a:t>Experience</a:t>
            </a:r>
            <a:endParaRPr lang="en-US" sz="2800" dirty="0">
              <a:solidFill>
                <a:srgbClr val="000000"/>
              </a:solidFill>
            </a:endParaRPr>
          </a:p>
          <a:p>
            <a:pPr marL="609600" indent="-609600">
              <a:lnSpc>
                <a:spcPct val="110000"/>
              </a:lnSpc>
              <a:spcBef>
                <a:spcPts val="0"/>
              </a:spcBef>
              <a:buFontTx/>
              <a:buNone/>
            </a:pPr>
            <a:r>
              <a:rPr lang="en-US" sz="2800" dirty="0">
                <a:solidFill>
                  <a:srgbClr val="000000"/>
                </a:solidFill>
              </a:rPr>
              <a:t>Part 3. In-Depth Learning </a:t>
            </a:r>
            <a:r>
              <a:rPr lang="en-US" sz="2800" dirty="0" smtClean="0">
                <a:solidFill>
                  <a:srgbClr val="000000"/>
                </a:solidFill>
              </a:rPr>
              <a:t>Experience</a:t>
            </a:r>
            <a:endParaRPr lang="en-US" sz="2800" dirty="0">
              <a:solidFill>
                <a:srgbClr val="000000"/>
              </a:solidFill>
            </a:endParaRPr>
          </a:p>
          <a:p>
            <a:pPr marL="914400" lvl="2" indent="0">
              <a:lnSpc>
                <a:spcPct val="110000"/>
              </a:lnSpc>
              <a:spcBef>
                <a:spcPts val="0"/>
              </a:spcBef>
              <a:buNone/>
            </a:pPr>
            <a:r>
              <a:rPr lang="en-US" sz="2800" dirty="0">
                <a:solidFill>
                  <a:srgbClr val="000000"/>
                </a:solidFill>
              </a:rPr>
              <a:t>Option 1. Whole Group (</a:t>
            </a:r>
            <a:r>
              <a:rPr lang="en-US" sz="2800" dirty="0" smtClean="0">
                <a:solidFill>
                  <a:srgbClr val="000000"/>
                </a:solidFill>
              </a:rPr>
              <a:t>together)</a:t>
            </a:r>
            <a:endParaRPr lang="en-US" sz="2800" dirty="0">
              <a:solidFill>
                <a:srgbClr val="000000"/>
              </a:solidFill>
            </a:endParaRPr>
          </a:p>
          <a:p>
            <a:pPr marL="914400" lvl="2" indent="0">
              <a:lnSpc>
                <a:spcPct val="110000"/>
              </a:lnSpc>
              <a:spcBef>
                <a:spcPts val="0"/>
              </a:spcBef>
              <a:buNone/>
            </a:pPr>
            <a:r>
              <a:rPr lang="en-US" sz="2800" dirty="0">
                <a:solidFill>
                  <a:srgbClr val="000000"/>
                </a:solidFill>
              </a:rPr>
              <a:t>Option 2. Age Group (parallel)</a:t>
            </a:r>
          </a:p>
          <a:p>
            <a:pPr marL="914400" lvl="2" indent="0">
              <a:lnSpc>
                <a:spcPct val="110000"/>
              </a:lnSpc>
              <a:spcBef>
                <a:spcPts val="0"/>
              </a:spcBef>
              <a:buNone/>
            </a:pPr>
            <a:r>
              <a:rPr lang="en-US" sz="2800" dirty="0">
                <a:solidFill>
                  <a:srgbClr val="000000"/>
                </a:solidFill>
              </a:rPr>
              <a:t>Option 3. Activity Center</a:t>
            </a:r>
          </a:p>
          <a:p>
            <a:pPr marL="609600" indent="-609600">
              <a:lnSpc>
                <a:spcPct val="110000"/>
              </a:lnSpc>
              <a:spcBef>
                <a:spcPts val="0"/>
              </a:spcBef>
              <a:buFontTx/>
              <a:buNone/>
            </a:pPr>
            <a:r>
              <a:rPr lang="en-US" sz="2800" dirty="0">
                <a:solidFill>
                  <a:srgbClr val="000000"/>
                </a:solidFill>
              </a:rPr>
              <a:t>Part 4.  Sharing Learning Experiences and </a:t>
            </a:r>
          </a:p>
          <a:p>
            <a:pPr marL="609600" indent="-609600">
              <a:lnSpc>
                <a:spcPct val="110000"/>
              </a:lnSpc>
              <a:spcBef>
                <a:spcPts val="0"/>
              </a:spcBef>
              <a:buFontTx/>
              <a:buNone/>
            </a:pPr>
            <a:r>
              <a:rPr lang="en-US" sz="2800" dirty="0">
                <a:solidFill>
                  <a:srgbClr val="000000"/>
                </a:solidFill>
              </a:rPr>
              <a:t>	</a:t>
            </a:r>
            <a:r>
              <a:rPr lang="en-US" sz="2800" dirty="0" smtClean="0">
                <a:solidFill>
                  <a:srgbClr val="000000"/>
                </a:solidFill>
              </a:rPr>
              <a:t>	Home Application</a:t>
            </a:r>
            <a:endParaRPr lang="en-US" sz="2800" dirty="0">
              <a:solidFill>
                <a:srgbClr val="000000"/>
              </a:solidFill>
            </a:endParaRPr>
          </a:p>
          <a:p>
            <a:pPr marL="609600" indent="-609600">
              <a:lnSpc>
                <a:spcPct val="110000"/>
              </a:lnSpc>
              <a:spcBef>
                <a:spcPts val="0"/>
              </a:spcBef>
              <a:buFontTx/>
              <a:buNone/>
            </a:pPr>
            <a:r>
              <a:rPr lang="en-US" sz="2800" dirty="0">
                <a:solidFill>
                  <a:srgbClr val="000000"/>
                </a:solidFill>
              </a:rPr>
              <a:t>Part 5.  Closing </a:t>
            </a:r>
            <a:r>
              <a:rPr lang="en-US" sz="2800" dirty="0" smtClean="0">
                <a:solidFill>
                  <a:srgbClr val="000000"/>
                </a:solidFill>
              </a:rPr>
              <a:t>Prayer</a:t>
            </a:r>
            <a:endParaRPr lang="en-US" sz="2800" dirty="0">
              <a:solidFill>
                <a:srgbClr val="000000"/>
              </a:solidFill>
            </a:endParaRPr>
          </a:p>
        </p:txBody>
      </p:sp>
    </p:spTree>
    <p:extLst>
      <p:ext uri="{BB962C8B-B14F-4D97-AF65-F5344CB8AC3E}">
        <p14:creationId xmlns:p14="http://schemas.microsoft.com/office/powerpoint/2010/main" val="2476287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animEffect transition="in" filter="dissolve">
                                      <p:cBhvr>
                                        <p:cTn id="7" dur="500"/>
                                        <p:tgtEl>
                                          <p:spTgt spid="2447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4739">
                                            <p:txEl>
                                              <p:pRg st="1" end="1"/>
                                            </p:txEl>
                                          </p:spTgt>
                                        </p:tgtEl>
                                        <p:attrNameLst>
                                          <p:attrName>style.visibility</p:attrName>
                                        </p:attrNameLst>
                                      </p:cBhvr>
                                      <p:to>
                                        <p:strVal val="visible"/>
                                      </p:to>
                                    </p:set>
                                    <p:animEffect transition="in" filter="dissolve">
                                      <p:cBhvr>
                                        <p:cTn id="12" dur="500"/>
                                        <p:tgtEl>
                                          <p:spTgt spid="2447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4739">
                                            <p:txEl>
                                              <p:pRg st="2" end="2"/>
                                            </p:txEl>
                                          </p:spTgt>
                                        </p:tgtEl>
                                        <p:attrNameLst>
                                          <p:attrName>style.visibility</p:attrName>
                                        </p:attrNameLst>
                                      </p:cBhvr>
                                      <p:to>
                                        <p:strVal val="visible"/>
                                      </p:to>
                                    </p:set>
                                    <p:animEffect transition="in" filter="dissolve">
                                      <p:cBhvr>
                                        <p:cTn id="17" dur="500"/>
                                        <p:tgtEl>
                                          <p:spTgt spid="2447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4739">
                                            <p:txEl>
                                              <p:pRg st="3" end="3"/>
                                            </p:txEl>
                                          </p:spTgt>
                                        </p:tgtEl>
                                        <p:attrNameLst>
                                          <p:attrName>style.visibility</p:attrName>
                                        </p:attrNameLst>
                                      </p:cBhvr>
                                      <p:to>
                                        <p:strVal val="visible"/>
                                      </p:to>
                                    </p:set>
                                    <p:animEffect transition="in" filter="dissolve">
                                      <p:cBhvr>
                                        <p:cTn id="22" dur="500"/>
                                        <p:tgtEl>
                                          <p:spTgt spid="244739">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44739">
                                            <p:txEl>
                                              <p:pRg st="4" end="4"/>
                                            </p:txEl>
                                          </p:spTgt>
                                        </p:tgtEl>
                                        <p:attrNameLst>
                                          <p:attrName>style.visibility</p:attrName>
                                        </p:attrNameLst>
                                      </p:cBhvr>
                                      <p:to>
                                        <p:strVal val="visible"/>
                                      </p:to>
                                    </p:set>
                                    <p:animEffect transition="in" filter="dissolve">
                                      <p:cBhvr>
                                        <p:cTn id="25" dur="500"/>
                                        <p:tgtEl>
                                          <p:spTgt spid="244739">
                                            <p:txEl>
                                              <p:pRg st="4" end="4"/>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44739">
                                            <p:txEl>
                                              <p:pRg st="5" end="5"/>
                                            </p:txEl>
                                          </p:spTgt>
                                        </p:tgtEl>
                                        <p:attrNameLst>
                                          <p:attrName>style.visibility</p:attrName>
                                        </p:attrNameLst>
                                      </p:cBhvr>
                                      <p:to>
                                        <p:strVal val="visible"/>
                                      </p:to>
                                    </p:set>
                                    <p:animEffect transition="in" filter="dissolve">
                                      <p:cBhvr>
                                        <p:cTn id="28" dur="500"/>
                                        <p:tgtEl>
                                          <p:spTgt spid="244739">
                                            <p:txEl>
                                              <p:pRg st="5" end="5"/>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44739">
                                            <p:txEl>
                                              <p:pRg st="6" end="6"/>
                                            </p:txEl>
                                          </p:spTgt>
                                        </p:tgtEl>
                                        <p:attrNameLst>
                                          <p:attrName>style.visibility</p:attrName>
                                        </p:attrNameLst>
                                      </p:cBhvr>
                                      <p:to>
                                        <p:strVal val="visible"/>
                                      </p:to>
                                    </p:set>
                                    <p:animEffect transition="in" filter="dissolve">
                                      <p:cBhvr>
                                        <p:cTn id="31" dur="500"/>
                                        <p:tgtEl>
                                          <p:spTgt spid="244739">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44739">
                                            <p:txEl>
                                              <p:pRg st="7" end="7"/>
                                            </p:txEl>
                                          </p:spTgt>
                                        </p:tgtEl>
                                        <p:attrNameLst>
                                          <p:attrName>style.visibility</p:attrName>
                                        </p:attrNameLst>
                                      </p:cBhvr>
                                      <p:to>
                                        <p:strVal val="visible"/>
                                      </p:to>
                                    </p:set>
                                    <p:animEffect transition="in" filter="dissolve">
                                      <p:cBhvr>
                                        <p:cTn id="36" dur="500"/>
                                        <p:tgtEl>
                                          <p:spTgt spid="244739">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44739">
                                            <p:txEl>
                                              <p:pRg st="8" end="8"/>
                                            </p:txEl>
                                          </p:spTgt>
                                        </p:tgtEl>
                                        <p:attrNameLst>
                                          <p:attrName>style.visibility</p:attrName>
                                        </p:attrNameLst>
                                      </p:cBhvr>
                                      <p:to>
                                        <p:strVal val="visible"/>
                                      </p:to>
                                    </p:set>
                                    <p:animEffect transition="in" filter="dissolve">
                                      <p:cBhvr>
                                        <p:cTn id="41" dur="500"/>
                                        <p:tgtEl>
                                          <p:spTgt spid="244739">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44739">
                                            <p:txEl>
                                              <p:pRg st="9" end="9"/>
                                            </p:txEl>
                                          </p:spTgt>
                                        </p:tgtEl>
                                        <p:attrNameLst>
                                          <p:attrName>style.visibility</p:attrName>
                                        </p:attrNameLst>
                                      </p:cBhvr>
                                      <p:to>
                                        <p:strVal val="visible"/>
                                      </p:to>
                                    </p:set>
                                    <p:animEffect transition="in" filter="dissolve">
                                      <p:cBhvr>
                                        <p:cTn id="46" dur="500"/>
                                        <p:tgtEl>
                                          <p:spTgt spid="2447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
            <p:extLst/>
          </p:nvPr>
        </p:nvGraphicFramePr>
        <p:xfrm>
          <a:off x="-152400" y="1219200"/>
          <a:ext cx="51181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pPr algn="ctr"/>
            <a:r>
              <a:rPr lang="en-US" dirty="0"/>
              <a:t>Intergenerational </a:t>
            </a:r>
            <a:r>
              <a:rPr lang="en-US" dirty="0" smtClean="0"/>
              <a:t>Learning</a:t>
            </a:r>
            <a:endParaRPr lang="en-US" dirty="0"/>
          </a:p>
        </p:txBody>
      </p:sp>
      <p:sp>
        <p:nvSpPr>
          <p:cNvPr id="4" name="Content Placeholder 2"/>
          <p:cNvSpPr txBox="1">
            <a:spLocks/>
          </p:cNvSpPr>
          <p:nvPr/>
        </p:nvSpPr>
        <p:spPr>
          <a:xfrm>
            <a:off x="4851400" y="1600200"/>
            <a:ext cx="4013200" cy="50673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chemeClr val="accent4"/>
              </a:buClr>
              <a:buFont typeface="Arial" pitchFamily="34" charset="0"/>
              <a:buNone/>
            </a:pPr>
            <a:r>
              <a:rPr lang="en-US" sz="2800" i="1" dirty="0"/>
              <a:t>Engaging all ages and generations together in informing and forming disciples of all ages in Christian identity.</a:t>
            </a:r>
          </a:p>
          <a:p>
            <a:pPr marL="0" indent="0">
              <a:buClr>
                <a:schemeClr val="accent4"/>
              </a:buClr>
              <a:buFont typeface="Arial" pitchFamily="34" charset="0"/>
              <a:buNone/>
            </a:pPr>
            <a:endParaRPr lang="en-US" sz="1500" dirty="0"/>
          </a:p>
          <a:p>
            <a:pPr marL="457200" indent="-457200">
              <a:spcBef>
                <a:spcPts val="0"/>
              </a:spcBef>
              <a:buFont typeface="Wingdings" charset="2"/>
              <a:buChar char="Ø"/>
            </a:pPr>
            <a:r>
              <a:rPr lang="en-US" sz="2800" dirty="0"/>
              <a:t>Intergenerational Learning</a:t>
            </a:r>
          </a:p>
          <a:p>
            <a:pPr marL="457200" indent="-457200">
              <a:spcBef>
                <a:spcPts val="0"/>
              </a:spcBef>
              <a:buFont typeface="Wingdings" charset="2"/>
              <a:buChar char="Ø"/>
            </a:pPr>
            <a:r>
              <a:rPr lang="en-US" sz="2800" dirty="0"/>
              <a:t>Weekly, Bi-Weekly, and Monthly Models </a:t>
            </a:r>
          </a:p>
          <a:p>
            <a:pPr marL="457200" indent="-457200">
              <a:spcBef>
                <a:spcPts val="0"/>
              </a:spcBef>
              <a:buFont typeface="Wingdings" charset="2"/>
              <a:buChar char="Ø"/>
            </a:pPr>
            <a:r>
              <a:rPr lang="en-US" sz="2800" dirty="0"/>
              <a:t>Small Group &amp; Large Group Models</a:t>
            </a:r>
          </a:p>
          <a:p>
            <a:endParaRPr lang="en-US" dirty="0"/>
          </a:p>
        </p:txBody>
      </p:sp>
    </p:spTree>
    <p:extLst>
      <p:ext uri="{BB962C8B-B14F-4D97-AF65-F5344CB8AC3E}">
        <p14:creationId xmlns:p14="http://schemas.microsoft.com/office/powerpoint/2010/main" val="2010067062"/>
      </p:ext>
    </p:extLst>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367"/>
            <a:ext cx="8229600" cy="1248389"/>
          </a:xfrm>
        </p:spPr>
        <p:txBody>
          <a:bodyPr>
            <a:normAutofit/>
          </a:bodyPr>
          <a:lstStyle/>
          <a:p>
            <a:pPr algn="ctr"/>
            <a:r>
              <a:rPr lang="en-US" dirty="0" smtClean="0"/>
              <a:t>Content: Liturgy &amp; Lectionary</a:t>
            </a:r>
            <a:br>
              <a:rPr lang="en-US" dirty="0" smtClean="0"/>
            </a:br>
            <a:r>
              <a:rPr lang="en-US" sz="2700" dirty="0" smtClean="0"/>
              <a:t>St. Elizabeth of Hungary, Acton, MA</a:t>
            </a:r>
            <a:endParaRPr lang="en-US" sz="2700" dirty="0"/>
          </a:p>
        </p:txBody>
      </p:sp>
      <p:sp>
        <p:nvSpPr>
          <p:cNvPr id="3" name="Content Placeholder 2"/>
          <p:cNvSpPr>
            <a:spLocks noGrp="1"/>
          </p:cNvSpPr>
          <p:nvPr>
            <p:ph idx="1"/>
          </p:nvPr>
        </p:nvSpPr>
        <p:spPr>
          <a:xfrm>
            <a:off x="457200" y="1871589"/>
            <a:ext cx="8229600" cy="4876800"/>
          </a:xfrm>
        </p:spPr>
        <p:txBody>
          <a:bodyPr>
            <a:normAutofit fontScale="92500" lnSpcReduction="10000"/>
          </a:bodyPr>
          <a:lstStyle/>
          <a:p>
            <a:pPr marL="457200" indent="-457200">
              <a:buFont typeface="+mj-lt"/>
              <a:buAutoNum type="arabicPeriod"/>
            </a:pPr>
            <a:r>
              <a:rPr lang="en-US" dirty="0"/>
              <a:t>September: Stewardship - 25th  Sunday in Ordinary Time (Luke 16: 19-31)</a:t>
            </a:r>
          </a:p>
          <a:p>
            <a:pPr marL="457200" indent="-457200">
              <a:buFont typeface="+mj-lt"/>
              <a:buAutoNum type="arabicPeriod"/>
            </a:pPr>
            <a:r>
              <a:rPr lang="en-US" dirty="0"/>
              <a:t>October: Pray Always - 29th Sunday in Ordinary Time (Luke 18: 1-8)</a:t>
            </a:r>
          </a:p>
          <a:p>
            <a:pPr marL="457200" indent="-457200">
              <a:buFont typeface="+mj-lt"/>
              <a:buAutoNum type="arabicPeriod"/>
            </a:pPr>
            <a:r>
              <a:rPr lang="en-US" dirty="0"/>
              <a:t>November: Last Things and Heaven - 33rd  Sunday in Ordinary Time (Luke 21: 5–19)</a:t>
            </a:r>
          </a:p>
          <a:p>
            <a:pPr marL="457200" indent="-457200">
              <a:buFont typeface="+mj-lt"/>
              <a:buAutoNum type="arabicPeriod"/>
            </a:pPr>
            <a:r>
              <a:rPr lang="en-US" dirty="0"/>
              <a:t>December: Mary - Immaculate Conception (Luke 1: 26-38)</a:t>
            </a:r>
          </a:p>
          <a:p>
            <a:pPr marL="457200" indent="-457200">
              <a:buFont typeface="+mj-lt"/>
              <a:buAutoNum type="arabicPeriod"/>
            </a:pPr>
            <a:r>
              <a:rPr lang="en-US" dirty="0"/>
              <a:t>January: The Baptism of the Lord (Matthew 13-17)</a:t>
            </a:r>
          </a:p>
          <a:p>
            <a:pPr marL="457200" indent="-457200">
              <a:buFont typeface="+mj-lt"/>
              <a:buAutoNum type="arabicPeriod"/>
            </a:pPr>
            <a:r>
              <a:rPr lang="en-US" dirty="0"/>
              <a:t>February: You are the Salt of the Earth - 5th  Sunday in Ordinary Time (Matthew 5: 13-16)</a:t>
            </a:r>
          </a:p>
          <a:p>
            <a:pPr marL="457200" indent="-457200">
              <a:buFont typeface="+mj-lt"/>
              <a:buAutoNum type="arabicPeriod"/>
            </a:pPr>
            <a:r>
              <a:rPr lang="en-US" dirty="0"/>
              <a:t>March: The Temptation of Jesus - First Sunday of Lent (Matthew 4: 1–11)</a:t>
            </a:r>
          </a:p>
          <a:p>
            <a:pPr marL="457200" indent="-457200">
              <a:buFont typeface="+mj-lt"/>
              <a:buAutoNum type="arabicPeriod"/>
            </a:pPr>
            <a:r>
              <a:rPr lang="en-US" dirty="0"/>
              <a:t>April: Palm Sunday (Matthew 26: 14-</a:t>
            </a:r>
            <a:r>
              <a:rPr lang="en-US" dirty="0" smtClean="0"/>
              <a:t>27</a:t>
            </a:r>
            <a:r>
              <a:rPr lang="en-US" dirty="0"/>
              <a:t>)</a:t>
            </a:r>
          </a:p>
        </p:txBody>
      </p:sp>
    </p:spTree>
    <p:extLst>
      <p:ext uri="{BB962C8B-B14F-4D97-AF65-F5344CB8AC3E}">
        <p14:creationId xmlns:p14="http://schemas.microsoft.com/office/powerpoint/2010/main" val="17112518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Life Faith Formation_Page_2.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01256" y="735156"/>
            <a:ext cx="5163162" cy="5973579"/>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a:xfrm>
            <a:off x="261810" y="748979"/>
            <a:ext cx="3439753" cy="2418511"/>
          </a:xfrm>
        </p:spPr>
        <p:txBody>
          <a:bodyPr>
            <a:normAutofit/>
          </a:bodyPr>
          <a:lstStyle/>
          <a:p>
            <a:pPr algn="ctr"/>
            <a:r>
              <a:rPr lang="en-US" dirty="0" smtClean="0"/>
              <a:t>Content:</a:t>
            </a:r>
            <a:br>
              <a:rPr lang="en-US" dirty="0" smtClean="0"/>
            </a:br>
            <a:r>
              <a:rPr lang="en-US" dirty="0" smtClean="0"/>
              <a:t>Thematic</a:t>
            </a:r>
            <a:br>
              <a:rPr lang="en-US" dirty="0" smtClean="0"/>
            </a:br>
            <a:r>
              <a:rPr lang="en-US" sz="2700" dirty="0" smtClean="0"/>
              <a:t>Holy Infant Catholic Parish, Durham, NC</a:t>
            </a:r>
            <a:endParaRPr lang="en-US" sz="2700" dirty="0"/>
          </a:p>
        </p:txBody>
      </p:sp>
    </p:spTree>
    <p:extLst>
      <p:ext uri="{BB962C8B-B14F-4D97-AF65-F5344CB8AC3E}">
        <p14:creationId xmlns:p14="http://schemas.microsoft.com/office/powerpoint/2010/main" val="29859219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iLife Faith Formation_Page_1.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78000" y="508000"/>
            <a:ext cx="5533158" cy="62388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20647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Content: Christian Practices</a:t>
            </a:r>
            <a:endParaRPr lang="en-US" dirty="0"/>
          </a:p>
        </p:txBody>
      </p:sp>
      <p:sp>
        <p:nvSpPr>
          <p:cNvPr id="3" name="Content Placeholder 2"/>
          <p:cNvSpPr>
            <a:spLocks noGrp="1"/>
          </p:cNvSpPr>
          <p:nvPr>
            <p:ph sz="half" idx="1"/>
          </p:nvPr>
        </p:nvSpPr>
        <p:spPr/>
        <p:txBody>
          <a:bodyPr>
            <a:normAutofit/>
          </a:bodyPr>
          <a:lstStyle/>
          <a:p>
            <a:pPr marL="457200" lvl="1" indent="-457200">
              <a:spcBef>
                <a:spcPts val="0"/>
              </a:spcBef>
              <a:buFont typeface="+mj-lt"/>
              <a:buAutoNum type="arabicPeriod"/>
            </a:pPr>
            <a:r>
              <a:rPr lang="en-US" sz="2800" dirty="0" smtClean="0"/>
              <a:t>Caring for the Body</a:t>
            </a:r>
          </a:p>
          <a:p>
            <a:pPr marL="457200" lvl="1" indent="-457200">
              <a:spcBef>
                <a:spcPts val="0"/>
              </a:spcBef>
              <a:buFont typeface="+mj-lt"/>
              <a:buAutoNum type="arabicPeriod"/>
            </a:pPr>
            <a:r>
              <a:rPr lang="en-US" sz="2800" dirty="0" smtClean="0"/>
              <a:t>Celebrating Life</a:t>
            </a:r>
          </a:p>
          <a:p>
            <a:pPr marL="457200" lvl="1" indent="-457200">
              <a:spcBef>
                <a:spcPts val="0"/>
              </a:spcBef>
              <a:buFont typeface="+mj-lt"/>
              <a:buAutoNum type="arabicPeriod"/>
            </a:pPr>
            <a:r>
              <a:rPr lang="en-US" sz="2800" dirty="0" smtClean="0"/>
              <a:t>Discernment</a:t>
            </a:r>
          </a:p>
          <a:p>
            <a:pPr marL="457200" lvl="1" indent="-457200">
              <a:spcBef>
                <a:spcPts val="0"/>
              </a:spcBef>
              <a:buFont typeface="+mj-lt"/>
              <a:buAutoNum type="arabicPeriod"/>
            </a:pPr>
            <a:r>
              <a:rPr lang="en-US" sz="2800" dirty="0" smtClean="0"/>
              <a:t>Dying Well</a:t>
            </a:r>
          </a:p>
          <a:p>
            <a:pPr marL="457200" lvl="1" indent="-457200">
              <a:spcBef>
                <a:spcPts val="0"/>
              </a:spcBef>
              <a:buFont typeface="+mj-lt"/>
              <a:buAutoNum type="arabicPeriod"/>
            </a:pPr>
            <a:r>
              <a:rPr lang="en-US" sz="2800" dirty="0" smtClean="0"/>
              <a:t>Eating Well</a:t>
            </a:r>
          </a:p>
          <a:p>
            <a:pPr marL="457200" lvl="1" indent="-457200">
              <a:spcBef>
                <a:spcPts val="0"/>
              </a:spcBef>
              <a:buFont typeface="+mj-lt"/>
              <a:buAutoNum type="arabicPeriod"/>
            </a:pPr>
            <a:r>
              <a:rPr lang="en-US" sz="2800" dirty="0" smtClean="0"/>
              <a:t>Forgiving</a:t>
            </a:r>
          </a:p>
          <a:p>
            <a:pPr marL="457200" lvl="1" indent="-457200">
              <a:spcBef>
                <a:spcPts val="0"/>
              </a:spcBef>
              <a:buFont typeface="+mj-lt"/>
              <a:buAutoNum type="arabicPeriod"/>
            </a:pPr>
            <a:r>
              <a:rPr lang="en-US" sz="2800" dirty="0" smtClean="0"/>
              <a:t>Hospitality</a:t>
            </a:r>
          </a:p>
        </p:txBody>
      </p:sp>
      <p:sp>
        <p:nvSpPr>
          <p:cNvPr id="2" name="Content Placeholder 1"/>
          <p:cNvSpPr>
            <a:spLocks noGrp="1"/>
          </p:cNvSpPr>
          <p:nvPr>
            <p:ph sz="half" idx="2"/>
          </p:nvPr>
        </p:nvSpPr>
        <p:spPr/>
        <p:txBody>
          <a:bodyPr>
            <a:normAutofit/>
          </a:bodyPr>
          <a:lstStyle/>
          <a:p>
            <a:pPr marL="514350" lvl="1" indent="-514350">
              <a:spcBef>
                <a:spcPts val="0"/>
              </a:spcBef>
              <a:buFont typeface="+mj-lt"/>
              <a:buAutoNum type="arabicPeriod" startAt="8"/>
            </a:pPr>
            <a:r>
              <a:rPr lang="en-US" sz="2800" dirty="0"/>
              <a:t>Keeping Sabbath</a:t>
            </a:r>
          </a:p>
          <a:p>
            <a:pPr lvl="1" indent="-457200">
              <a:spcBef>
                <a:spcPts val="0"/>
              </a:spcBef>
              <a:buFont typeface="+mj-lt"/>
              <a:buAutoNum type="arabicPeriod" startAt="8"/>
            </a:pPr>
            <a:r>
              <a:rPr lang="en-US" sz="2800" dirty="0"/>
              <a:t>Managing Household Life</a:t>
            </a:r>
          </a:p>
          <a:p>
            <a:pPr lvl="1" indent="-457200">
              <a:spcBef>
                <a:spcPts val="0"/>
              </a:spcBef>
              <a:buFont typeface="+mj-lt"/>
              <a:buAutoNum type="arabicPeriod" startAt="8"/>
            </a:pPr>
            <a:r>
              <a:rPr lang="en-US" sz="2800" dirty="0"/>
              <a:t>Participating in Community</a:t>
            </a:r>
          </a:p>
          <a:p>
            <a:pPr lvl="1" indent="-457200">
              <a:spcBef>
                <a:spcPts val="0"/>
              </a:spcBef>
              <a:buFont typeface="+mj-lt"/>
              <a:buAutoNum type="arabicPeriod" startAt="8"/>
            </a:pPr>
            <a:r>
              <a:rPr lang="en-US" sz="2800" dirty="0"/>
              <a:t>Praying</a:t>
            </a:r>
          </a:p>
          <a:p>
            <a:pPr lvl="1" indent="-457200">
              <a:spcBef>
                <a:spcPts val="0"/>
              </a:spcBef>
              <a:buFont typeface="+mj-lt"/>
              <a:buAutoNum type="arabicPeriod" startAt="8"/>
            </a:pPr>
            <a:r>
              <a:rPr lang="en-US" sz="2800" dirty="0"/>
              <a:t>Reading the Bible</a:t>
            </a:r>
          </a:p>
          <a:p>
            <a:pPr lvl="1" indent="-457200">
              <a:spcBef>
                <a:spcPts val="0"/>
              </a:spcBef>
              <a:buFont typeface="+mj-lt"/>
              <a:buAutoNum type="arabicPeriod" startAt="8"/>
            </a:pPr>
            <a:r>
              <a:rPr lang="en-US" sz="2800" dirty="0"/>
              <a:t>Transforming the World</a:t>
            </a:r>
            <a:r>
              <a:rPr lang="en-US" sz="2800" dirty="0" smtClean="0"/>
              <a:t>.</a:t>
            </a:r>
            <a:endParaRPr lang="en-US" sz="2800" dirty="0"/>
          </a:p>
        </p:txBody>
      </p:sp>
    </p:spTree>
    <p:extLst>
      <p:ext uri="{BB962C8B-B14F-4D97-AF65-F5344CB8AC3E}">
        <p14:creationId xmlns:p14="http://schemas.microsoft.com/office/powerpoint/2010/main" val="17424368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60384" y="777845"/>
            <a:ext cx="8229600" cy="5638800"/>
          </a:xfrm>
          <a:prstGeom prst="rect">
            <a:avLst/>
          </a:prstGeom>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Font typeface="Wingdings"/>
              <a:buNone/>
            </a:pPr>
            <a:r>
              <a:rPr lang="en-US" sz="3200" i="1" dirty="0" smtClean="0">
                <a:latin typeface="+mj-lt"/>
              </a:rPr>
              <a:t>Throughout Scripture there is a pervasive sense that all generations were typically present when faith communities gathered for worship, for celebration, for feasting, for praise, for encouragement, for reading of Scripture, in times of danger, and for support and service. . . . To experience authentic Christian community and reap the unique blessings of intergenerationality, the generations must be together regularly and often—infants to octogenarians.</a:t>
            </a:r>
            <a:r>
              <a:rPr lang="en-US" sz="3200" dirty="0" smtClean="0">
                <a:latin typeface="+mj-lt"/>
              </a:rPr>
              <a:t> </a:t>
            </a:r>
          </a:p>
          <a:p>
            <a:pPr marL="0" indent="0" algn="ctr">
              <a:buFont typeface="Wingdings"/>
              <a:buNone/>
            </a:pPr>
            <a:r>
              <a:rPr lang="en-US" dirty="0" smtClean="0">
                <a:latin typeface="+mj-lt"/>
              </a:rPr>
              <a:t>(Allen and Ross, 84)</a:t>
            </a:r>
          </a:p>
          <a:p>
            <a:pPr marL="0" indent="0">
              <a:buFont typeface="Wingdings"/>
              <a:buNone/>
            </a:pPr>
            <a:endParaRPr lang="en-US" dirty="0">
              <a:latin typeface="+mj-lt"/>
            </a:endParaRPr>
          </a:p>
        </p:txBody>
      </p:sp>
    </p:spTree>
    <p:extLst>
      <p:ext uri="{BB962C8B-B14F-4D97-AF65-F5344CB8AC3E}">
        <p14:creationId xmlns:p14="http://schemas.microsoft.com/office/powerpoint/2010/main" val="395322932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5638800" y="1219200"/>
            <a:ext cx="3505200" cy="4572000"/>
          </a:xfrm>
        </p:spPr>
        <p:txBody>
          <a:bodyPr>
            <a:normAutofit/>
          </a:bodyPr>
          <a:lstStyle/>
          <a:p>
            <a:pPr marL="0" indent="0" algn="ctr">
              <a:buNone/>
            </a:pPr>
            <a:r>
              <a:rPr lang="en-US" dirty="0"/>
              <a:t>Elements of LOGOS</a:t>
            </a:r>
          </a:p>
          <a:p>
            <a:pPr marL="514350" indent="-514350">
              <a:buClr>
                <a:schemeClr val="accent5"/>
              </a:buClr>
              <a:buFont typeface="+mj-lt"/>
              <a:buAutoNum type="arabicPeriod"/>
            </a:pPr>
            <a:r>
              <a:rPr lang="en-US" dirty="0"/>
              <a:t>Bible Study</a:t>
            </a:r>
          </a:p>
          <a:p>
            <a:pPr marL="514350" indent="-514350">
              <a:buClr>
                <a:schemeClr val="accent5"/>
              </a:buClr>
              <a:buFont typeface="+mj-lt"/>
              <a:buAutoNum type="arabicPeriod"/>
            </a:pPr>
            <a:r>
              <a:rPr lang="en-US" dirty="0"/>
              <a:t>Family Time</a:t>
            </a:r>
          </a:p>
          <a:p>
            <a:pPr marL="514350" indent="-514350">
              <a:buClr>
                <a:schemeClr val="accent5"/>
              </a:buClr>
              <a:buFont typeface="+mj-lt"/>
              <a:buAutoNum type="arabicPeriod"/>
            </a:pPr>
            <a:r>
              <a:rPr lang="en-US" dirty="0"/>
              <a:t>Worship Skills</a:t>
            </a:r>
          </a:p>
          <a:p>
            <a:pPr marL="514350" indent="-514350">
              <a:buClr>
                <a:schemeClr val="accent5"/>
              </a:buClr>
              <a:buFont typeface="+mj-lt"/>
              <a:buAutoNum type="arabicPeriod"/>
            </a:pPr>
            <a:r>
              <a:rPr lang="en-US" dirty="0"/>
              <a:t>Recreation</a:t>
            </a:r>
          </a:p>
          <a:p>
            <a:pPr marL="0" indent="0">
              <a:buNone/>
            </a:pPr>
            <a:endParaRPr lang="en-US" dirty="0"/>
          </a:p>
          <a:p>
            <a:pPr marL="0" indent="0" algn="ctr">
              <a:buNone/>
            </a:pPr>
            <a:r>
              <a:rPr lang="en-US" dirty="0"/>
              <a:t>GenOn Ministries</a:t>
            </a:r>
          </a:p>
          <a:p>
            <a:pPr marL="0" indent="0" algn="ctr">
              <a:buNone/>
            </a:pPr>
            <a:r>
              <a:rPr lang="en-US" dirty="0"/>
              <a:t>www.genonministries.org</a:t>
            </a:r>
          </a:p>
          <a:p>
            <a:pPr marL="0" indent="0">
              <a:buNone/>
            </a:pPr>
            <a:endParaRPr lang="en-US" dirty="0"/>
          </a:p>
        </p:txBody>
      </p:sp>
      <p:pic>
        <p:nvPicPr>
          <p:cNvPr id="4" name="Picture 3" descr="GenOn Ministries.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0050" y="706238"/>
            <a:ext cx="5010150" cy="565496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754339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71231"/>
            <a:ext cx="8229600" cy="1152769"/>
          </a:xfrm>
        </p:spPr>
        <p:txBody>
          <a:bodyPr>
            <a:noAutofit/>
          </a:bodyPr>
          <a:lstStyle/>
          <a:p>
            <a:pPr algn="ctr"/>
            <a:r>
              <a:rPr lang="en-US" dirty="0"/>
              <a:t>www.messychurch.org.uk</a:t>
            </a:r>
          </a:p>
        </p:txBody>
      </p:sp>
      <p:pic>
        <p:nvPicPr>
          <p:cNvPr id="5" name="Picture 4" descr="Screen Shot 2016-06-22 at 7.38.57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8052" y="1524000"/>
            <a:ext cx="7620000" cy="482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2682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6" y="336523"/>
            <a:ext cx="8011862" cy="1183256"/>
          </a:xfrm>
        </p:spPr>
        <p:txBody>
          <a:bodyPr>
            <a:normAutofit/>
          </a:bodyPr>
          <a:lstStyle/>
          <a:p>
            <a:pPr algn="ctr"/>
            <a:r>
              <a:rPr lang="en-US" dirty="0"/>
              <a:t>Intergenerational Learning</a:t>
            </a:r>
          </a:p>
        </p:txBody>
      </p:sp>
      <p:sp>
        <p:nvSpPr>
          <p:cNvPr id="3" name="Content Placeholder 2"/>
          <p:cNvSpPr>
            <a:spLocks noGrp="1"/>
          </p:cNvSpPr>
          <p:nvPr>
            <p:ph idx="4294967295"/>
          </p:nvPr>
        </p:nvSpPr>
        <p:spPr>
          <a:xfrm>
            <a:off x="3750405" y="1432934"/>
            <a:ext cx="4987889" cy="5199813"/>
          </a:xfrm>
        </p:spPr>
        <p:txBody>
          <a:bodyPr>
            <a:normAutofit fontScale="92500" lnSpcReduction="20000"/>
          </a:bodyPr>
          <a:lstStyle/>
          <a:p>
            <a:pPr marL="457200" lvl="0" indent="-457200">
              <a:lnSpc>
                <a:spcPct val="110000"/>
              </a:lnSpc>
              <a:spcBef>
                <a:spcPts val="0"/>
              </a:spcBef>
            </a:pPr>
            <a:r>
              <a:rPr lang="en-US" dirty="0">
                <a:solidFill>
                  <a:srgbClr val="000000"/>
                </a:solidFill>
              </a:rPr>
              <a:t>A flexible, relaxed arrival time with drinks and snacks</a:t>
            </a:r>
          </a:p>
          <a:p>
            <a:pPr marL="457200" lvl="0" indent="-457200" hangingPunct="0">
              <a:lnSpc>
                <a:spcPct val="110000"/>
              </a:lnSpc>
              <a:spcBef>
                <a:spcPts val="0"/>
              </a:spcBef>
            </a:pPr>
            <a:r>
              <a:rPr lang="en-US" dirty="0">
                <a:solidFill>
                  <a:srgbClr val="000000"/>
                </a:solidFill>
              </a:rPr>
              <a:t>Creative exploration of a Bible story/theme through creative experiences for people of different learning styles and of all ages. Children and adults are not separated and are encouraged to explore the story/theme together</a:t>
            </a:r>
          </a:p>
          <a:p>
            <a:pPr marL="457200" lvl="0" indent="-457200">
              <a:lnSpc>
                <a:spcPct val="110000"/>
              </a:lnSpc>
              <a:spcBef>
                <a:spcPts val="0"/>
              </a:spcBef>
            </a:pPr>
            <a:r>
              <a:rPr lang="en-US" dirty="0">
                <a:solidFill>
                  <a:srgbClr val="000000"/>
                </a:solidFill>
              </a:rPr>
              <a:t>A short but explicit time of worship with story, music and prayers that builds on the creative exploration. </a:t>
            </a:r>
          </a:p>
          <a:p>
            <a:pPr marL="457200" lvl="0" indent="-457200">
              <a:lnSpc>
                <a:spcPct val="110000"/>
              </a:lnSpc>
              <a:spcBef>
                <a:spcPts val="0"/>
              </a:spcBef>
            </a:pPr>
            <a:r>
              <a:rPr lang="en-US" dirty="0">
                <a:solidFill>
                  <a:srgbClr val="000000"/>
                </a:solidFill>
              </a:rPr>
              <a:t>A generous welcome and hospitality is expressed through a delicious home-cooked, sit-down meal with others</a:t>
            </a:r>
          </a:p>
          <a:p>
            <a:pPr marL="457200" indent="-457200">
              <a:lnSpc>
                <a:spcPct val="110000"/>
              </a:lnSpc>
              <a:spcBef>
                <a:spcPts val="0"/>
              </a:spcBef>
              <a:buNone/>
            </a:pPr>
            <a:endParaRPr lang="en-US" dirty="0">
              <a:solidFill>
                <a:srgbClr val="000000"/>
              </a:solidFill>
            </a:endParaRPr>
          </a:p>
        </p:txBody>
      </p:sp>
      <p:pic>
        <p:nvPicPr>
          <p:cNvPr id="4" name="Picture 3" descr="Messy-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216" y="2144805"/>
            <a:ext cx="3111500" cy="17282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1300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Intergenerational Learning</a:t>
            </a:r>
            <a:endParaRPr lang="en-US" dirty="0"/>
          </a:p>
        </p:txBody>
      </p:sp>
      <p:sp>
        <p:nvSpPr>
          <p:cNvPr id="244739" name="Rectangle 3"/>
          <p:cNvSpPr>
            <a:spLocks noGrp="1" noChangeArrowheads="1"/>
          </p:cNvSpPr>
          <p:nvPr>
            <p:ph idx="1"/>
          </p:nvPr>
        </p:nvSpPr>
        <p:spPr/>
        <p:txBody>
          <a:bodyPr>
            <a:normAutofit/>
          </a:bodyPr>
          <a:lstStyle/>
          <a:p>
            <a:pPr marL="609600" indent="-609600">
              <a:lnSpc>
                <a:spcPct val="110000"/>
              </a:lnSpc>
              <a:spcBef>
                <a:spcPts val="0"/>
              </a:spcBef>
              <a:buFontTx/>
              <a:buNone/>
            </a:pPr>
            <a:r>
              <a:rPr lang="en-US" sz="2800" dirty="0">
                <a:solidFill>
                  <a:srgbClr val="000000"/>
                </a:solidFill>
              </a:rPr>
              <a:t>Meal and Community Building </a:t>
            </a:r>
            <a:endParaRPr lang="en-US" sz="2800" dirty="0" smtClean="0">
              <a:solidFill>
                <a:srgbClr val="000000"/>
              </a:solidFill>
            </a:endParaRPr>
          </a:p>
          <a:p>
            <a:pPr marL="609600" indent="-609600">
              <a:lnSpc>
                <a:spcPct val="110000"/>
              </a:lnSpc>
              <a:spcBef>
                <a:spcPts val="0"/>
              </a:spcBef>
              <a:buFontTx/>
              <a:buNone/>
            </a:pPr>
            <a:r>
              <a:rPr lang="en-US" sz="2800" dirty="0" smtClean="0">
                <a:solidFill>
                  <a:srgbClr val="000000"/>
                </a:solidFill>
              </a:rPr>
              <a:t>Part </a:t>
            </a:r>
            <a:r>
              <a:rPr lang="en-US" sz="2800" dirty="0">
                <a:solidFill>
                  <a:srgbClr val="000000"/>
                </a:solidFill>
              </a:rPr>
              <a:t>1. Gathering and </a:t>
            </a:r>
            <a:r>
              <a:rPr lang="en-US" sz="2800" dirty="0" smtClean="0">
                <a:solidFill>
                  <a:srgbClr val="000000"/>
                </a:solidFill>
              </a:rPr>
              <a:t>Prayer</a:t>
            </a:r>
            <a:endParaRPr lang="en-US" sz="2800" dirty="0">
              <a:solidFill>
                <a:srgbClr val="000000"/>
              </a:solidFill>
            </a:endParaRPr>
          </a:p>
          <a:p>
            <a:pPr marL="609600" indent="-609600">
              <a:lnSpc>
                <a:spcPct val="110000"/>
              </a:lnSpc>
              <a:spcBef>
                <a:spcPts val="0"/>
              </a:spcBef>
              <a:buFontTx/>
              <a:buNone/>
            </a:pPr>
            <a:r>
              <a:rPr lang="en-US" sz="2800" dirty="0">
                <a:solidFill>
                  <a:srgbClr val="000000"/>
                </a:solidFill>
              </a:rPr>
              <a:t>Part 2. All Ages Learning </a:t>
            </a:r>
            <a:r>
              <a:rPr lang="en-US" sz="2800" dirty="0" smtClean="0">
                <a:solidFill>
                  <a:srgbClr val="000000"/>
                </a:solidFill>
              </a:rPr>
              <a:t>Experience</a:t>
            </a:r>
            <a:endParaRPr lang="en-US" sz="2800" dirty="0">
              <a:solidFill>
                <a:srgbClr val="000000"/>
              </a:solidFill>
            </a:endParaRPr>
          </a:p>
          <a:p>
            <a:pPr marL="609600" indent="-609600">
              <a:lnSpc>
                <a:spcPct val="110000"/>
              </a:lnSpc>
              <a:spcBef>
                <a:spcPts val="0"/>
              </a:spcBef>
              <a:buFontTx/>
              <a:buNone/>
            </a:pPr>
            <a:r>
              <a:rPr lang="en-US" sz="2800" dirty="0">
                <a:solidFill>
                  <a:srgbClr val="000000"/>
                </a:solidFill>
              </a:rPr>
              <a:t>Part 3. In-Depth Learning </a:t>
            </a:r>
            <a:r>
              <a:rPr lang="en-US" sz="2800" dirty="0" smtClean="0">
                <a:solidFill>
                  <a:srgbClr val="000000"/>
                </a:solidFill>
              </a:rPr>
              <a:t>Experience</a:t>
            </a:r>
            <a:endParaRPr lang="en-US" sz="2800" dirty="0">
              <a:solidFill>
                <a:srgbClr val="000000"/>
              </a:solidFill>
            </a:endParaRPr>
          </a:p>
          <a:p>
            <a:pPr marL="914400" lvl="2" indent="0">
              <a:lnSpc>
                <a:spcPct val="110000"/>
              </a:lnSpc>
              <a:spcBef>
                <a:spcPts val="0"/>
              </a:spcBef>
              <a:buNone/>
            </a:pPr>
            <a:r>
              <a:rPr lang="en-US" sz="2800" dirty="0">
                <a:solidFill>
                  <a:srgbClr val="000000"/>
                </a:solidFill>
              </a:rPr>
              <a:t>Option 1. Whole Group (</a:t>
            </a:r>
            <a:r>
              <a:rPr lang="en-US" sz="2800" dirty="0" smtClean="0">
                <a:solidFill>
                  <a:srgbClr val="000000"/>
                </a:solidFill>
              </a:rPr>
              <a:t>together)</a:t>
            </a:r>
            <a:endParaRPr lang="en-US" sz="2800" dirty="0">
              <a:solidFill>
                <a:srgbClr val="000000"/>
              </a:solidFill>
            </a:endParaRPr>
          </a:p>
          <a:p>
            <a:pPr marL="914400" lvl="2" indent="0">
              <a:lnSpc>
                <a:spcPct val="110000"/>
              </a:lnSpc>
              <a:spcBef>
                <a:spcPts val="0"/>
              </a:spcBef>
              <a:buNone/>
            </a:pPr>
            <a:r>
              <a:rPr lang="en-US" sz="2800" dirty="0">
                <a:solidFill>
                  <a:srgbClr val="000000"/>
                </a:solidFill>
              </a:rPr>
              <a:t>Option 2. Age Group (parallel)</a:t>
            </a:r>
          </a:p>
          <a:p>
            <a:pPr marL="914400" lvl="2" indent="0">
              <a:lnSpc>
                <a:spcPct val="110000"/>
              </a:lnSpc>
              <a:spcBef>
                <a:spcPts val="0"/>
              </a:spcBef>
              <a:buNone/>
            </a:pPr>
            <a:r>
              <a:rPr lang="en-US" sz="2800" dirty="0">
                <a:solidFill>
                  <a:srgbClr val="000000"/>
                </a:solidFill>
              </a:rPr>
              <a:t>Option 3. Activity Center</a:t>
            </a:r>
          </a:p>
          <a:p>
            <a:pPr marL="609600" indent="-609600">
              <a:lnSpc>
                <a:spcPct val="110000"/>
              </a:lnSpc>
              <a:spcBef>
                <a:spcPts val="0"/>
              </a:spcBef>
              <a:buFontTx/>
              <a:buNone/>
            </a:pPr>
            <a:r>
              <a:rPr lang="en-US" sz="2800" dirty="0">
                <a:solidFill>
                  <a:srgbClr val="000000"/>
                </a:solidFill>
              </a:rPr>
              <a:t>Part 4.  Sharing Learning Experiences and </a:t>
            </a:r>
          </a:p>
          <a:p>
            <a:pPr marL="609600" indent="-609600">
              <a:lnSpc>
                <a:spcPct val="110000"/>
              </a:lnSpc>
              <a:spcBef>
                <a:spcPts val="0"/>
              </a:spcBef>
              <a:buFontTx/>
              <a:buNone/>
            </a:pPr>
            <a:r>
              <a:rPr lang="en-US" sz="2800" dirty="0">
                <a:solidFill>
                  <a:srgbClr val="000000"/>
                </a:solidFill>
              </a:rPr>
              <a:t>	</a:t>
            </a:r>
            <a:r>
              <a:rPr lang="en-US" sz="2800" dirty="0" smtClean="0">
                <a:solidFill>
                  <a:srgbClr val="000000"/>
                </a:solidFill>
              </a:rPr>
              <a:t>	Home Application</a:t>
            </a:r>
            <a:endParaRPr lang="en-US" sz="2800" dirty="0">
              <a:solidFill>
                <a:srgbClr val="000000"/>
              </a:solidFill>
            </a:endParaRPr>
          </a:p>
          <a:p>
            <a:pPr marL="609600" indent="-609600">
              <a:lnSpc>
                <a:spcPct val="110000"/>
              </a:lnSpc>
              <a:spcBef>
                <a:spcPts val="0"/>
              </a:spcBef>
              <a:buFontTx/>
              <a:buNone/>
            </a:pPr>
            <a:r>
              <a:rPr lang="en-US" sz="2800" dirty="0">
                <a:solidFill>
                  <a:srgbClr val="000000"/>
                </a:solidFill>
              </a:rPr>
              <a:t>Part 5.  Closing </a:t>
            </a:r>
            <a:r>
              <a:rPr lang="en-US" sz="2800" dirty="0" smtClean="0">
                <a:solidFill>
                  <a:srgbClr val="000000"/>
                </a:solidFill>
              </a:rPr>
              <a:t>Prayer</a:t>
            </a:r>
            <a:endParaRPr lang="en-US" sz="2800" dirty="0">
              <a:solidFill>
                <a:srgbClr val="000000"/>
              </a:solidFill>
            </a:endParaRPr>
          </a:p>
        </p:txBody>
      </p:sp>
    </p:spTree>
    <p:extLst>
      <p:ext uri="{BB962C8B-B14F-4D97-AF65-F5344CB8AC3E}">
        <p14:creationId xmlns:p14="http://schemas.microsoft.com/office/powerpoint/2010/main" val="3137575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animEffect transition="in" filter="dissolve">
                                      <p:cBhvr>
                                        <p:cTn id="7" dur="500"/>
                                        <p:tgtEl>
                                          <p:spTgt spid="2447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4739">
                                            <p:txEl>
                                              <p:pRg st="1" end="1"/>
                                            </p:txEl>
                                          </p:spTgt>
                                        </p:tgtEl>
                                        <p:attrNameLst>
                                          <p:attrName>style.visibility</p:attrName>
                                        </p:attrNameLst>
                                      </p:cBhvr>
                                      <p:to>
                                        <p:strVal val="visible"/>
                                      </p:to>
                                    </p:set>
                                    <p:animEffect transition="in" filter="dissolve">
                                      <p:cBhvr>
                                        <p:cTn id="12" dur="500"/>
                                        <p:tgtEl>
                                          <p:spTgt spid="2447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4739">
                                            <p:txEl>
                                              <p:pRg st="2" end="2"/>
                                            </p:txEl>
                                          </p:spTgt>
                                        </p:tgtEl>
                                        <p:attrNameLst>
                                          <p:attrName>style.visibility</p:attrName>
                                        </p:attrNameLst>
                                      </p:cBhvr>
                                      <p:to>
                                        <p:strVal val="visible"/>
                                      </p:to>
                                    </p:set>
                                    <p:animEffect transition="in" filter="dissolve">
                                      <p:cBhvr>
                                        <p:cTn id="17" dur="500"/>
                                        <p:tgtEl>
                                          <p:spTgt spid="2447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4739">
                                            <p:txEl>
                                              <p:pRg st="3" end="3"/>
                                            </p:txEl>
                                          </p:spTgt>
                                        </p:tgtEl>
                                        <p:attrNameLst>
                                          <p:attrName>style.visibility</p:attrName>
                                        </p:attrNameLst>
                                      </p:cBhvr>
                                      <p:to>
                                        <p:strVal val="visible"/>
                                      </p:to>
                                    </p:set>
                                    <p:animEffect transition="in" filter="dissolve">
                                      <p:cBhvr>
                                        <p:cTn id="22" dur="500"/>
                                        <p:tgtEl>
                                          <p:spTgt spid="244739">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44739">
                                            <p:txEl>
                                              <p:pRg st="4" end="4"/>
                                            </p:txEl>
                                          </p:spTgt>
                                        </p:tgtEl>
                                        <p:attrNameLst>
                                          <p:attrName>style.visibility</p:attrName>
                                        </p:attrNameLst>
                                      </p:cBhvr>
                                      <p:to>
                                        <p:strVal val="visible"/>
                                      </p:to>
                                    </p:set>
                                    <p:animEffect transition="in" filter="dissolve">
                                      <p:cBhvr>
                                        <p:cTn id="25" dur="500"/>
                                        <p:tgtEl>
                                          <p:spTgt spid="244739">
                                            <p:txEl>
                                              <p:pRg st="4" end="4"/>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44739">
                                            <p:txEl>
                                              <p:pRg st="5" end="5"/>
                                            </p:txEl>
                                          </p:spTgt>
                                        </p:tgtEl>
                                        <p:attrNameLst>
                                          <p:attrName>style.visibility</p:attrName>
                                        </p:attrNameLst>
                                      </p:cBhvr>
                                      <p:to>
                                        <p:strVal val="visible"/>
                                      </p:to>
                                    </p:set>
                                    <p:animEffect transition="in" filter="dissolve">
                                      <p:cBhvr>
                                        <p:cTn id="28" dur="500"/>
                                        <p:tgtEl>
                                          <p:spTgt spid="244739">
                                            <p:txEl>
                                              <p:pRg st="5" end="5"/>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44739">
                                            <p:txEl>
                                              <p:pRg st="6" end="6"/>
                                            </p:txEl>
                                          </p:spTgt>
                                        </p:tgtEl>
                                        <p:attrNameLst>
                                          <p:attrName>style.visibility</p:attrName>
                                        </p:attrNameLst>
                                      </p:cBhvr>
                                      <p:to>
                                        <p:strVal val="visible"/>
                                      </p:to>
                                    </p:set>
                                    <p:animEffect transition="in" filter="dissolve">
                                      <p:cBhvr>
                                        <p:cTn id="31" dur="500"/>
                                        <p:tgtEl>
                                          <p:spTgt spid="244739">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44739">
                                            <p:txEl>
                                              <p:pRg st="7" end="7"/>
                                            </p:txEl>
                                          </p:spTgt>
                                        </p:tgtEl>
                                        <p:attrNameLst>
                                          <p:attrName>style.visibility</p:attrName>
                                        </p:attrNameLst>
                                      </p:cBhvr>
                                      <p:to>
                                        <p:strVal val="visible"/>
                                      </p:to>
                                    </p:set>
                                    <p:animEffect transition="in" filter="dissolve">
                                      <p:cBhvr>
                                        <p:cTn id="36" dur="500"/>
                                        <p:tgtEl>
                                          <p:spTgt spid="244739">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44739">
                                            <p:txEl>
                                              <p:pRg st="8" end="8"/>
                                            </p:txEl>
                                          </p:spTgt>
                                        </p:tgtEl>
                                        <p:attrNameLst>
                                          <p:attrName>style.visibility</p:attrName>
                                        </p:attrNameLst>
                                      </p:cBhvr>
                                      <p:to>
                                        <p:strVal val="visible"/>
                                      </p:to>
                                    </p:set>
                                    <p:animEffect transition="in" filter="dissolve">
                                      <p:cBhvr>
                                        <p:cTn id="41" dur="500"/>
                                        <p:tgtEl>
                                          <p:spTgt spid="244739">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44739">
                                            <p:txEl>
                                              <p:pRg st="9" end="9"/>
                                            </p:txEl>
                                          </p:spTgt>
                                        </p:tgtEl>
                                        <p:attrNameLst>
                                          <p:attrName>style.visibility</p:attrName>
                                        </p:attrNameLst>
                                      </p:cBhvr>
                                      <p:to>
                                        <p:strVal val="visible"/>
                                      </p:to>
                                    </p:set>
                                    <p:animEffect transition="in" filter="dissolve">
                                      <p:cBhvr>
                                        <p:cTn id="46" dur="500"/>
                                        <p:tgtEl>
                                          <p:spTgt spid="2447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Rectangle 3"/>
          <p:cNvSpPr>
            <a:spLocks noGrp="1" noChangeArrowheads="1"/>
          </p:cNvSpPr>
          <p:nvPr>
            <p:ph sz="quarter" idx="1"/>
          </p:nvPr>
        </p:nvSpPr>
        <p:spPr>
          <a:xfrm>
            <a:off x="457200" y="1600200"/>
            <a:ext cx="8229600" cy="5031048"/>
          </a:xfrm>
          <a:ln/>
        </p:spPr>
        <p:txBody>
          <a:bodyPr>
            <a:normAutofit/>
          </a:bodyPr>
          <a:lstStyle/>
          <a:p>
            <a:pPr marL="408623" indent="-408623">
              <a:buClr>
                <a:srgbClr val="C80F04"/>
              </a:buClr>
              <a:buSzPct val="124000"/>
              <a:buNone/>
            </a:pPr>
            <a:r>
              <a:rPr lang="en-US" sz="3200" dirty="0" smtClean="0"/>
              <a:t>The </a:t>
            </a:r>
            <a:r>
              <a:rPr lang="en-US" sz="3200" dirty="0"/>
              <a:t>Whole Group Format provides. . .</a:t>
            </a:r>
          </a:p>
          <a:p>
            <a:pPr marL="457200" indent="-457200">
              <a:buSzPct val="100000"/>
              <a:buFont typeface="Wingdings" charset="2"/>
              <a:buChar char="Ø"/>
            </a:pPr>
            <a:r>
              <a:rPr lang="en-US" sz="3200" dirty="0"/>
              <a:t>Learning activities for everyone using small groups or table groups</a:t>
            </a:r>
          </a:p>
          <a:p>
            <a:pPr marL="457200" indent="-457200">
              <a:buSzPct val="100000"/>
              <a:buFont typeface="Wingdings" charset="2"/>
              <a:buChar char="Ø"/>
            </a:pPr>
            <a:r>
              <a:rPr lang="en-US" sz="3200" dirty="0"/>
              <a:t>Intergenerational learning activities and age-appropriate learning activities for families with children, teens, young adults, and adults</a:t>
            </a:r>
          </a:p>
          <a:p>
            <a:pPr marL="457200" indent="-457200">
              <a:buSzPct val="100000"/>
              <a:buFont typeface="Wingdings" charset="2"/>
              <a:buChar char="Ø"/>
            </a:pPr>
            <a:r>
              <a:rPr lang="en-US" sz="3200" dirty="0"/>
              <a:t>Lead facilitator or team guides the entire group through the learning program—giving presentations and leading activities</a:t>
            </a:r>
          </a:p>
        </p:txBody>
      </p:sp>
      <p:sp>
        <p:nvSpPr>
          <p:cNvPr id="3" name="Title 2"/>
          <p:cNvSpPr>
            <a:spLocks noGrp="1"/>
          </p:cNvSpPr>
          <p:nvPr>
            <p:ph type="title"/>
          </p:nvPr>
        </p:nvSpPr>
        <p:spPr/>
        <p:txBody>
          <a:bodyPr/>
          <a:lstStyle/>
          <a:p>
            <a:pPr algn="ctr"/>
            <a:r>
              <a:rPr lang="en-US" dirty="0" smtClean="0"/>
              <a:t>Whole Group Format</a:t>
            </a:r>
            <a:endParaRPr lang="en-US" dirty="0"/>
          </a:p>
        </p:txBody>
      </p:sp>
    </p:spTree>
    <p:extLst>
      <p:ext uri="{BB962C8B-B14F-4D97-AF65-F5344CB8AC3E}">
        <p14:creationId xmlns:p14="http://schemas.microsoft.com/office/powerpoint/2010/main" val="1106297759"/>
      </p:ext>
    </p:extLst>
  </p:cSld>
  <p:clrMapOvr>
    <a:masterClrMapping/>
  </p:clrMapOvr>
  <p:transition xmlns:p14="http://schemas.microsoft.com/office/powerpoint/2010/main" advTm="11296"/>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3" name="Rectangle 3"/>
          <p:cNvSpPr>
            <a:spLocks noGrp="1" noChangeArrowheads="1"/>
          </p:cNvSpPr>
          <p:nvPr>
            <p:ph sz="quarter" idx="1"/>
          </p:nvPr>
        </p:nvSpPr>
        <p:spPr>
          <a:ln/>
        </p:spPr>
        <p:txBody>
          <a:bodyPr>
            <a:noAutofit/>
          </a:bodyPr>
          <a:lstStyle/>
          <a:p>
            <a:pPr marL="98584" indent="0">
              <a:buClr>
                <a:srgbClr val="C80F04"/>
              </a:buClr>
              <a:buSzPct val="124000"/>
              <a:buNone/>
            </a:pPr>
            <a:r>
              <a:rPr lang="en-US" sz="3200" dirty="0"/>
              <a:t>The Age Group Format provides parallel, age-appropriate learning activities on the same theme for…</a:t>
            </a:r>
          </a:p>
          <a:p>
            <a:pPr marL="912971" lvl="1" indent="-457200">
              <a:buSzPct val="100000"/>
              <a:buFont typeface="+mj-lt"/>
              <a:buAutoNum type="arabicPeriod"/>
            </a:pPr>
            <a:r>
              <a:rPr lang="en-US" sz="3200" dirty="0"/>
              <a:t>young children (4 and 5 year olds)</a:t>
            </a:r>
          </a:p>
          <a:p>
            <a:pPr marL="912971" lvl="1" indent="-457200">
              <a:buSzPct val="100000"/>
              <a:buFont typeface="+mj-lt"/>
              <a:buAutoNum type="arabicPeriod"/>
            </a:pPr>
            <a:r>
              <a:rPr lang="en-US" sz="3200" dirty="0"/>
              <a:t>families with children (grades 1-5)</a:t>
            </a:r>
          </a:p>
          <a:p>
            <a:pPr marL="912971" lvl="1" indent="-457200">
              <a:buSzPct val="100000"/>
              <a:buFont typeface="+mj-lt"/>
              <a:buAutoNum type="arabicPeriod"/>
            </a:pPr>
            <a:r>
              <a:rPr lang="en-US" sz="3200" dirty="0"/>
              <a:t>adolescents (middle school and high school)</a:t>
            </a:r>
          </a:p>
          <a:p>
            <a:pPr marL="912971" lvl="1" indent="-457200">
              <a:buSzPct val="100000"/>
              <a:buFont typeface="+mj-lt"/>
              <a:buAutoNum type="arabicPeriod"/>
            </a:pPr>
            <a:r>
              <a:rPr lang="en-US" sz="3200" dirty="0"/>
              <a:t>young adults</a:t>
            </a:r>
          </a:p>
          <a:p>
            <a:pPr marL="912971" lvl="1" indent="-457200">
              <a:buSzPct val="100000"/>
              <a:buFont typeface="+mj-lt"/>
              <a:buAutoNum type="arabicPeriod"/>
            </a:pPr>
            <a:r>
              <a:rPr lang="en-US" sz="3200" dirty="0"/>
              <a:t>adults</a:t>
            </a:r>
          </a:p>
        </p:txBody>
      </p:sp>
      <p:sp>
        <p:nvSpPr>
          <p:cNvPr id="3" name="Title 2"/>
          <p:cNvSpPr>
            <a:spLocks noGrp="1"/>
          </p:cNvSpPr>
          <p:nvPr>
            <p:ph type="title"/>
          </p:nvPr>
        </p:nvSpPr>
        <p:spPr/>
        <p:txBody>
          <a:bodyPr/>
          <a:lstStyle/>
          <a:p>
            <a:pPr algn="ctr"/>
            <a:r>
              <a:rPr lang="en-US" dirty="0" smtClean="0"/>
              <a:t>Age Group Format</a:t>
            </a:r>
            <a:endParaRPr lang="en-US" dirty="0"/>
          </a:p>
        </p:txBody>
      </p:sp>
    </p:spTree>
    <p:extLst>
      <p:ext uri="{BB962C8B-B14F-4D97-AF65-F5344CB8AC3E}">
        <p14:creationId xmlns:p14="http://schemas.microsoft.com/office/powerpoint/2010/main" val="1044129390"/>
      </p:ext>
    </p:extLst>
  </p:cSld>
  <p:clrMapOvr>
    <a:masterClrMapping/>
  </p:clrMapOvr>
  <p:transition xmlns:p14="http://schemas.microsoft.com/office/powerpoint/2010/main" advTm="10224"/>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5" name="Rectangle 3"/>
          <p:cNvSpPr>
            <a:spLocks noGrp="1" noChangeArrowheads="1"/>
          </p:cNvSpPr>
          <p:nvPr>
            <p:ph sz="quarter" idx="1"/>
          </p:nvPr>
        </p:nvSpPr>
        <p:spPr>
          <a:ln/>
        </p:spPr>
        <p:txBody>
          <a:bodyPr>
            <a:normAutofit/>
          </a:bodyPr>
          <a:lstStyle/>
          <a:p>
            <a:pPr marL="0" indent="0">
              <a:buClr>
                <a:srgbClr val="C80F04"/>
              </a:buClr>
              <a:buSzPct val="124000"/>
              <a:buNone/>
            </a:pPr>
            <a:r>
              <a:rPr lang="en-US" sz="3200" dirty="0"/>
              <a:t>The Learning Activity Center Format provides. . .</a:t>
            </a:r>
          </a:p>
          <a:p>
            <a:pPr marL="457200" indent="-457200">
              <a:buSzPct val="100000"/>
              <a:buFont typeface="Wingdings" charset="2"/>
              <a:buChar char="Ø"/>
            </a:pPr>
            <a:r>
              <a:rPr lang="en-US" sz="3200" dirty="0"/>
              <a:t>Learning stations or centers with structured learning activities on a common theme</a:t>
            </a:r>
          </a:p>
          <a:p>
            <a:pPr marL="457200" indent="-457200">
              <a:buSzPct val="100000"/>
              <a:buFont typeface="Wingdings" charset="2"/>
              <a:buChar char="Ø"/>
            </a:pPr>
            <a:r>
              <a:rPr lang="en-US" sz="3200" dirty="0"/>
              <a:t>Age-specific or intergenerational</a:t>
            </a:r>
          </a:p>
          <a:p>
            <a:pPr marL="457200" indent="-457200">
              <a:buSzPct val="100000"/>
              <a:buFont typeface="Wingdings" charset="2"/>
              <a:buChar char="Ø"/>
            </a:pPr>
            <a:r>
              <a:rPr lang="en-US" sz="3200" dirty="0"/>
              <a:t>Facilitated by leaders</a:t>
            </a:r>
          </a:p>
        </p:txBody>
      </p:sp>
      <p:sp>
        <p:nvSpPr>
          <p:cNvPr id="3" name="Title 2"/>
          <p:cNvSpPr>
            <a:spLocks noGrp="1"/>
          </p:cNvSpPr>
          <p:nvPr>
            <p:ph type="title"/>
          </p:nvPr>
        </p:nvSpPr>
        <p:spPr/>
        <p:txBody>
          <a:bodyPr/>
          <a:lstStyle/>
          <a:p>
            <a:pPr algn="ctr"/>
            <a:r>
              <a:rPr lang="en-US" dirty="0" smtClean="0"/>
              <a:t>Learning Center Format </a:t>
            </a:r>
            <a:endParaRPr lang="en-US" dirty="0"/>
          </a:p>
        </p:txBody>
      </p:sp>
    </p:spTree>
    <p:extLst>
      <p:ext uri="{BB962C8B-B14F-4D97-AF65-F5344CB8AC3E}">
        <p14:creationId xmlns:p14="http://schemas.microsoft.com/office/powerpoint/2010/main" val="642650909"/>
      </p:ext>
    </p:extLst>
  </p:cSld>
  <p:clrMapOvr>
    <a:masterClrMapping/>
  </p:clrMapOvr>
  <p:transition xmlns:p14="http://schemas.microsoft.com/office/powerpoint/2010/main" advTm="11088"/>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Rectangle 3"/>
          <p:cNvSpPr>
            <a:spLocks noGrp="1" noChangeArrowheads="1"/>
          </p:cNvSpPr>
          <p:nvPr>
            <p:ph sz="quarter" idx="1"/>
          </p:nvPr>
        </p:nvSpPr>
        <p:spPr/>
        <p:txBody>
          <a:bodyPr>
            <a:normAutofit/>
          </a:bodyPr>
          <a:lstStyle/>
          <a:p>
            <a:pPr marL="609600" indent="-609600">
              <a:lnSpc>
                <a:spcPct val="80000"/>
              </a:lnSpc>
              <a:buClr>
                <a:schemeClr val="accent1"/>
              </a:buClr>
              <a:buFont typeface="Wingdings" pitchFamily="-65" charset="2"/>
              <a:buAutoNum type="arabicPeriod"/>
            </a:pPr>
            <a:r>
              <a:rPr lang="en-US" sz="2600" dirty="0"/>
              <a:t>Gathering and Opening Prayer</a:t>
            </a:r>
          </a:p>
          <a:p>
            <a:pPr marL="609600" indent="-609600">
              <a:lnSpc>
                <a:spcPct val="80000"/>
              </a:lnSpc>
              <a:buClr>
                <a:schemeClr val="accent1"/>
              </a:buClr>
              <a:buFont typeface="Wingdings" pitchFamily="-65" charset="2"/>
              <a:buAutoNum type="arabicPeriod"/>
            </a:pPr>
            <a:r>
              <a:rPr lang="en-US" sz="2600" dirty="0"/>
              <a:t>All Ages Learning: I’m Ready God, Where Are You? (Drama)</a:t>
            </a:r>
          </a:p>
          <a:p>
            <a:pPr marL="609600" indent="-609600">
              <a:lnSpc>
                <a:spcPct val="80000"/>
              </a:lnSpc>
              <a:buClr>
                <a:schemeClr val="accent1"/>
              </a:buClr>
              <a:buFont typeface="Wingdings" pitchFamily="-65" charset="2"/>
              <a:buAutoNum type="arabicPeriod"/>
            </a:pPr>
            <a:r>
              <a:rPr lang="en-US" sz="2600" dirty="0"/>
              <a:t>In-Depth Learning: Paths of Prayer </a:t>
            </a:r>
          </a:p>
          <a:p>
            <a:pPr marL="1005840" lvl="3" indent="0">
              <a:lnSpc>
                <a:spcPct val="80000"/>
              </a:lnSpc>
              <a:buNone/>
            </a:pPr>
            <a:r>
              <a:rPr lang="en-US" sz="2600" dirty="0"/>
              <a:t>Activity 1: Creating a Space for Prayer</a:t>
            </a:r>
          </a:p>
          <a:p>
            <a:pPr marL="1005840" lvl="3" indent="0">
              <a:lnSpc>
                <a:spcPct val="80000"/>
              </a:lnSpc>
              <a:buNone/>
            </a:pPr>
            <a:r>
              <a:rPr lang="en-US" sz="2600" dirty="0"/>
              <a:t>Activity 2: Praying with Scripture</a:t>
            </a:r>
          </a:p>
          <a:p>
            <a:pPr marL="1005840" lvl="3" indent="0">
              <a:lnSpc>
                <a:spcPct val="80000"/>
              </a:lnSpc>
              <a:buNone/>
            </a:pPr>
            <a:r>
              <a:rPr lang="en-US" sz="2600" dirty="0"/>
              <a:t>Activity 3: Praying with the Psalms</a:t>
            </a:r>
          </a:p>
          <a:p>
            <a:pPr marL="1005840" lvl="3" indent="0">
              <a:lnSpc>
                <a:spcPct val="80000"/>
              </a:lnSpc>
              <a:buNone/>
            </a:pPr>
            <a:r>
              <a:rPr lang="en-US" sz="2600" dirty="0"/>
              <a:t>Activity 4: Intercessory Prayer</a:t>
            </a:r>
          </a:p>
          <a:p>
            <a:pPr marL="1005840" lvl="3" indent="0">
              <a:lnSpc>
                <a:spcPct val="80000"/>
              </a:lnSpc>
              <a:buNone/>
            </a:pPr>
            <a:r>
              <a:rPr lang="en-US" sz="2600" dirty="0"/>
              <a:t>Activity 5: The Jesus Prayer </a:t>
            </a:r>
            <a:endParaRPr lang="en-US" sz="2600" b="1" dirty="0"/>
          </a:p>
          <a:p>
            <a:pPr marL="609600" indent="-609600">
              <a:lnSpc>
                <a:spcPct val="80000"/>
              </a:lnSpc>
              <a:buClr>
                <a:schemeClr val="accent1"/>
              </a:buClr>
              <a:buFontTx/>
              <a:buAutoNum type="arabicPeriod"/>
            </a:pPr>
            <a:r>
              <a:rPr lang="en-US" sz="2600" dirty="0"/>
              <a:t>Part 4. Sharing Learning Experiences and Home Application</a:t>
            </a:r>
          </a:p>
          <a:p>
            <a:pPr marL="609600" indent="-609600">
              <a:lnSpc>
                <a:spcPct val="80000"/>
              </a:lnSpc>
              <a:buClr>
                <a:schemeClr val="accent1"/>
              </a:buClr>
              <a:buFontTx/>
              <a:buAutoNum type="arabicPeriod"/>
            </a:pPr>
            <a:r>
              <a:rPr lang="en-US" sz="2600" dirty="0"/>
              <a:t>Part 5. Closing Prayer</a:t>
            </a:r>
          </a:p>
        </p:txBody>
      </p:sp>
      <p:sp>
        <p:nvSpPr>
          <p:cNvPr id="3" name="Title 2"/>
          <p:cNvSpPr>
            <a:spLocks noGrp="1"/>
          </p:cNvSpPr>
          <p:nvPr>
            <p:ph type="title"/>
          </p:nvPr>
        </p:nvSpPr>
        <p:spPr/>
        <p:txBody>
          <a:bodyPr/>
          <a:lstStyle/>
          <a:p>
            <a:pPr algn="ctr"/>
            <a:r>
              <a:rPr lang="en-US" dirty="0" smtClean="0"/>
              <a:t>Example: Called to Pray</a:t>
            </a:r>
            <a:endParaRPr lang="en-US" dirty="0"/>
          </a:p>
        </p:txBody>
      </p:sp>
    </p:spTree>
    <p:extLst>
      <p:ext uri="{BB962C8B-B14F-4D97-AF65-F5344CB8AC3E}">
        <p14:creationId xmlns:p14="http://schemas.microsoft.com/office/powerpoint/2010/main" val="349175796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3" name="Rectangle 3"/>
          <p:cNvSpPr>
            <a:spLocks noGrp="1" noChangeArrowheads="1"/>
          </p:cNvSpPr>
          <p:nvPr>
            <p:ph sz="quarter" idx="1"/>
          </p:nvPr>
        </p:nvSpPr>
        <p:spPr/>
        <p:txBody>
          <a:bodyPr>
            <a:normAutofit/>
          </a:bodyPr>
          <a:lstStyle/>
          <a:p>
            <a:pPr marL="609600" indent="-609600">
              <a:lnSpc>
                <a:spcPct val="90000"/>
              </a:lnSpc>
              <a:buClr>
                <a:schemeClr val="accent1"/>
              </a:buClr>
              <a:buFontTx/>
              <a:buAutoNum type="arabicPeriod"/>
            </a:pPr>
            <a:r>
              <a:rPr lang="en-US" sz="2600" dirty="0"/>
              <a:t>Gathering and Opening Prayer </a:t>
            </a:r>
          </a:p>
          <a:p>
            <a:pPr marL="609600" indent="-609600">
              <a:lnSpc>
                <a:spcPct val="90000"/>
              </a:lnSpc>
              <a:buClr>
                <a:schemeClr val="accent1"/>
              </a:buClr>
              <a:buFontTx/>
              <a:buAutoNum type="arabicPeriod"/>
            </a:pPr>
            <a:r>
              <a:rPr lang="en-US" sz="2600" dirty="0"/>
              <a:t>All Ages Learning: Gospel Portraits of Jesus (multimedia experience)</a:t>
            </a:r>
          </a:p>
          <a:p>
            <a:pPr marL="609600" indent="-609600">
              <a:lnSpc>
                <a:spcPct val="90000"/>
              </a:lnSpc>
              <a:buClr>
                <a:schemeClr val="accent1"/>
              </a:buClr>
              <a:buFontTx/>
              <a:buAutoNum type="arabicPeriod"/>
            </a:pPr>
            <a:r>
              <a:rPr lang="en-US" sz="2600" dirty="0"/>
              <a:t>Age-Appropriate Learning: Exploring the Gospel Portraits of Jesus Christ </a:t>
            </a:r>
          </a:p>
          <a:p>
            <a:pPr marL="1341120" lvl="2" indent="-609600">
              <a:lnSpc>
                <a:spcPct val="90000"/>
              </a:lnSpc>
            </a:pPr>
            <a:r>
              <a:rPr lang="en-US" sz="2600" dirty="0"/>
              <a:t>Families with Children Learning Plan</a:t>
            </a:r>
          </a:p>
          <a:p>
            <a:pPr marL="1341120" lvl="2" indent="-609600">
              <a:lnSpc>
                <a:spcPct val="90000"/>
              </a:lnSpc>
            </a:pPr>
            <a:r>
              <a:rPr lang="en-US" sz="2600" dirty="0"/>
              <a:t>Adolescent Learning Plan</a:t>
            </a:r>
          </a:p>
          <a:p>
            <a:pPr marL="1341120" lvl="2" indent="-609600">
              <a:lnSpc>
                <a:spcPct val="90000"/>
              </a:lnSpc>
            </a:pPr>
            <a:r>
              <a:rPr lang="en-US" sz="2600" dirty="0"/>
              <a:t>Adult Learning Plan</a:t>
            </a:r>
          </a:p>
          <a:p>
            <a:pPr marL="609600" indent="-609600">
              <a:lnSpc>
                <a:spcPct val="90000"/>
              </a:lnSpc>
              <a:buClr>
                <a:schemeClr val="accent1"/>
              </a:buClr>
              <a:buFontTx/>
              <a:buAutoNum type="arabicPeriod"/>
            </a:pPr>
            <a:r>
              <a:rPr lang="en-US" sz="2600" dirty="0"/>
              <a:t>Part 4. Sharing Learning Experiences and Home Application</a:t>
            </a:r>
          </a:p>
          <a:p>
            <a:pPr marL="609600" indent="-609600">
              <a:lnSpc>
                <a:spcPct val="90000"/>
              </a:lnSpc>
              <a:buClr>
                <a:schemeClr val="accent1"/>
              </a:buClr>
              <a:buFontTx/>
              <a:buAutoNum type="arabicPeriod"/>
            </a:pPr>
            <a:r>
              <a:rPr lang="en-US" sz="2600" dirty="0"/>
              <a:t>Part 5. Closing Prayer</a:t>
            </a:r>
          </a:p>
        </p:txBody>
      </p:sp>
      <p:sp>
        <p:nvSpPr>
          <p:cNvPr id="3" name="Title 2"/>
          <p:cNvSpPr>
            <a:spLocks noGrp="1"/>
          </p:cNvSpPr>
          <p:nvPr>
            <p:ph type="title"/>
          </p:nvPr>
        </p:nvSpPr>
        <p:spPr/>
        <p:txBody>
          <a:bodyPr/>
          <a:lstStyle/>
          <a:p>
            <a:pPr algn="ctr"/>
            <a:r>
              <a:rPr lang="en-US" dirty="0" smtClean="0"/>
              <a:t>Example: Identity of Christ </a:t>
            </a:r>
            <a:endParaRPr lang="en-US" dirty="0"/>
          </a:p>
        </p:txBody>
      </p:sp>
    </p:spTree>
    <p:extLst>
      <p:ext uri="{BB962C8B-B14F-4D97-AF65-F5344CB8AC3E}">
        <p14:creationId xmlns:p14="http://schemas.microsoft.com/office/powerpoint/2010/main" val="294248167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Rectangle 3"/>
          <p:cNvSpPr>
            <a:spLocks noGrp="1" noChangeArrowheads="1"/>
          </p:cNvSpPr>
          <p:nvPr>
            <p:ph sz="quarter" idx="1"/>
          </p:nvPr>
        </p:nvSpPr>
        <p:spPr/>
        <p:txBody>
          <a:bodyPr>
            <a:normAutofit/>
          </a:bodyPr>
          <a:lstStyle/>
          <a:p>
            <a:pPr marL="609600" indent="-609600" algn="ctr">
              <a:lnSpc>
                <a:spcPct val="90000"/>
              </a:lnSpc>
              <a:buClr>
                <a:srgbClr val="CCECFF"/>
              </a:buClr>
              <a:buFont typeface="Wingdings" pitchFamily="-65" charset="2"/>
              <a:buNone/>
            </a:pPr>
            <a:r>
              <a:rPr lang="en-US" sz="2600" dirty="0" smtClean="0">
                <a:solidFill>
                  <a:schemeClr val="tx2"/>
                </a:solidFill>
              </a:rPr>
              <a:t>What </a:t>
            </a:r>
            <a:r>
              <a:rPr lang="en-US" sz="2600" dirty="0">
                <a:solidFill>
                  <a:schemeClr val="tx2"/>
                </a:solidFill>
              </a:rPr>
              <a:t>is Jesus saying/doing? </a:t>
            </a:r>
            <a:endParaRPr lang="en-US" sz="2600" dirty="0" smtClean="0">
              <a:solidFill>
                <a:schemeClr val="tx2"/>
              </a:solidFill>
            </a:endParaRPr>
          </a:p>
          <a:p>
            <a:pPr marL="609600" indent="-609600" algn="ctr">
              <a:lnSpc>
                <a:spcPct val="90000"/>
              </a:lnSpc>
              <a:buClr>
                <a:srgbClr val="CCECFF"/>
              </a:buClr>
              <a:buFont typeface="Wingdings" pitchFamily="-65" charset="2"/>
              <a:buNone/>
            </a:pPr>
            <a:r>
              <a:rPr lang="en-US" sz="2600" dirty="0" smtClean="0">
                <a:solidFill>
                  <a:schemeClr val="tx2"/>
                </a:solidFill>
              </a:rPr>
              <a:t>What </a:t>
            </a:r>
            <a:r>
              <a:rPr lang="en-US" sz="2600" dirty="0">
                <a:solidFill>
                  <a:schemeClr val="tx2"/>
                </a:solidFill>
              </a:rPr>
              <a:t>is Jesus teaching us about the qualities of God? </a:t>
            </a:r>
            <a:endParaRPr lang="en-US" sz="2600" b="1" dirty="0">
              <a:solidFill>
                <a:schemeClr val="tx2"/>
              </a:solidFill>
            </a:endParaRPr>
          </a:p>
          <a:p>
            <a:pPr marL="609600" indent="-609600" algn="ctr">
              <a:lnSpc>
                <a:spcPct val="90000"/>
              </a:lnSpc>
              <a:buFont typeface="Wingdings" pitchFamily="-65" charset="2"/>
              <a:buNone/>
            </a:pPr>
            <a:r>
              <a:rPr lang="en-US" sz="2600" b="1" u="sng" dirty="0">
                <a:solidFill>
                  <a:schemeClr val="tx2"/>
                </a:solidFill>
              </a:rPr>
              <a:t>Activity Centers</a:t>
            </a:r>
          </a:p>
          <a:p>
            <a:pPr marL="1066800" lvl="1" indent="-609600">
              <a:lnSpc>
                <a:spcPct val="90000"/>
              </a:lnSpc>
              <a:buFont typeface="Wingdings" pitchFamily="-65" charset="2"/>
              <a:buAutoNum type="arabicPeriod"/>
            </a:pPr>
            <a:r>
              <a:rPr lang="en-US" sz="2600" dirty="0"/>
              <a:t>Jesus is Born (Infancy Narratives)</a:t>
            </a:r>
          </a:p>
          <a:p>
            <a:pPr marL="1066800" lvl="1" indent="-609600">
              <a:lnSpc>
                <a:spcPct val="90000"/>
              </a:lnSpc>
              <a:buFont typeface="Wingdings" pitchFamily="-65" charset="2"/>
              <a:buAutoNum type="arabicPeriod"/>
            </a:pPr>
            <a:r>
              <a:rPr lang="en-US" sz="2600" dirty="0"/>
              <a:t>Jesus Is God ‘s Beloved Son </a:t>
            </a:r>
            <a:br>
              <a:rPr lang="en-US" sz="2600" dirty="0"/>
            </a:br>
            <a:r>
              <a:rPr lang="en-US" sz="2600" dirty="0"/>
              <a:t>(Baptism and Transfiguration)</a:t>
            </a:r>
          </a:p>
          <a:p>
            <a:pPr marL="1066800" lvl="1" indent="-609600">
              <a:lnSpc>
                <a:spcPct val="90000"/>
              </a:lnSpc>
              <a:buFont typeface="Wingdings" pitchFamily="-65" charset="2"/>
              <a:buAutoNum type="arabicPeriod"/>
            </a:pPr>
            <a:r>
              <a:rPr lang="en-US" sz="2600" dirty="0"/>
              <a:t>Jesus Teaches Parables of the Kingdom of God</a:t>
            </a:r>
          </a:p>
          <a:p>
            <a:pPr marL="1066800" lvl="1" indent="-609600">
              <a:lnSpc>
                <a:spcPct val="90000"/>
              </a:lnSpc>
              <a:buFont typeface="Wingdings" pitchFamily="-65" charset="2"/>
              <a:buAutoNum type="arabicPeriod"/>
            </a:pPr>
            <a:r>
              <a:rPr lang="en-US" sz="2600" dirty="0"/>
              <a:t>Jesus Heals People </a:t>
            </a:r>
          </a:p>
          <a:p>
            <a:pPr marL="1066800" lvl="1" indent="-609600">
              <a:lnSpc>
                <a:spcPct val="90000"/>
              </a:lnSpc>
              <a:buFont typeface="Wingdings" pitchFamily="-65" charset="2"/>
              <a:buAutoNum type="arabicPeriod"/>
            </a:pPr>
            <a:r>
              <a:rPr lang="en-US" sz="2600" dirty="0"/>
              <a:t>Jesus Forgives Sin</a:t>
            </a:r>
          </a:p>
          <a:p>
            <a:pPr marL="1066800" lvl="1" indent="-609600">
              <a:lnSpc>
                <a:spcPct val="90000"/>
              </a:lnSpc>
              <a:buFont typeface="Wingdings" pitchFamily="-65" charset="2"/>
              <a:buAutoNum type="arabicPeriod"/>
            </a:pPr>
            <a:r>
              <a:rPr lang="en-US" sz="2600" dirty="0"/>
              <a:t>Jesus Raises People from the Dead</a:t>
            </a:r>
          </a:p>
          <a:p>
            <a:pPr marL="1066800" lvl="1" indent="-609600">
              <a:lnSpc>
                <a:spcPct val="90000"/>
              </a:lnSpc>
              <a:buFont typeface="Wingdings" pitchFamily="-65" charset="2"/>
              <a:buAutoNum type="arabicPeriod"/>
            </a:pPr>
            <a:r>
              <a:rPr lang="en-US" sz="2600" dirty="0"/>
              <a:t>Jesus Feeds People</a:t>
            </a:r>
          </a:p>
        </p:txBody>
      </p:sp>
      <p:sp>
        <p:nvSpPr>
          <p:cNvPr id="3" name="Title 2"/>
          <p:cNvSpPr>
            <a:spLocks noGrp="1"/>
          </p:cNvSpPr>
          <p:nvPr>
            <p:ph type="title"/>
          </p:nvPr>
        </p:nvSpPr>
        <p:spPr/>
        <p:txBody>
          <a:bodyPr/>
          <a:lstStyle/>
          <a:p>
            <a:pPr algn="ctr"/>
            <a:r>
              <a:rPr lang="en-US" dirty="0" smtClean="0"/>
              <a:t>Example: Jesus Son of God</a:t>
            </a:r>
            <a:endParaRPr lang="en-US" dirty="0"/>
          </a:p>
        </p:txBody>
      </p:sp>
    </p:spTree>
    <p:extLst>
      <p:ext uri="{BB962C8B-B14F-4D97-AF65-F5344CB8AC3E}">
        <p14:creationId xmlns:p14="http://schemas.microsoft.com/office/powerpoint/2010/main" val="34806538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99561"/>
            <a:ext cx="8229600" cy="5677439"/>
          </a:xfrm>
        </p:spPr>
        <p:txBody>
          <a:bodyPr>
            <a:normAutofit/>
          </a:bodyPr>
          <a:lstStyle/>
          <a:p>
            <a:pPr marL="0" indent="0" algn="ctr">
              <a:spcBef>
                <a:spcPts val="0"/>
              </a:spcBef>
              <a:buNone/>
            </a:pPr>
            <a:r>
              <a:rPr lang="en-US" sz="3200" i="1" dirty="0" smtClean="0">
                <a:solidFill>
                  <a:srgbClr val="000000"/>
                </a:solidFill>
                <a:latin typeface="+mj-lt"/>
                <a:cs typeface="Century Gothic"/>
              </a:rPr>
              <a:t>. . . . </a:t>
            </a:r>
            <a:r>
              <a:rPr lang="en-US" sz="3200" i="1" dirty="0">
                <a:solidFill>
                  <a:srgbClr val="000000"/>
                </a:solidFill>
                <a:latin typeface="+mj-lt"/>
                <a:cs typeface="Century Gothic"/>
              </a:rPr>
              <a:t>The best curriculum for forming children, youth, and anyone else in Christian faith is guided participation in a community of practice where people are vibrantly, passionately risking themselves together in lives of faith in a world crying out for the love of Christ</a:t>
            </a:r>
            <a:r>
              <a:rPr lang="en-US" sz="3200" i="1" dirty="0" smtClean="0">
                <a:solidFill>
                  <a:srgbClr val="000000"/>
                </a:solidFill>
                <a:latin typeface="+mj-lt"/>
                <a:cs typeface="Century Gothic"/>
              </a:rPr>
              <a:t>. </a:t>
            </a:r>
          </a:p>
          <a:p>
            <a:pPr marL="0" indent="0" algn="ctr">
              <a:spcBef>
                <a:spcPts val="0"/>
              </a:spcBef>
              <a:buNone/>
            </a:pPr>
            <a:r>
              <a:rPr lang="en-US" sz="2800" dirty="0" smtClean="0">
                <a:solidFill>
                  <a:srgbClr val="000000"/>
                </a:solidFill>
                <a:latin typeface="+mj-lt"/>
                <a:cs typeface="Century Gothic"/>
              </a:rPr>
              <a:t>(Joyce Mercer)</a:t>
            </a:r>
            <a:endParaRPr lang="en-US" sz="2800" dirty="0">
              <a:solidFill>
                <a:srgbClr val="000000"/>
              </a:solidFill>
              <a:latin typeface="+mj-lt"/>
              <a:cs typeface="Century Gothic"/>
            </a:endParaRPr>
          </a:p>
        </p:txBody>
      </p:sp>
    </p:spTree>
    <p:extLst>
      <p:ext uri="{BB962C8B-B14F-4D97-AF65-F5344CB8AC3E}">
        <p14:creationId xmlns:p14="http://schemas.microsoft.com/office/powerpoint/2010/main" val="52801227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1" name="Rectangle 3"/>
          <p:cNvSpPr>
            <a:spLocks noGrp="1" noChangeArrowheads="1"/>
          </p:cNvSpPr>
          <p:nvPr>
            <p:ph sz="quarter" idx="1"/>
          </p:nvPr>
        </p:nvSpPr>
        <p:spPr/>
        <p:txBody>
          <a:bodyPr>
            <a:normAutofit/>
          </a:bodyPr>
          <a:lstStyle/>
          <a:p>
            <a:pPr marL="457200" indent="-457200" algn="ctr">
              <a:buClr>
                <a:srgbClr val="CC0000"/>
              </a:buClr>
              <a:buFont typeface="Wingdings" pitchFamily="-65" charset="2"/>
              <a:buNone/>
            </a:pPr>
            <a:r>
              <a:rPr lang="en-US" sz="2800" b="1" dirty="0">
                <a:solidFill>
                  <a:schemeClr val="tx2"/>
                </a:solidFill>
              </a:rPr>
              <a:t>Methods for Exploring Gospel Stories </a:t>
            </a:r>
          </a:p>
          <a:p>
            <a:pPr marL="457200" indent="-457200">
              <a:buClr>
                <a:schemeClr val="accent1"/>
              </a:buClr>
              <a:buFont typeface="Wingdings" pitchFamily="-65" charset="2"/>
              <a:buChar char="ü"/>
            </a:pPr>
            <a:r>
              <a:rPr lang="en-US" sz="2800" dirty="0"/>
              <a:t>Presenting the Gospel story: proclamation, reading, media</a:t>
            </a:r>
          </a:p>
          <a:p>
            <a:pPr marL="457200" indent="-457200">
              <a:buClr>
                <a:schemeClr val="accent1"/>
              </a:buClr>
              <a:buFont typeface="Wingdings" pitchFamily="-65" charset="2"/>
              <a:buChar char="ü"/>
            </a:pPr>
            <a:r>
              <a:rPr lang="en-US" sz="2800" dirty="0"/>
              <a:t>Dramatic presentations &amp; role plays</a:t>
            </a:r>
          </a:p>
          <a:p>
            <a:pPr marL="457200" indent="-457200">
              <a:buClr>
                <a:schemeClr val="accent1"/>
              </a:buClr>
              <a:buFont typeface="Wingdings" pitchFamily="-65" charset="2"/>
              <a:buChar char="ü"/>
            </a:pPr>
            <a:r>
              <a:rPr lang="en-US" sz="2800" dirty="0"/>
              <a:t>Creative art activities </a:t>
            </a:r>
          </a:p>
          <a:p>
            <a:pPr marL="457200" indent="-457200">
              <a:buClr>
                <a:schemeClr val="accent1"/>
              </a:buClr>
              <a:buFont typeface="Wingdings" pitchFamily="-65" charset="2"/>
              <a:buChar char="ü"/>
            </a:pPr>
            <a:r>
              <a:rPr lang="en-US" sz="2800" dirty="0"/>
              <a:t>Storytelling &amp; Scripture imagination activities</a:t>
            </a:r>
          </a:p>
          <a:p>
            <a:pPr marL="457200" indent="-457200">
              <a:buClr>
                <a:schemeClr val="accent1"/>
              </a:buClr>
              <a:buFont typeface="Wingdings" pitchFamily="-65" charset="2"/>
              <a:buChar char="ü"/>
            </a:pPr>
            <a:r>
              <a:rPr lang="en-US" sz="2800" dirty="0"/>
              <a:t>Music</a:t>
            </a:r>
          </a:p>
          <a:p>
            <a:pPr marL="457200" indent="-457200">
              <a:buClr>
                <a:schemeClr val="accent1"/>
              </a:buClr>
              <a:buFont typeface="Wingdings" pitchFamily="-65" charset="2"/>
              <a:buChar char="ü"/>
            </a:pPr>
            <a:r>
              <a:rPr lang="en-US" sz="2800" dirty="0"/>
              <a:t>Prayer and ritual </a:t>
            </a:r>
          </a:p>
          <a:p>
            <a:pPr marL="457200" indent="-457200">
              <a:buClr>
                <a:schemeClr val="accent1"/>
              </a:buClr>
              <a:buFont typeface="Wingdings" pitchFamily="-65" charset="2"/>
              <a:buChar char="ü"/>
            </a:pPr>
            <a:r>
              <a:rPr lang="en-US" sz="2800" dirty="0"/>
              <a:t>Group discussion &amp; family conversations</a:t>
            </a:r>
          </a:p>
        </p:txBody>
      </p:sp>
      <p:sp>
        <p:nvSpPr>
          <p:cNvPr id="3" name="Title 2"/>
          <p:cNvSpPr>
            <a:spLocks noGrp="1"/>
          </p:cNvSpPr>
          <p:nvPr>
            <p:ph type="title"/>
          </p:nvPr>
        </p:nvSpPr>
        <p:spPr/>
        <p:txBody>
          <a:bodyPr/>
          <a:lstStyle/>
          <a:p>
            <a:r>
              <a:rPr lang="en-US" dirty="0"/>
              <a:t>Example: Jesus Son of God</a:t>
            </a:r>
          </a:p>
        </p:txBody>
      </p:sp>
    </p:spTree>
    <p:extLst>
      <p:ext uri="{BB962C8B-B14F-4D97-AF65-F5344CB8AC3E}">
        <p14:creationId xmlns:p14="http://schemas.microsoft.com/office/powerpoint/2010/main" val="278169041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7" name="Rectangle 3"/>
          <p:cNvSpPr>
            <a:spLocks noGrp="1" noChangeArrowheads="1"/>
          </p:cNvSpPr>
          <p:nvPr>
            <p:ph sz="quarter" idx="1"/>
          </p:nvPr>
        </p:nvSpPr>
        <p:spPr/>
        <p:txBody>
          <a:bodyPr>
            <a:normAutofit/>
          </a:bodyPr>
          <a:lstStyle/>
          <a:p>
            <a:pPr marL="609600" indent="-609600">
              <a:lnSpc>
                <a:spcPct val="90000"/>
              </a:lnSpc>
              <a:buClr>
                <a:schemeClr val="accent5"/>
              </a:buClr>
              <a:buFont typeface="Wingdings" pitchFamily="-65" charset="2"/>
              <a:buAutoNum type="arabicPeriod"/>
            </a:pPr>
            <a:r>
              <a:rPr lang="en-US" sz="2500" dirty="0"/>
              <a:t>Jesus is Born: Creative Activity &amp; Discussion</a:t>
            </a:r>
          </a:p>
          <a:p>
            <a:pPr marL="609600" indent="-609600">
              <a:lnSpc>
                <a:spcPct val="90000"/>
              </a:lnSpc>
              <a:buClr>
                <a:schemeClr val="accent5"/>
              </a:buClr>
              <a:buFont typeface="Wingdings" pitchFamily="-65" charset="2"/>
              <a:buAutoNum type="arabicPeriod"/>
            </a:pPr>
            <a:r>
              <a:rPr lang="en-US" sz="2500" dirty="0"/>
              <a:t>Jesus Is </a:t>
            </a:r>
            <a:r>
              <a:rPr lang="en-US" sz="2500" dirty="0" smtClean="0"/>
              <a:t>God’s </a:t>
            </a:r>
            <a:r>
              <a:rPr lang="en-US" sz="2500" dirty="0"/>
              <a:t>Beloved Son (Baptism and Transfiguration): Ritual/Prayer Activity</a:t>
            </a:r>
          </a:p>
          <a:p>
            <a:pPr marL="609600" indent="-609600">
              <a:lnSpc>
                <a:spcPct val="90000"/>
              </a:lnSpc>
              <a:buClr>
                <a:schemeClr val="accent5"/>
              </a:buClr>
              <a:buFont typeface="Wingdings" pitchFamily="-65" charset="2"/>
              <a:buAutoNum type="arabicPeriod"/>
            </a:pPr>
            <a:r>
              <a:rPr lang="en-US" sz="2500" dirty="0"/>
              <a:t>Jesus Teaches Parables of the Kingdom of God: Rewriting Parables for Today; Creative Art Activity</a:t>
            </a:r>
          </a:p>
          <a:p>
            <a:pPr marL="609600" indent="-609600">
              <a:lnSpc>
                <a:spcPct val="90000"/>
              </a:lnSpc>
              <a:buClr>
                <a:schemeClr val="accent5"/>
              </a:buClr>
              <a:buFont typeface="Wingdings" pitchFamily="-65" charset="2"/>
              <a:buAutoNum type="arabicPeriod"/>
            </a:pPr>
            <a:r>
              <a:rPr lang="en-US" sz="2500" dirty="0"/>
              <a:t>Jesus Heals People: Role Play/Dramatic Reading, Praying for the Sick </a:t>
            </a:r>
          </a:p>
          <a:p>
            <a:pPr marL="609600" indent="-609600">
              <a:lnSpc>
                <a:spcPct val="90000"/>
              </a:lnSpc>
              <a:buClr>
                <a:schemeClr val="accent5"/>
              </a:buClr>
              <a:buFont typeface="Wingdings" pitchFamily="-65" charset="2"/>
              <a:buAutoNum type="arabicPeriod"/>
            </a:pPr>
            <a:r>
              <a:rPr lang="en-US" sz="2500" dirty="0"/>
              <a:t>Jesus Forgives Sin: Drama and Reflection Activity</a:t>
            </a:r>
          </a:p>
          <a:p>
            <a:pPr marL="609600" indent="-609600">
              <a:lnSpc>
                <a:spcPct val="90000"/>
              </a:lnSpc>
              <a:buClr>
                <a:schemeClr val="accent5"/>
              </a:buClr>
              <a:buFont typeface="Wingdings" pitchFamily="-65" charset="2"/>
              <a:buAutoNum type="arabicPeriod"/>
            </a:pPr>
            <a:r>
              <a:rPr lang="en-US" sz="2500" dirty="0"/>
              <a:t>Jesus Raises People from the Dead: Dramatic Re-enactment; Creative Activity</a:t>
            </a:r>
          </a:p>
          <a:p>
            <a:pPr marL="609600" indent="-609600">
              <a:lnSpc>
                <a:spcPct val="90000"/>
              </a:lnSpc>
              <a:buClr>
                <a:schemeClr val="accent5"/>
              </a:buClr>
              <a:buFont typeface="Wingdings" pitchFamily="-65" charset="2"/>
              <a:buAutoNum type="arabicPeriod"/>
            </a:pPr>
            <a:r>
              <a:rPr lang="en-US" sz="2500" dirty="0"/>
              <a:t>Jesus Feeds People: Imagination Activity and Prayer Activity</a:t>
            </a:r>
          </a:p>
        </p:txBody>
      </p:sp>
      <p:sp>
        <p:nvSpPr>
          <p:cNvPr id="3" name="Title 2"/>
          <p:cNvSpPr>
            <a:spLocks noGrp="1"/>
          </p:cNvSpPr>
          <p:nvPr>
            <p:ph type="title"/>
          </p:nvPr>
        </p:nvSpPr>
        <p:spPr/>
        <p:txBody>
          <a:bodyPr/>
          <a:lstStyle/>
          <a:p>
            <a:pPr algn="ctr"/>
            <a:r>
              <a:rPr lang="en-US" dirty="0"/>
              <a:t>Example: Jesus Son of God</a:t>
            </a:r>
          </a:p>
        </p:txBody>
      </p:sp>
    </p:spTree>
    <p:extLst>
      <p:ext uri="{BB962C8B-B14F-4D97-AF65-F5344CB8AC3E}">
        <p14:creationId xmlns:p14="http://schemas.microsoft.com/office/powerpoint/2010/main" val="97394062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Application</a:t>
            </a:r>
          </a:p>
        </p:txBody>
      </p:sp>
      <p:sp>
        <p:nvSpPr>
          <p:cNvPr id="4" name="Content Placeholder 3"/>
          <p:cNvSpPr>
            <a:spLocks noGrp="1"/>
          </p:cNvSpPr>
          <p:nvPr>
            <p:ph idx="1"/>
          </p:nvPr>
        </p:nvSpPr>
        <p:spPr/>
        <p:txBody>
          <a:bodyPr>
            <a:normAutofit/>
          </a:bodyPr>
          <a:lstStyle/>
          <a:p>
            <a:pPr marL="457200" indent="-457200">
              <a:buFont typeface="+mj-lt"/>
              <a:buAutoNum type="arabicPeriod"/>
            </a:pPr>
            <a:r>
              <a:rPr lang="en-US" sz="3200" dirty="0" smtClean="0"/>
              <a:t>How </a:t>
            </a:r>
            <a:r>
              <a:rPr lang="en-US" sz="3200" dirty="0"/>
              <a:t>can you </a:t>
            </a:r>
            <a:r>
              <a:rPr lang="en-US" sz="3200" i="1" dirty="0"/>
              <a:t>utilize </a:t>
            </a:r>
            <a:r>
              <a:rPr lang="en-US" sz="3200" dirty="0"/>
              <a:t>the intergenerational events and experiences of church life as a primary “content” in faith formation?</a:t>
            </a:r>
          </a:p>
          <a:p>
            <a:pPr marL="457200" indent="-457200">
              <a:buFont typeface="+mj-lt"/>
              <a:buAutoNum type="arabicPeriod"/>
            </a:pPr>
            <a:r>
              <a:rPr lang="en-US" sz="3200" dirty="0"/>
              <a:t>How can you </a:t>
            </a:r>
            <a:r>
              <a:rPr lang="en-US" sz="3200" i="1" dirty="0"/>
              <a:t>infuse</a:t>
            </a:r>
            <a:r>
              <a:rPr lang="en-US" sz="3200" dirty="0"/>
              <a:t> intergenerational experiences and relationships into existing programs and activities?</a:t>
            </a:r>
          </a:p>
          <a:p>
            <a:pPr marL="457200" indent="-457200">
              <a:buFont typeface="+mj-lt"/>
              <a:buAutoNum type="arabicPeriod"/>
            </a:pPr>
            <a:r>
              <a:rPr lang="en-US" sz="3200" dirty="0"/>
              <a:t>How can you </a:t>
            </a:r>
            <a:r>
              <a:rPr lang="en-US" sz="3200" i="1" dirty="0"/>
              <a:t>connect </a:t>
            </a:r>
            <a:r>
              <a:rPr lang="en-US" sz="3200" dirty="0"/>
              <a:t>the generations through new intergenerational programs and experiences?</a:t>
            </a:r>
          </a:p>
        </p:txBody>
      </p:sp>
    </p:spTree>
    <p:extLst>
      <p:ext uri="{BB962C8B-B14F-4D97-AF65-F5344CB8AC3E}">
        <p14:creationId xmlns:p14="http://schemas.microsoft.com/office/powerpoint/2010/main" val="4126906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1869"/>
            <a:ext cx="8229600" cy="5595131"/>
          </a:xfrm>
        </p:spPr>
        <p:txBody>
          <a:bodyPr>
            <a:normAutofit/>
          </a:bodyPr>
          <a:lstStyle/>
          <a:p>
            <a:pPr marL="0" indent="0" algn="ctr">
              <a:spcBef>
                <a:spcPts val="0"/>
              </a:spcBef>
              <a:buNone/>
            </a:pPr>
            <a:r>
              <a:rPr lang="en-US" sz="3200" i="1" dirty="0" smtClean="0">
                <a:solidFill>
                  <a:srgbClr val="000000"/>
                </a:solidFill>
                <a:latin typeface="+mj-lt"/>
                <a:cs typeface="Century Gothic"/>
              </a:rPr>
              <a:t>Guided </a:t>
            </a:r>
            <a:r>
              <a:rPr lang="en-US" sz="3200" i="1" dirty="0">
                <a:solidFill>
                  <a:srgbClr val="000000"/>
                </a:solidFill>
                <a:latin typeface="+mj-lt"/>
                <a:cs typeface="Century Gothic"/>
              </a:rPr>
              <a:t>participation in a community of practice puts a premium on both participation and practice. </a:t>
            </a:r>
            <a:r>
              <a:rPr lang="en-US" sz="3200" i="1" dirty="0" smtClean="0">
                <a:solidFill>
                  <a:srgbClr val="000000"/>
                </a:solidFill>
                <a:latin typeface="+mj-lt"/>
                <a:cs typeface="Century Gothic"/>
              </a:rPr>
              <a:t>. . . We </a:t>
            </a:r>
            <a:r>
              <a:rPr lang="en-US" sz="3200" i="1" dirty="0">
                <a:solidFill>
                  <a:srgbClr val="000000"/>
                </a:solidFill>
                <a:latin typeface="+mj-lt"/>
                <a:cs typeface="Century Gothic"/>
              </a:rPr>
              <a:t>become Christian, taking on the identity of one who is a disciple of Jesus, by acting the way Christians act, and by talking the way </a:t>
            </a:r>
            <a:r>
              <a:rPr lang="en-US" sz="3200" i="1" dirty="0" smtClean="0">
                <a:solidFill>
                  <a:srgbClr val="000000"/>
                </a:solidFill>
                <a:latin typeface="+mj-lt"/>
                <a:cs typeface="Century Gothic"/>
              </a:rPr>
              <a:t>Christians </a:t>
            </a:r>
            <a:r>
              <a:rPr lang="en-US" sz="3200" i="1" dirty="0">
                <a:solidFill>
                  <a:srgbClr val="000000"/>
                </a:solidFill>
                <a:latin typeface="+mj-lt"/>
                <a:cs typeface="Century Gothic"/>
              </a:rPr>
              <a:t>talk. Over time through practice, even our hearts and minds are formed in this way of life</a:t>
            </a:r>
            <a:r>
              <a:rPr lang="en-US" sz="3200" i="1" dirty="0" smtClean="0">
                <a:solidFill>
                  <a:srgbClr val="000000"/>
                </a:solidFill>
                <a:latin typeface="+mj-lt"/>
                <a:cs typeface="Century Gothic"/>
              </a:rPr>
              <a:t>. </a:t>
            </a:r>
          </a:p>
          <a:p>
            <a:pPr marL="0" indent="0" algn="ctr">
              <a:spcBef>
                <a:spcPts val="0"/>
              </a:spcBef>
              <a:buNone/>
            </a:pPr>
            <a:r>
              <a:rPr lang="en-US" sz="2800" dirty="0" smtClean="0">
                <a:solidFill>
                  <a:srgbClr val="000000"/>
                </a:solidFill>
                <a:latin typeface="+mj-lt"/>
                <a:cs typeface="Century Gothic"/>
              </a:rPr>
              <a:t>(Joyce Mercer)</a:t>
            </a:r>
            <a:endParaRPr lang="en-US" sz="2800" dirty="0">
              <a:solidFill>
                <a:srgbClr val="000000"/>
              </a:solidFill>
              <a:latin typeface="+mj-lt"/>
              <a:cs typeface="Century Gothic"/>
            </a:endParaRPr>
          </a:p>
        </p:txBody>
      </p:sp>
    </p:spTree>
    <p:extLst>
      <p:ext uri="{BB962C8B-B14F-4D97-AF65-F5344CB8AC3E}">
        <p14:creationId xmlns:p14="http://schemas.microsoft.com/office/powerpoint/2010/main" val="4827395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566"/>
            <a:ext cx="8229600" cy="990600"/>
          </a:xfrm>
        </p:spPr>
        <p:txBody>
          <a:bodyPr>
            <a:normAutofit/>
          </a:bodyPr>
          <a:lstStyle/>
          <a:p>
            <a:pPr algn="ctr"/>
            <a:r>
              <a:rPr lang="en-US" dirty="0" smtClean="0"/>
              <a:t>Intergenerational Faith Formation</a:t>
            </a:r>
            <a:endParaRPr lang="en-US" dirty="0"/>
          </a:p>
        </p:txBody>
      </p:sp>
      <p:sp>
        <p:nvSpPr>
          <p:cNvPr id="5" name="Content Placeholder 4"/>
          <p:cNvSpPr>
            <a:spLocks noGrp="1"/>
          </p:cNvSpPr>
          <p:nvPr>
            <p:ph idx="1"/>
          </p:nvPr>
        </p:nvSpPr>
        <p:spPr>
          <a:xfrm>
            <a:off x="214923" y="4345247"/>
            <a:ext cx="8733691" cy="2405289"/>
          </a:xfrm>
        </p:spPr>
        <p:txBody>
          <a:bodyPr>
            <a:normAutofit lnSpcReduction="10000"/>
          </a:bodyPr>
          <a:lstStyle/>
          <a:p>
            <a:pPr marL="0" indent="0" algn="ctr">
              <a:buNone/>
            </a:pPr>
            <a:r>
              <a:rPr lang="en-US" sz="2800" b="1" dirty="0"/>
              <a:t>Utilize </a:t>
            </a:r>
            <a:r>
              <a:rPr lang="en-US" sz="2800" dirty="0"/>
              <a:t>intergenerational events in the faith community</a:t>
            </a:r>
            <a:endParaRPr lang="en-US" sz="2800" b="1" dirty="0"/>
          </a:p>
          <a:p>
            <a:pPr marL="0" indent="0" algn="ctr">
              <a:buNone/>
            </a:pPr>
            <a:r>
              <a:rPr lang="en-US" sz="2800" b="1" dirty="0"/>
              <a:t>Connect</a:t>
            </a:r>
            <a:r>
              <a:rPr lang="en-US" sz="2800" dirty="0"/>
              <a:t> the generations through all events and  programs</a:t>
            </a:r>
          </a:p>
          <a:p>
            <a:pPr marL="0" indent="0" algn="ctr">
              <a:buNone/>
            </a:pPr>
            <a:r>
              <a:rPr lang="en-US" sz="2800" b="1" dirty="0"/>
              <a:t>Infuse</a:t>
            </a:r>
            <a:r>
              <a:rPr lang="en-US" sz="2800" dirty="0"/>
              <a:t> multiple generations into age group programs </a:t>
            </a:r>
          </a:p>
          <a:p>
            <a:pPr marL="0" indent="0" algn="ctr">
              <a:buNone/>
            </a:pPr>
            <a:r>
              <a:rPr lang="en-US" sz="2800" b="1" dirty="0"/>
              <a:t>Create</a:t>
            </a:r>
            <a:r>
              <a:rPr lang="en-US" sz="2800" dirty="0"/>
              <a:t> new intergenerational programs &amp; experiences (</a:t>
            </a:r>
            <a:r>
              <a:rPr lang="en-US" sz="2800" i="1" dirty="0"/>
              <a:t>learning, service, community life</a:t>
            </a:r>
            <a:r>
              <a:rPr lang="en-US" sz="2800" dirty="0"/>
              <a:t>)</a:t>
            </a:r>
          </a:p>
        </p:txBody>
      </p:sp>
      <p:pic>
        <p:nvPicPr>
          <p:cNvPr id="6" name="Picture 5" descr="marquand_worship_0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1386" y="1361166"/>
            <a:ext cx="4719118" cy="2949449"/>
          </a:xfrm>
          <a:prstGeom prst="rect">
            <a:avLst/>
          </a:prstGeom>
        </p:spPr>
      </p:pic>
    </p:spTree>
    <p:extLst>
      <p:ext uri="{BB962C8B-B14F-4D97-AF65-F5344CB8AC3E}">
        <p14:creationId xmlns:p14="http://schemas.microsoft.com/office/powerpoint/2010/main" val="39194633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Intergenerational Approaches</a:t>
            </a:r>
          </a:p>
        </p:txBody>
      </p:sp>
      <p:sp>
        <p:nvSpPr>
          <p:cNvPr id="3" name="Content Placeholder 2"/>
          <p:cNvSpPr>
            <a:spLocks noGrp="1"/>
          </p:cNvSpPr>
          <p:nvPr>
            <p:ph idx="1"/>
          </p:nvPr>
        </p:nvSpPr>
        <p:spPr>
          <a:xfrm>
            <a:off x="457200" y="1600199"/>
            <a:ext cx="8229600" cy="5075755"/>
          </a:xfrm>
        </p:spPr>
        <p:txBody>
          <a:bodyPr>
            <a:noAutofit/>
          </a:bodyPr>
          <a:lstStyle/>
          <a:p>
            <a:pPr marL="457200" lvl="0" indent="-457200">
              <a:buFont typeface="Wingdings" charset="2"/>
              <a:buChar char=""/>
            </a:pPr>
            <a:r>
              <a:rPr lang="en-US" sz="2600" b="1" i="1" dirty="0"/>
              <a:t>Utilizing</a:t>
            </a:r>
            <a:r>
              <a:rPr lang="en-US" sz="2600" i="1" dirty="0"/>
              <a:t> </a:t>
            </a:r>
            <a:r>
              <a:rPr lang="en-US" sz="2600" dirty="0"/>
              <a:t>the intergenerational events and experiences of church life (community life events, worship and the lectionary, seasons of the year, service and mission projects, prayer and spiritual formation) as a primary “content” in faith formation</a:t>
            </a:r>
            <a:r>
              <a:rPr lang="en-US" sz="2600" dirty="0" smtClean="0"/>
              <a:t>.</a:t>
            </a:r>
            <a:endParaRPr lang="en-US" sz="2600" dirty="0"/>
          </a:p>
          <a:p>
            <a:pPr marL="457200" lvl="0" indent="-457200">
              <a:buFont typeface="Wingdings" charset="2"/>
              <a:buChar char=""/>
            </a:pPr>
            <a:r>
              <a:rPr lang="en-US" sz="2600" b="1" i="1" dirty="0"/>
              <a:t>Infusing</a:t>
            </a:r>
            <a:r>
              <a:rPr lang="en-US" sz="2600" dirty="0"/>
              <a:t> intergenerational experiences and relationships into existing programs and activities</a:t>
            </a:r>
            <a:r>
              <a:rPr lang="en-US" sz="2600" dirty="0" smtClean="0"/>
              <a:t>.</a:t>
            </a:r>
            <a:endParaRPr lang="en-US" sz="2600" dirty="0"/>
          </a:p>
          <a:p>
            <a:pPr marL="457200" indent="-457200">
              <a:buFont typeface="Wingdings" charset="2"/>
              <a:buChar char=""/>
            </a:pPr>
            <a:r>
              <a:rPr lang="en-US" sz="2600" b="1" i="1" dirty="0"/>
              <a:t>Connecting</a:t>
            </a:r>
            <a:r>
              <a:rPr lang="en-US" sz="2600" i="1" dirty="0"/>
              <a:t> </a:t>
            </a:r>
            <a:r>
              <a:rPr lang="en-US" sz="2600" dirty="0"/>
              <a:t>the generations through new intergenerational programs and experiences that bring together all of the generations for learning, celebrating, praying, reading the Bible, serving and working for justice, and worshipping.</a:t>
            </a:r>
          </a:p>
        </p:txBody>
      </p:sp>
    </p:spTree>
    <p:extLst>
      <p:ext uri="{BB962C8B-B14F-4D97-AF65-F5344CB8AC3E}">
        <p14:creationId xmlns:p14="http://schemas.microsoft.com/office/powerpoint/2010/main" val="987921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t>Utilizing Events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6657850"/>
              </p:ext>
            </p:extLst>
          </p:nvPr>
        </p:nvGraphicFramePr>
        <p:xfrm>
          <a:off x="590550" y="1849752"/>
          <a:ext cx="8096250" cy="4621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2419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43" y="533400"/>
            <a:ext cx="8703358" cy="990600"/>
          </a:xfrm>
        </p:spPr>
        <p:txBody>
          <a:bodyPr>
            <a:normAutofit/>
          </a:bodyPr>
          <a:lstStyle/>
          <a:p>
            <a:pPr algn="ctr"/>
            <a:r>
              <a:rPr lang="en-US" dirty="0" smtClean="0"/>
              <a:t>Intergenerational &amp; Age-Specific</a:t>
            </a:r>
            <a:endParaRPr lang="en-US" dirty="0"/>
          </a:p>
        </p:txBody>
      </p:sp>
      <p:sp>
        <p:nvSpPr>
          <p:cNvPr id="3" name="Content Placeholder 2"/>
          <p:cNvSpPr>
            <a:spLocks noGrp="1"/>
          </p:cNvSpPr>
          <p:nvPr>
            <p:ph idx="1"/>
          </p:nvPr>
        </p:nvSpPr>
        <p:spPr/>
        <p:txBody>
          <a:bodyPr>
            <a:noAutofit/>
          </a:bodyPr>
          <a:lstStyle/>
          <a:p>
            <a:pPr marL="0" lvl="0" indent="0">
              <a:spcBef>
                <a:spcPts val="0"/>
              </a:spcBef>
              <a:buNone/>
            </a:pPr>
            <a:r>
              <a:rPr lang="en-US" dirty="0" smtClean="0"/>
              <a:t>Worship</a:t>
            </a:r>
          </a:p>
          <a:p>
            <a:pPr marL="731520" lvl="1" indent="-457200">
              <a:spcBef>
                <a:spcPts val="0"/>
              </a:spcBef>
              <a:buFont typeface="+mj-lt"/>
              <a:buAutoNum type="arabicPeriod"/>
            </a:pPr>
            <a:r>
              <a:rPr lang="en-US" sz="2400" dirty="0" smtClean="0"/>
              <a:t>Learn </a:t>
            </a:r>
            <a:r>
              <a:rPr lang="en-US" sz="2400" dirty="0"/>
              <a:t>about worship and how to </a:t>
            </a:r>
            <a:r>
              <a:rPr lang="en-US" sz="2400" dirty="0" smtClean="0"/>
              <a:t>worship</a:t>
            </a:r>
          </a:p>
          <a:p>
            <a:pPr marL="731520" lvl="1" indent="-457200">
              <a:spcBef>
                <a:spcPts val="0"/>
              </a:spcBef>
              <a:buFont typeface="+mj-lt"/>
              <a:buAutoNum type="arabicPeriod"/>
            </a:pPr>
            <a:r>
              <a:rPr lang="en-US" sz="2400" dirty="0" smtClean="0"/>
              <a:t>Experience </a:t>
            </a:r>
            <a:r>
              <a:rPr lang="en-US" sz="2400" dirty="0"/>
              <a:t>Sunday worship with the faith community </a:t>
            </a:r>
            <a:endParaRPr lang="en-US" sz="2400" dirty="0" smtClean="0"/>
          </a:p>
          <a:p>
            <a:pPr marL="731520" lvl="1" indent="-457200">
              <a:spcBef>
                <a:spcPts val="0"/>
              </a:spcBef>
              <a:buFont typeface="+mj-lt"/>
              <a:buAutoNum type="arabicPeriod"/>
            </a:pPr>
            <a:r>
              <a:rPr lang="en-US" sz="2400" dirty="0" smtClean="0"/>
              <a:t>Live </a:t>
            </a:r>
            <a:r>
              <a:rPr lang="en-US" sz="2400" dirty="0"/>
              <a:t>the Sunday worship experience at home and in </a:t>
            </a:r>
            <a:r>
              <a:rPr lang="en-US" sz="2400" dirty="0" smtClean="0"/>
              <a:t>daily life</a:t>
            </a:r>
            <a:endParaRPr lang="en-US" sz="2400" dirty="0"/>
          </a:p>
          <a:p>
            <a:pPr marL="0" lvl="0" indent="0">
              <a:spcBef>
                <a:spcPts val="0"/>
              </a:spcBef>
              <a:buNone/>
            </a:pPr>
            <a:r>
              <a:rPr lang="en-US" dirty="0" smtClean="0"/>
              <a:t>Bible</a:t>
            </a:r>
          </a:p>
          <a:p>
            <a:pPr marL="731520" lvl="1" indent="-457200">
              <a:spcBef>
                <a:spcPts val="0"/>
              </a:spcBef>
              <a:buFont typeface="+mj-lt"/>
              <a:buAutoNum type="arabicPeriod"/>
            </a:pPr>
            <a:r>
              <a:rPr lang="en-US" sz="2400" dirty="0" smtClean="0"/>
              <a:t>Learn </a:t>
            </a:r>
            <a:r>
              <a:rPr lang="en-US" sz="2400" dirty="0"/>
              <a:t>about the Bible and how to read it, interpret it, and apply </a:t>
            </a:r>
            <a:r>
              <a:rPr lang="en-US" sz="2400" dirty="0" smtClean="0"/>
              <a:t>it</a:t>
            </a:r>
          </a:p>
          <a:p>
            <a:pPr marL="731520" lvl="1" indent="-457200">
              <a:spcBef>
                <a:spcPts val="0"/>
              </a:spcBef>
              <a:buFont typeface="+mj-lt"/>
              <a:buAutoNum type="arabicPeriod"/>
            </a:pPr>
            <a:r>
              <a:rPr lang="en-US" sz="2400" dirty="0" smtClean="0"/>
              <a:t>Experience </a:t>
            </a:r>
            <a:r>
              <a:rPr lang="en-US" sz="2400" dirty="0"/>
              <a:t>the Bible at Sunday worship and at </a:t>
            </a:r>
            <a:r>
              <a:rPr lang="en-US" sz="2400" dirty="0" smtClean="0"/>
              <a:t>home</a:t>
            </a:r>
          </a:p>
          <a:p>
            <a:pPr marL="731520" lvl="1" indent="-457200">
              <a:spcBef>
                <a:spcPts val="0"/>
              </a:spcBef>
              <a:buFont typeface="+mj-lt"/>
              <a:buAutoNum type="arabicPeriod"/>
            </a:pPr>
            <a:r>
              <a:rPr lang="en-US" sz="2400" dirty="0" smtClean="0"/>
              <a:t>Develop </a:t>
            </a:r>
            <a:r>
              <a:rPr lang="en-US" sz="2400" dirty="0"/>
              <a:t>their own practice of Bible study and reading. </a:t>
            </a:r>
          </a:p>
        </p:txBody>
      </p:sp>
    </p:spTree>
    <p:extLst>
      <p:ext uri="{BB962C8B-B14F-4D97-AF65-F5344CB8AC3E}">
        <p14:creationId xmlns:p14="http://schemas.microsoft.com/office/powerpoint/2010/main" val="9724721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214" y="412964"/>
            <a:ext cx="8779992" cy="990600"/>
          </a:xfrm>
        </p:spPr>
        <p:txBody>
          <a:bodyPr>
            <a:normAutofit/>
          </a:bodyPr>
          <a:lstStyle/>
          <a:p>
            <a:pPr algn="ctr"/>
            <a:r>
              <a:rPr lang="en-US" dirty="0" smtClean="0"/>
              <a:t>Intergenerational &amp; Age-Specific</a:t>
            </a:r>
            <a:endParaRPr lang="en-US" dirty="0"/>
          </a:p>
        </p:txBody>
      </p:sp>
      <p:sp>
        <p:nvSpPr>
          <p:cNvPr id="3" name="Content Placeholder 2"/>
          <p:cNvSpPr>
            <a:spLocks noGrp="1"/>
          </p:cNvSpPr>
          <p:nvPr>
            <p:ph idx="1"/>
          </p:nvPr>
        </p:nvSpPr>
        <p:spPr>
          <a:xfrm>
            <a:off x="457200" y="1403565"/>
            <a:ext cx="8229600" cy="5220406"/>
          </a:xfrm>
        </p:spPr>
        <p:txBody>
          <a:bodyPr>
            <a:noAutofit/>
          </a:bodyPr>
          <a:lstStyle/>
          <a:p>
            <a:pPr marL="0" lvl="0" indent="0">
              <a:spcBef>
                <a:spcPts val="0"/>
              </a:spcBef>
              <a:buNone/>
            </a:pPr>
            <a:r>
              <a:rPr lang="en-US" dirty="0"/>
              <a:t>Christian Tradition</a:t>
            </a:r>
          </a:p>
          <a:p>
            <a:pPr marL="731520" lvl="1" indent="-457200">
              <a:spcBef>
                <a:spcPts val="0"/>
              </a:spcBef>
              <a:buFont typeface="+mj-lt"/>
              <a:buAutoNum type="arabicPeriod"/>
            </a:pPr>
            <a:r>
              <a:rPr lang="en-US" sz="2400" dirty="0"/>
              <a:t>Learn about Jesus and the Christian tradition </a:t>
            </a:r>
          </a:p>
          <a:p>
            <a:pPr marL="731520" lvl="1" indent="-457200">
              <a:spcBef>
                <a:spcPts val="0"/>
              </a:spcBef>
              <a:buFont typeface="+mj-lt"/>
              <a:buAutoNum type="arabicPeriod"/>
            </a:pPr>
            <a:r>
              <a:rPr lang="en-US" sz="2400" dirty="0"/>
              <a:t>Experience the life of Jesus and the tradition through participation in the lectionary and church year feasts and seasons</a:t>
            </a:r>
          </a:p>
          <a:p>
            <a:pPr marL="731520" lvl="1" indent="-457200">
              <a:spcBef>
                <a:spcPts val="0"/>
              </a:spcBef>
              <a:buFont typeface="+mj-lt"/>
              <a:buAutoNum type="arabicPeriod"/>
            </a:pPr>
            <a:r>
              <a:rPr lang="en-US" sz="2400" dirty="0"/>
              <a:t>Live the Christian faith today at home and in daily life </a:t>
            </a:r>
          </a:p>
          <a:p>
            <a:pPr marL="0" lvl="0" indent="0">
              <a:spcBef>
                <a:spcPts val="0"/>
              </a:spcBef>
              <a:buNone/>
            </a:pPr>
            <a:r>
              <a:rPr lang="en-US" dirty="0" smtClean="0"/>
              <a:t>Service &amp; Justice</a:t>
            </a:r>
          </a:p>
          <a:p>
            <a:pPr marL="731520" lvl="1" indent="-457200">
              <a:spcBef>
                <a:spcPts val="0"/>
              </a:spcBef>
              <a:buFont typeface="+mj-lt"/>
              <a:buAutoNum type="arabicPeriod"/>
            </a:pPr>
            <a:r>
              <a:rPr lang="en-US" sz="2400" dirty="0" smtClean="0"/>
              <a:t>Learn </a:t>
            </a:r>
            <a:r>
              <a:rPr lang="en-US" sz="2400" dirty="0"/>
              <a:t>about the justice issues of our day and the biblical and church teachings on justice, service, and care for </a:t>
            </a:r>
            <a:r>
              <a:rPr lang="en-US" sz="2400" dirty="0" smtClean="0"/>
              <a:t>creation</a:t>
            </a:r>
            <a:endParaRPr lang="en-US" sz="2400" dirty="0"/>
          </a:p>
          <a:p>
            <a:pPr marL="731520" lvl="1" indent="-457200">
              <a:spcBef>
                <a:spcPts val="0"/>
              </a:spcBef>
              <a:buFont typeface="+mj-lt"/>
              <a:buAutoNum type="arabicPeriod"/>
            </a:pPr>
            <a:r>
              <a:rPr lang="en-US" sz="2400" dirty="0" smtClean="0"/>
              <a:t>Experience </a:t>
            </a:r>
            <a:r>
              <a:rPr lang="en-US" sz="2400" dirty="0"/>
              <a:t>acts of justice and service with the faith community—locally and </a:t>
            </a:r>
            <a:r>
              <a:rPr lang="en-US" sz="2400" dirty="0" smtClean="0"/>
              <a:t>globally</a:t>
            </a:r>
            <a:endParaRPr lang="en-US" sz="2400" dirty="0"/>
          </a:p>
          <a:p>
            <a:pPr marL="731520" lvl="1" indent="-457200">
              <a:spcBef>
                <a:spcPts val="0"/>
              </a:spcBef>
              <a:buFont typeface="+mj-lt"/>
              <a:buAutoNum type="arabicPeriod"/>
            </a:pPr>
            <a:r>
              <a:rPr lang="en-US" sz="2400" dirty="0" smtClean="0"/>
              <a:t>Engage </a:t>
            </a:r>
            <a:r>
              <a:rPr lang="en-US" sz="2400" dirty="0"/>
              <a:t>in the practices of serving those in need, caring for creation, and working for </a:t>
            </a:r>
            <a:r>
              <a:rPr lang="en-US" sz="2400" dirty="0" smtClean="0"/>
              <a:t>justice </a:t>
            </a:r>
            <a:endParaRPr lang="en-US" sz="2400" dirty="0"/>
          </a:p>
        </p:txBody>
      </p:sp>
    </p:spTree>
    <p:extLst>
      <p:ext uri="{BB962C8B-B14F-4D97-AF65-F5344CB8AC3E}">
        <p14:creationId xmlns:p14="http://schemas.microsoft.com/office/powerpoint/2010/main" val="313183098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2">
      <a:dk1>
        <a:sysClr val="windowText" lastClr="000000"/>
      </a:dk1>
      <a:lt1>
        <a:sysClr val="window" lastClr="FFFFFF"/>
      </a:lt1>
      <a:dk2>
        <a:srgbClr val="212121"/>
      </a:dk2>
      <a:lt2>
        <a:srgbClr val="CDD4D7"/>
      </a:lt2>
      <a:accent1>
        <a:srgbClr val="9B0101"/>
      </a:accent1>
      <a:accent2>
        <a:srgbClr val="008040"/>
      </a:accent2>
      <a:accent3>
        <a:srgbClr val="B50B1B"/>
      </a:accent3>
      <a:accent4>
        <a:srgbClr val="E8950E"/>
      </a:accent4>
      <a:accent5>
        <a:srgbClr val="55992B"/>
      </a:accent5>
      <a:accent6>
        <a:srgbClr val="2C9C89"/>
      </a:accent6>
      <a:hlink>
        <a:srgbClr val="EC4D4D"/>
      </a:hlink>
      <a:folHlink>
        <a:srgbClr val="F8CE8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17109</TotalTime>
  <Words>1706</Words>
  <Application>Microsoft Macintosh PowerPoint</Application>
  <PresentationFormat>On-screen Show (4:3)</PresentationFormat>
  <Paragraphs>217</Paragraphs>
  <Slides>32</Slides>
  <Notes>0</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Clarity</vt:lpstr>
      <vt:lpstr>Custom Design</vt:lpstr>
      <vt:lpstr> Queensland Clergy Conference 2018 Reimagine Faith Formation for the 21st Century  Session 2. Intergenerational</vt:lpstr>
      <vt:lpstr>PowerPoint Presentation</vt:lpstr>
      <vt:lpstr>PowerPoint Presentation</vt:lpstr>
      <vt:lpstr>PowerPoint Presentation</vt:lpstr>
      <vt:lpstr>Intergenerational Faith Formation</vt:lpstr>
      <vt:lpstr>Intergenerational Approaches</vt:lpstr>
      <vt:lpstr>Utilizing Events</vt:lpstr>
      <vt:lpstr>Intergenerational &amp; Age-Specific</vt:lpstr>
      <vt:lpstr>Intergenerational &amp; Age-Specific</vt:lpstr>
      <vt:lpstr>Connecting Generations</vt:lpstr>
      <vt:lpstr>Infusing Intergenerationality</vt:lpstr>
      <vt:lpstr>Creating Intergenerational Programs</vt:lpstr>
      <vt:lpstr>Intergenerational Learning</vt:lpstr>
      <vt:lpstr>Intergenerational Learning</vt:lpstr>
      <vt:lpstr>Intergenerational Learning</vt:lpstr>
      <vt:lpstr>Content: Liturgy &amp; Lectionary St. Elizabeth of Hungary, Acton, MA</vt:lpstr>
      <vt:lpstr>Content: Thematic Holy Infant Catholic Parish, Durham, NC</vt:lpstr>
      <vt:lpstr>PowerPoint Presentation</vt:lpstr>
      <vt:lpstr>Content: Christian Practices</vt:lpstr>
      <vt:lpstr>PowerPoint Presentation</vt:lpstr>
      <vt:lpstr>www.messychurch.org.uk</vt:lpstr>
      <vt:lpstr>Intergenerational Learning</vt:lpstr>
      <vt:lpstr>Intergenerational Learning</vt:lpstr>
      <vt:lpstr>Whole Group Format</vt:lpstr>
      <vt:lpstr>Age Group Format</vt:lpstr>
      <vt:lpstr>Learning Center Format </vt:lpstr>
      <vt:lpstr>Example: Called to Pray</vt:lpstr>
      <vt:lpstr>Example: Identity of Christ </vt:lpstr>
      <vt:lpstr>Example: Jesus Son of God</vt:lpstr>
      <vt:lpstr>Example: Jesus Son of God</vt:lpstr>
      <vt:lpstr>Example: Jesus Son of God</vt:lpstr>
      <vt:lpstr>Application</vt:lpstr>
    </vt:vector>
  </TitlesOfParts>
  <Company>Lifelong Faith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Roberto</dc:creator>
  <cp:lastModifiedBy>John Roberto</cp:lastModifiedBy>
  <cp:revision>892</cp:revision>
  <cp:lastPrinted>2018-06-02T11:46:07Z</cp:lastPrinted>
  <dcterms:created xsi:type="dcterms:W3CDTF">2017-03-04T16:22:15Z</dcterms:created>
  <dcterms:modified xsi:type="dcterms:W3CDTF">2018-07-29T06:39:18Z</dcterms:modified>
</cp:coreProperties>
</file>