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5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3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5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2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CCC-D75A-43E9-A308-3838C0EB4E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4673-53F3-4020-BCA7-7138A7A8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2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0" y="6096000"/>
            <a:ext cx="249303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i="1" dirty="0" smtClean="0">
                <a:solidFill>
                  <a:srgbClr val="305A73"/>
                </a:solidFill>
                <a:latin typeface="Perpetua" panose="02020502060401020303" pitchFamily="18" charset="0"/>
              </a:rPr>
              <a:t>2020-2021</a:t>
            </a:r>
            <a:endParaRPr lang="en-US" sz="4000" i="1" dirty="0">
              <a:solidFill>
                <a:srgbClr val="305A73"/>
              </a:solidFill>
              <a:latin typeface="Perpetua" panose="02020502060401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4946" r="7924" b="27097"/>
          <a:stretch/>
        </p:blipFill>
        <p:spPr>
          <a:xfrm>
            <a:off x="914400" y="5257800"/>
            <a:ext cx="7860480" cy="99961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52" y="990600"/>
            <a:ext cx="727114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Family Program</a:t>
            </a:r>
            <a:endParaRPr lang="en-US" dirty="0">
              <a:solidFill>
                <a:srgbClr val="305A7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The whole </a:t>
            </a:r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family works together to grow in our Catholic faith. </a:t>
            </a:r>
            <a:endParaRPr lang="en-US" dirty="0" smtClean="0">
              <a:solidFill>
                <a:srgbClr val="305A73"/>
              </a:solidFill>
              <a:latin typeface="Perpetua" panose="02020502060401020303" pitchFamily="18" charset="0"/>
            </a:endParaRPr>
          </a:p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Works well for families with multiple </a:t>
            </a:r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children in the program</a:t>
            </a:r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. (grades 1-8) </a:t>
            </a:r>
          </a:p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Based on seven </a:t>
            </a:r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themes on roughly a month-by-month basis: </a:t>
            </a:r>
            <a:endParaRPr lang="en-US" dirty="0" smtClean="0">
              <a:solidFill>
                <a:srgbClr val="305A73"/>
              </a:solidFill>
              <a:latin typeface="Perpetua" panose="02020502060401020303" pitchFamily="18" charset="0"/>
            </a:endParaRPr>
          </a:p>
          <a:p>
            <a:pPr lvl="1"/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The Bible </a:t>
            </a:r>
          </a:p>
          <a:p>
            <a:pPr lvl="1"/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Jesus </a:t>
            </a:r>
          </a:p>
          <a:p>
            <a:pPr lvl="1"/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Sacraments </a:t>
            </a:r>
          </a:p>
          <a:p>
            <a:pPr lvl="1"/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Prayer </a:t>
            </a:r>
          </a:p>
          <a:p>
            <a:pPr lvl="1"/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Mass</a:t>
            </a:r>
          </a:p>
          <a:p>
            <a:pPr lvl="1"/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Service</a:t>
            </a:r>
          </a:p>
          <a:p>
            <a:pPr lvl="1"/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Discipleship</a:t>
            </a:r>
          </a:p>
          <a:p>
            <a:pPr marL="742950" lvl="2" indent="-342900"/>
            <a:endParaRPr lang="en-US" dirty="0" smtClean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4946" r="7924" b="27097"/>
          <a:stretch/>
        </p:blipFill>
        <p:spPr>
          <a:xfrm>
            <a:off x="6553200" y="6528530"/>
            <a:ext cx="2590800" cy="3294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9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Family Program</a:t>
            </a:r>
            <a:endParaRPr lang="en-US" dirty="0">
              <a:solidFill>
                <a:srgbClr val="305A7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Each of these themes is explored on a three-week </a:t>
            </a:r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cycle.</a:t>
            </a:r>
          </a:p>
          <a:p>
            <a:pPr lvl="1"/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Week </a:t>
            </a:r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1: Attend a large-group </a:t>
            </a:r>
            <a:r>
              <a:rPr lang="en-US" b="1" dirty="0">
                <a:solidFill>
                  <a:srgbClr val="305A73"/>
                </a:solidFill>
                <a:latin typeface="Perpetua" panose="02020502060401020303" pitchFamily="18" charset="0"/>
              </a:rPr>
              <a:t>Zoom session</a:t>
            </a:r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 facilitated by Dr. </a:t>
            </a:r>
            <a:r>
              <a:rPr lang="en-US" dirty="0" err="1">
                <a:solidFill>
                  <a:srgbClr val="305A73"/>
                </a:solidFill>
                <a:latin typeface="Perpetua" panose="02020502060401020303" pitchFamily="18" charset="0"/>
              </a:rPr>
              <a:t>Sozek</a:t>
            </a:r>
            <a:endParaRPr lang="en-US" dirty="0">
              <a:solidFill>
                <a:srgbClr val="305A73"/>
              </a:solidFill>
              <a:latin typeface="Perpetua" panose="02020502060401020303" pitchFamily="18" charset="0"/>
            </a:endParaRPr>
          </a:p>
          <a:p>
            <a:pPr lvl="1"/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Week 2: </a:t>
            </a:r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Complete </a:t>
            </a:r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an </a:t>
            </a:r>
            <a:r>
              <a:rPr lang="en-US" b="1" dirty="0">
                <a:solidFill>
                  <a:srgbClr val="305A73"/>
                </a:solidFill>
                <a:latin typeface="Perpetua" panose="02020502060401020303" pitchFamily="18" charset="0"/>
              </a:rPr>
              <a:t>activity as a family</a:t>
            </a:r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, chosen from a menu of options</a:t>
            </a:r>
          </a:p>
          <a:p>
            <a:pPr lvl="1"/>
            <a:r>
              <a:rPr lang="en-US" dirty="0">
                <a:solidFill>
                  <a:srgbClr val="305A73"/>
                </a:solidFill>
                <a:latin typeface="Perpetua" panose="02020502060401020303" pitchFamily="18" charset="0"/>
              </a:rPr>
              <a:t>Week 3: Each child completes and submits an age-appropriate </a:t>
            </a:r>
            <a:r>
              <a:rPr lang="en-US" b="1" dirty="0">
                <a:solidFill>
                  <a:srgbClr val="305A73"/>
                </a:solidFill>
                <a:latin typeface="Perpetua" panose="02020502060401020303" pitchFamily="18" charset="0"/>
              </a:rPr>
              <a:t>individual project</a:t>
            </a:r>
            <a:endParaRPr lang="en-US" dirty="0">
              <a:solidFill>
                <a:srgbClr val="305A73"/>
              </a:solidFill>
              <a:latin typeface="Perpetua" panose="02020502060401020303" pitchFamily="18" charset="0"/>
            </a:endParaRPr>
          </a:p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The submissions are received by the Faith Formation Office as well as one of our experienced catechists</a:t>
            </a:r>
            <a:endParaRPr lang="en-US" dirty="0">
              <a:solidFill>
                <a:srgbClr val="305A73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4946" r="7924" b="27097"/>
          <a:stretch/>
        </p:blipFill>
        <p:spPr>
          <a:xfrm>
            <a:off x="6553200" y="6528530"/>
            <a:ext cx="2590800" cy="3294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6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Family Program</a:t>
            </a:r>
            <a:endParaRPr lang="en-US" dirty="0">
              <a:solidFill>
                <a:srgbClr val="305A73"/>
              </a:solidFill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657600" cy="4682317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447800"/>
            <a:ext cx="4572000" cy="23202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40" y="3886200"/>
            <a:ext cx="4301313" cy="2421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4946" r="7924" b="27097"/>
          <a:stretch/>
        </p:blipFill>
        <p:spPr>
          <a:xfrm>
            <a:off x="6553200" y="6528530"/>
            <a:ext cx="2590800" cy="3294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7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Family Program</a:t>
            </a:r>
            <a:endParaRPr lang="en-US" dirty="0">
              <a:solidFill>
                <a:srgbClr val="305A73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945574" cy="45259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898368" cy="4096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4946" r="7924" b="27097"/>
          <a:stretch/>
        </p:blipFill>
        <p:spPr>
          <a:xfrm>
            <a:off x="6553200" y="6528530"/>
            <a:ext cx="2590800" cy="3294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6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Family Program</a:t>
            </a:r>
            <a:endParaRPr lang="en-US" dirty="0">
              <a:solidFill>
                <a:srgbClr val="305A73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95644"/>
            <a:ext cx="3124200" cy="417048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9766"/>
            <a:ext cx="2895600" cy="2609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4946" r="7924" b="27097"/>
          <a:stretch/>
        </p:blipFill>
        <p:spPr>
          <a:xfrm>
            <a:off x="6553200" y="6528530"/>
            <a:ext cx="2590800" cy="32947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95644"/>
            <a:ext cx="3316692" cy="34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05A73"/>
                </a:solidFill>
                <a:latin typeface="Perpetua" panose="02020502060401020303" pitchFamily="18" charset="0"/>
              </a:rPr>
              <a:t>Family Program</a:t>
            </a:r>
            <a:endParaRPr lang="en-US" dirty="0">
              <a:solidFill>
                <a:srgbClr val="305A7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11" y="2819400"/>
            <a:ext cx="4491487" cy="343611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495800" cy="356755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4946" r="7924" b="27097"/>
          <a:stretch/>
        </p:blipFill>
        <p:spPr>
          <a:xfrm>
            <a:off x="6553200" y="6528530"/>
            <a:ext cx="2590800" cy="3294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0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75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Family Program</vt:lpstr>
      <vt:lpstr>Family Program</vt:lpstr>
      <vt:lpstr>Family Program</vt:lpstr>
      <vt:lpstr>Family Program</vt:lpstr>
      <vt:lpstr>Family Program</vt:lpstr>
      <vt:lpstr>Family Program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Berger</dc:creator>
  <cp:lastModifiedBy>Donna Berger</cp:lastModifiedBy>
  <cp:revision>7</cp:revision>
  <dcterms:created xsi:type="dcterms:W3CDTF">2021-04-13T15:33:43Z</dcterms:created>
  <dcterms:modified xsi:type="dcterms:W3CDTF">2021-04-19T14:51:47Z</dcterms:modified>
</cp:coreProperties>
</file>