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71"/>
  </p:notesMasterIdLst>
  <p:handoutMasterIdLst>
    <p:handoutMasterId r:id="rId72"/>
  </p:handoutMasterIdLst>
  <p:sldIdLst>
    <p:sldId id="926" r:id="rId2"/>
    <p:sldId id="870" r:id="rId3"/>
    <p:sldId id="927" r:id="rId4"/>
    <p:sldId id="880" r:id="rId5"/>
    <p:sldId id="890" r:id="rId6"/>
    <p:sldId id="891" r:id="rId7"/>
    <p:sldId id="892" r:id="rId8"/>
    <p:sldId id="893" r:id="rId9"/>
    <p:sldId id="894" r:id="rId10"/>
    <p:sldId id="895" r:id="rId11"/>
    <p:sldId id="896" r:id="rId12"/>
    <p:sldId id="898" r:id="rId13"/>
    <p:sldId id="928" r:id="rId14"/>
    <p:sldId id="900" r:id="rId15"/>
    <p:sldId id="901" r:id="rId16"/>
    <p:sldId id="902" r:id="rId17"/>
    <p:sldId id="903" r:id="rId18"/>
    <p:sldId id="904" r:id="rId19"/>
    <p:sldId id="905" r:id="rId20"/>
    <p:sldId id="906" r:id="rId21"/>
    <p:sldId id="907" r:id="rId22"/>
    <p:sldId id="908" r:id="rId23"/>
    <p:sldId id="909" r:id="rId24"/>
    <p:sldId id="910" r:id="rId25"/>
    <p:sldId id="911" r:id="rId26"/>
    <p:sldId id="914" r:id="rId27"/>
    <p:sldId id="915" r:id="rId28"/>
    <p:sldId id="776" r:id="rId29"/>
    <p:sldId id="918" r:id="rId30"/>
    <p:sldId id="919" r:id="rId31"/>
    <p:sldId id="920" r:id="rId32"/>
    <p:sldId id="921" r:id="rId33"/>
    <p:sldId id="922" r:id="rId34"/>
    <p:sldId id="923" r:id="rId35"/>
    <p:sldId id="924" r:id="rId36"/>
    <p:sldId id="925" r:id="rId37"/>
    <p:sldId id="858" r:id="rId38"/>
    <p:sldId id="713" r:id="rId39"/>
    <p:sldId id="738" r:id="rId40"/>
    <p:sldId id="724" r:id="rId41"/>
    <p:sldId id="741" r:id="rId42"/>
    <p:sldId id="717" r:id="rId43"/>
    <p:sldId id="719" r:id="rId44"/>
    <p:sldId id="725" r:id="rId45"/>
    <p:sldId id="743" r:id="rId46"/>
    <p:sldId id="726" r:id="rId47"/>
    <p:sldId id="700" r:id="rId48"/>
    <p:sldId id="696" r:id="rId49"/>
    <p:sldId id="727" r:id="rId50"/>
    <p:sldId id="596" r:id="rId51"/>
    <p:sldId id="757" r:id="rId52"/>
    <p:sldId id="729" r:id="rId53"/>
    <p:sldId id="753" r:id="rId54"/>
    <p:sldId id="758" r:id="rId55"/>
    <p:sldId id="730" r:id="rId56"/>
    <p:sldId id="759" r:id="rId57"/>
    <p:sldId id="751" r:id="rId58"/>
    <p:sldId id="760" r:id="rId59"/>
    <p:sldId id="761" r:id="rId60"/>
    <p:sldId id="731" r:id="rId61"/>
    <p:sldId id="691" r:id="rId62"/>
    <p:sldId id="764" r:id="rId63"/>
    <p:sldId id="732" r:id="rId64"/>
    <p:sldId id="704" r:id="rId65"/>
    <p:sldId id="765" r:id="rId66"/>
    <p:sldId id="766" r:id="rId67"/>
    <p:sldId id="734" r:id="rId68"/>
    <p:sldId id="767" r:id="rId69"/>
    <p:sldId id="768" r:id="rId7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kern="1200">
        <a:solidFill>
          <a:schemeClr val="tx1"/>
        </a:solidFill>
        <a:latin typeface="News Gothic MT"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B5A"/>
    <a:srgbClr val="6B1140"/>
    <a:srgbClr val="E48131"/>
    <a:srgbClr val="19A1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246" autoAdjust="0"/>
    <p:restoredTop sz="95219" autoAdjust="0"/>
  </p:normalViewPr>
  <p:slideViewPr>
    <p:cSldViewPr snapToGrid="0" snapToObjects="1">
      <p:cViewPr>
        <p:scale>
          <a:sx n="100" d="100"/>
          <a:sy n="100" d="100"/>
        </p:scale>
        <p:origin x="-1392" y="-760"/>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4" qsCatId="simple" csTypeId="urn:microsoft.com/office/officeart/2005/8/colors/colorful4" csCatId="colorful" phldr="1"/>
      <dgm:spPr/>
    </dgm:pt>
    <dgm:pt modelId="{96413DC3-3322-E14A-91F2-9024485E7969}">
      <dgm:prSet phldrT="[Text]"/>
      <dgm:spPr/>
      <dgm:t>
        <a:bodyPr/>
        <a:lstStyle/>
        <a:p>
          <a:r>
            <a:rPr lang="en-US" b="1" dirty="0" smtClean="0"/>
            <a:t>Unaffiliateds</a:t>
          </a:r>
          <a:endParaRPr lang="en-US" b="1" dirty="0"/>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55DE33B7-C6DE-1A4A-BBD0-C8774E317DE9}">
      <dgm:prSet phldrT="[Text]"/>
      <dgm:spPr/>
      <dgm:t>
        <a:bodyPr/>
        <a:lstStyle/>
        <a:p>
          <a:r>
            <a:rPr lang="en-US" b="1" dirty="0" smtClean="0"/>
            <a:t>Occasionals </a:t>
          </a:r>
          <a:br>
            <a:rPr lang="en-US" b="1" dirty="0" smtClean="0"/>
          </a:br>
          <a:r>
            <a:rPr lang="en-US" b="0" dirty="0" smtClean="0"/>
            <a:t>(Minimal Engagement with Faith and Community)</a:t>
          </a:r>
          <a:endParaRPr lang="en-US" b="0" dirty="0"/>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41BCE487-CC54-8445-800A-0589BD7276E8}">
      <dgm:prSet phldrT="[Text]"/>
      <dgm:spPr/>
      <dgm:t>
        <a:bodyPr/>
        <a:lstStyle/>
        <a:p>
          <a:r>
            <a:rPr lang="en-US" b="1" dirty="0" smtClean="0"/>
            <a:t>Spirituals</a:t>
          </a:r>
          <a:br>
            <a:rPr lang="en-US" b="1" dirty="0" smtClean="0"/>
          </a:br>
          <a:r>
            <a:rPr lang="en-US" b="0" dirty="0" smtClean="0"/>
            <a:t>(but Not Religious)</a:t>
          </a:r>
          <a:endParaRPr lang="en-US" b="0" dirty="0"/>
        </a:p>
      </dgm:t>
    </dgm:pt>
    <dgm:pt modelId="{7C77DCC4-D044-6A4C-BEF5-6B011CCA4DA8}" type="sibTrans" cxnId="{BAEB4EBB-8007-8048-84E2-F634F2A2E240}">
      <dgm:prSet/>
      <dgm:spPr/>
      <dgm:t>
        <a:bodyPr/>
        <a:lstStyle/>
        <a:p>
          <a:endParaRPr lang="en-US"/>
        </a:p>
      </dgm:t>
    </dgm:pt>
    <dgm:pt modelId="{97E3ACEC-6AB9-214A-ABFF-8F0A5B16767F}" type="parTrans" cxnId="{BAEB4EBB-8007-8048-84E2-F634F2A2E240}">
      <dgm:prSet/>
      <dgm:spPr/>
      <dgm:t>
        <a:bodyPr/>
        <a:lstStyle/>
        <a:p>
          <a:endParaRPr lang="en-US"/>
        </a:p>
      </dgm:t>
    </dgm:pt>
    <dgm:pt modelId="{19E7BC87-C1B6-CB4C-A2D3-1EE6252B57F6}">
      <dgm:prSet phldrT="[Text]"/>
      <dgm:spPr/>
      <dgm:t>
        <a:bodyPr/>
        <a:lstStyle/>
        <a:p>
          <a:r>
            <a:rPr lang="en-US" b="1" dirty="0" smtClean="0"/>
            <a:t>Actives</a:t>
          </a:r>
          <a:br>
            <a:rPr lang="en-US" b="1" dirty="0" smtClean="0"/>
          </a:br>
          <a:r>
            <a:rPr lang="en-US" b="0" dirty="0" smtClean="0"/>
            <a:t>(Vibrant Faith</a:t>
          </a:r>
          <a:br>
            <a:rPr lang="en-US" b="0" dirty="0" smtClean="0"/>
          </a:br>
          <a:r>
            <a:rPr lang="en-US" b="0" dirty="0" smtClean="0"/>
            <a:t>&amp; Active Engagement)</a:t>
          </a:r>
          <a:endParaRPr lang="en-US" b="0" dirty="0"/>
        </a:p>
      </dgm:t>
    </dgm:pt>
    <dgm:pt modelId="{7FD443F2-4F00-6044-B23B-60EC4F20CDED}" type="parTrans" cxnId="{2F78C6AA-2D33-0A49-A447-96B31E67E757}">
      <dgm:prSet/>
      <dgm:spPr/>
      <dgm:t>
        <a:bodyPr/>
        <a:lstStyle/>
        <a:p>
          <a:endParaRPr lang="en-US"/>
        </a:p>
      </dgm:t>
    </dgm:pt>
    <dgm:pt modelId="{BEA54FEF-8A8F-4E4E-AD18-7FA86DBBE259}" type="sibTrans" cxnId="{2F78C6AA-2D33-0A49-A447-96B31E67E75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6415954F-3556-2B4F-BD72-529F34BF3504}" type="pres">
      <dgm:prSet presAssocID="{19E7BC87-C1B6-CB4C-A2D3-1EE6252B57F6}" presName="compNode" presStyleCnt="0"/>
      <dgm:spPr/>
    </dgm:pt>
    <dgm:pt modelId="{16CE9CFA-DFBC-4843-AB12-7E5F2FE45973}" type="pres">
      <dgm:prSet presAssocID="{19E7BC87-C1B6-CB4C-A2D3-1EE6252B57F6}" presName="bkgdShape" presStyleLbl="node1" presStyleIdx="3" presStyleCnt="4"/>
      <dgm:spPr/>
      <dgm:t>
        <a:bodyPr/>
        <a:lstStyle/>
        <a:p>
          <a:endParaRPr lang="en-US"/>
        </a:p>
      </dgm:t>
    </dgm:pt>
    <dgm:pt modelId="{C47B5F59-B7E7-9D4E-B552-2843D0640E8B}" type="pres">
      <dgm:prSet presAssocID="{19E7BC87-C1B6-CB4C-A2D3-1EE6252B57F6}" presName="nodeTx" presStyleLbl="node1" presStyleIdx="3" presStyleCnt="4">
        <dgm:presLayoutVars>
          <dgm:bulletEnabled val="1"/>
        </dgm:presLayoutVars>
      </dgm:prSet>
      <dgm:spPr/>
      <dgm:t>
        <a:bodyPr/>
        <a:lstStyle/>
        <a:p>
          <a:endParaRPr lang="en-US"/>
        </a:p>
      </dgm:t>
    </dgm:pt>
    <dgm:pt modelId="{36742BD9-DFD7-104A-B88D-FA6BFE7831FD}" type="pres">
      <dgm:prSet presAssocID="{19E7BC87-C1B6-CB4C-A2D3-1EE6252B57F6}" presName="invisiNode" presStyleLbl="node1" presStyleIdx="3" presStyleCnt="4"/>
      <dgm:spPr/>
    </dgm:pt>
    <dgm:pt modelId="{7B3EDE6C-5A9B-E546-A206-34D675E7189A}" type="pres">
      <dgm:prSet presAssocID="{19E7BC87-C1B6-CB4C-A2D3-1EE6252B57F6}" presName="imagNode" presStyleLbl="fgImgPlace1" presStyleIdx="3" presStyleCnt="4"/>
      <dgm:spPr/>
    </dgm:pt>
  </dgm:ptLst>
  <dgm:cxnLst>
    <dgm:cxn modelId="{C0245768-69DC-7F40-A7E0-99596F9BEC6B}" type="presOf" srcId="{19E7BC87-C1B6-CB4C-A2D3-1EE6252B57F6}" destId="{16CE9CFA-DFBC-4843-AB12-7E5F2FE45973}" srcOrd="0" destOrd="0" presId="urn:microsoft.com/office/officeart/2005/8/layout/hList7"/>
    <dgm:cxn modelId="{A876C699-D802-3946-95BE-6C1DF1987C14}" srcId="{6044BA63-7C6F-854B-84D5-C69020EBE7D8}" destId="{55DE33B7-C6DE-1A4A-BBD0-C8774E317DE9}" srcOrd="2" destOrd="0" parTransId="{70785199-E962-8E4E-B7E9-9EB3C1975979}" sibTransId="{00282AAD-7B03-E640-964D-E524F92D1B87}"/>
    <dgm:cxn modelId="{F06C5CD6-2961-5D4A-9742-E72665E19CA0}" type="presOf" srcId="{6044BA63-7C6F-854B-84D5-C69020EBE7D8}" destId="{3B9E16F6-991E-6D46-81D4-E43E02DA77B8}" srcOrd="0" destOrd="0" presId="urn:microsoft.com/office/officeart/2005/8/layout/hList7"/>
    <dgm:cxn modelId="{2F78C6AA-2D33-0A49-A447-96B31E67E757}" srcId="{6044BA63-7C6F-854B-84D5-C69020EBE7D8}" destId="{19E7BC87-C1B6-CB4C-A2D3-1EE6252B57F6}" srcOrd="3" destOrd="0" parTransId="{7FD443F2-4F00-6044-B23B-60EC4F20CDED}" sibTransId="{BEA54FEF-8A8F-4E4E-AD18-7FA86DBBE259}"/>
    <dgm:cxn modelId="{0A357F56-7296-C342-9211-6E15CC8D3530}" type="presOf" srcId="{00282AAD-7B03-E640-964D-E524F92D1B87}" destId="{483FE20B-B463-C44E-90F7-218CE750DF52}" srcOrd="0" destOrd="0" presId="urn:microsoft.com/office/officeart/2005/8/layout/hList7"/>
    <dgm:cxn modelId="{AD63F9CD-C0C2-5D45-B500-DB94D96384CD}" type="presOf" srcId="{41BCE487-CC54-8445-800A-0589BD7276E8}" destId="{79A62C1F-0BA0-B949-9632-52A78F1748B3}" srcOrd="1" destOrd="0" presId="urn:microsoft.com/office/officeart/2005/8/layout/hList7"/>
    <dgm:cxn modelId="{CE172838-B956-B64B-A9D9-CA15811C6CD1}" type="presOf" srcId="{96413DC3-3322-E14A-91F2-9024485E7969}" destId="{62850793-26D3-ED46-8E29-4C5F4B431AD5}" srcOrd="1" destOrd="0" presId="urn:microsoft.com/office/officeart/2005/8/layout/hList7"/>
    <dgm:cxn modelId="{3223B6FB-0E3D-CD46-99DE-8EF335AEF5A1}" type="presOf" srcId="{41BCE487-CC54-8445-800A-0589BD7276E8}" destId="{820A0329-744D-C74A-B522-3516DAF851A3}" srcOrd="0" destOrd="0" presId="urn:microsoft.com/office/officeart/2005/8/layout/hList7"/>
    <dgm:cxn modelId="{24265A9F-DE87-9E44-BF53-8E342B4919F4}" srcId="{6044BA63-7C6F-854B-84D5-C69020EBE7D8}" destId="{96413DC3-3322-E14A-91F2-9024485E7969}" srcOrd="0" destOrd="0" parTransId="{7F9400A7-F864-2D41-A709-3FB30A7A8FC1}" sibTransId="{74A2A025-F37C-264C-8A32-3CB4B5CE877E}"/>
    <dgm:cxn modelId="{CB122001-1A39-AF4E-A921-B33909E2E119}" type="presOf" srcId="{7C77DCC4-D044-6A4C-BEF5-6B011CCA4DA8}" destId="{897F6FF1-8D5B-FC4E-8FBE-2A6953984DEB}" srcOrd="0" destOrd="0" presId="urn:microsoft.com/office/officeart/2005/8/layout/hList7"/>
    <dgm:cxn modelId="{765428BF-899A-CC40-B334-2A8CC0736F9A}" type="presOf" srcId="{96413DC3-3322-E14A-91F2-9024485E7969}" destId="{055F0246-E7A3-C64F-96E5-438D0D0341DC}" srcOrd="0" destOrd="0" presId="urn:microsoft.com/office/officeart/2005/8/layout/hList7"/>
    <dgm:cxn modelId="{019FDF10-F71D-534B-9CF2-68E142A607E4}" type="presOf" srcId="{19E7BC87-C1B6-CB4C-A2D3-1EE6252B57F6}" destId="{C47B5F59-B7E7-9D4E-B552-2843D0640E8B}" srcOrd="1" destOrd="0" presId="urn:microsoft.com/office/officeart/2005/8/layout/hList7"/>
    <dgm:cxn modelId="{5DD84937-B9D2-D740-A405-33FC60446C11}" type="presOf" srcId="{55DE33B7-C6DE-1A4A-BBD0-C8774E317DE9}" destId="{D60BE1CD-D88B-1847-842E-E3E60E513B15}" srcOrd="1" destOrd="0" presId="urn:microsoft.com/office/officeart/2005/8/layout/hList7"/>
    <dgm:cxn modelId="{97B0CF61-61BC-5048-B6AE-72BDD5FD5F1C}" type="presOf" srcId="{55DE33B7-C6DE-1A4A-BBD0-C8774E317DE9}" destId="{E631F2B0-23C3-0249-9E08-F3E6F17015C2}" srcOrd="0" destOrd="0" presId="urn:microsoft.com/office/officeart/2005/8/layout/hList7"/>
    <dgm:cxn modelId="{E737D61F-2896-4944-997B-2D237F27556B}" type="presOf" srcId="{74A2A025-F37C-264C-8A32-3CB4B5CE877E}" destId="{002630CF-B42A-CA4E-8178-43D2C5529C3D}" srcOrd="0" destOrd="0" presId="urn:microsoft.com/office/officeart/2005/8/layout/hList7"/>
    <dgm:cxn modelId="{BAEB4EBB-8007-8048-84E2-F634F2A2E240}" srcId="{6044BA63-7C6F-854B-84D5-C69020EBE7D8}" destId="{41BCE487-CC54-8445-800A-0589BD7276E8}" srcOrd="1" destOrd="0" parTransId="{97E3ACEC-6AB9-214A-ABFF-8F0A5B16767F}" sibTransId="{7C77DCC4-D044-6A4C-BEF5-6B011CCA4DA8}"/>
    <dgm:cxn modelId="{459D9FFD-3045-5B45-AF27-CF8047B68649}" type="presParOf" srcId="{3B9E16F6-991E-6D46-81D4-E43E02DA77B8}" destId="{612614A4-A650-6343-B1C6-C89384F923E7}" srcOrd="0" destOrd="0" presId="urn:microsoft.com/office/officeart/2005/8/layout/hList7"/>
    <dgm:cxn modelId="{D3CD2E11-6DE5-1E43-90F0-13640FDDEE89}" type="presParOf" srcId="{3B9E16F6-991E-6D46-81D4-E43E02DA77B8}" destId="{74CCF6AB-1C12-8C42-B033-F5CFC6DE4259}" srcOrd="1" destOrd="0" presId="urn:microsoft.com/office/officeart/2005/8/layout/hList7"/>
    <dgm:cxn modelId="{286E2727-FF16-F145-A4FA-9BF4E5875186}" type="presParOf" srcId="{74CCF6AB-1C12-8C42-B033-F5CFC6DE4259}" destId="{48DD22D8-CAB9-FC47-BE5E-7B4EB49BE2A7}" srcOrd="0" destOrd="0" presId="urn:microsoft.com/office/officeart/2005/8/layout/hList7"/>
    <dgm:cxn modelId="{0F5C7988-EB02-E34E-8CDB-67B8310FD1D8}" type="presParOf" srcId="{48DD22D8-CAB9-FC47-BE5E-7B4EB49BE2A7}" destId="{055F0246-E7A3-C64F-96E5-438D0D0341DC}" srcOrd="0" destOrd="0" presId="urn:microsoft.com/office/officeart/2005/8/layout/hList7"/>
    <dgm:cxn modelId="{F3552C6E-B7AF-5740-944D-2C309766E795}" type="presParOf" srcId="{48DD22D8-CAB9-FC47-BE5E-7B4EB49BE2A7}" destId="{62850793-26D3-ED46-8E29-4C5F4B431AD5}" srcOrd="1" destOrd="0" presId="urn:microsoft.com/office/officeart/2005/8/layout/hList7"/>
    <dgm:cxn modelId="{59A08C0B-210A-FC44-BB9C-8DE90540AA93}" type="presParOf" srcId="{48DD22D8-CAB9-FC47-BE5E-7B4EB49BE2A7}" destId="{E71CC4E9-245E-9342-95D2-209564D3BCD1}" srcOrd="2" destOrd="0" presId="urn:microsoft.com/office/officeart/2005/8/layout/hList7"/>
    <dgm:cxn modelId="{A88645A6-92E9-4746-9127-5BABE36C7F3D}" type="presParOf" srcId="{48DD22D8-CAB9-FC47-BE5E-7B4EB49BE2A7}" destId="{8A9EB826-7948-4F4C-88E9-2E150BEBDE25}" srcOrd="3" destOrd="0" presId="urn:microsoft.com/office/officeart/2005/8/layout/hList7"/>
    <dgm:cxn modelId="{50F8E1C9-7613-074B-A98D-6560D1005A77}" type="presParOf" srcId="{74CCF6AB-1C12-8C42-B033-F5CFC6DE4259}" destId="{002630CF-B42A-CA4E-8178-43D2C5529C3D}" srcOrd="1" destOrd="0" presId="urn:microsoft.com/office/officeart/2005/8/layout/hList7"/>
    <dgm:cxn modelId="{0445E06D-6047-AC41-9839-C94203D19D7E}" type="presParOf" srcId="{74CCF6AB-1C12-8C42-B033-F5CFC6DE4259}" destId="{F09F4A0B-DDAE-EB46-864C-BFF91419A6E5}" srcOrd="2" destOrd="0" presId="urn:microsoft.com/office/officeart/2005/8/layout/hList7"/>
    <dgm:cxn modelId="{D864AABE-DF5A-4747-90CB-31746E5DF4D1}" type="presParOf" srcId="{F09F4A0B-DDAE-EB46-864C-BFF91419A6E5}" destId="{820A0329-744D-C74A-B522-3516DAF851A3}" srcOrd="0" destOrd="0" presId="urn:microsoft.com/office/officeart/2005/8/layout/hList7"/>
    <dgm:cxn modelId="{9D448273-C805-584C-B8C9-6D11AF1DEC23}" type="presParOf" srcId="{F09F4A0B-DDAE-EB46-864C-BFF91419A6E5}" destId="{79A62C1F-0BA0-B949-9632-52A78F1748B3}" srcOrd="1" destOrd="0" presId="urn:microsoft.com/office/officeart/2005/8/layout/hList7"/>
    <dgm:cxn modelId="{0D782C8E-012B-7244-8151-A9B5A73393E7}" type="presParOf" srcId="{F09F4A0B-DDAE-EB46-864C-BFF91419A6E5}" destId="{E63B8DAC-027A-C744-BA52-08C39F2DFE52}" srcOrd="2" destOrd="0" presId="urn:microsoft.com/office/officeart/2005/8/layout/hList7"/>
    <dgm:cxn modelId="{6EF2BED6-3485-0A43-8546-7B4C8FDA792B}" type="presParOf" srcId="{F09F4A0B-DDAE-EB46-864C-BFF91419A6E5}" destId="{5AF2C04B-EF9F-BA43-81D4-8E4779A7D97E}" srcOrd="3" destOrd="0" presId="urn:microsoft.com/office/officeart/2005/8/layout/hList7"/>
    <dgm:cxn modelId="{A60B8432-358A-9349-A2E3-7C6F697BDEF7}" type="presParOf" srcId="{74CCF6AB-1C12-8C42-B033-F5CFC6DE4259}" destId="{897F6FF1-8D5B-FC4E-8FBE-2A6953984DEB}" srcOrd="3" destOrd="0" presId="urn:microsoft.com/office/officeart/2005/8/layout/hList7"/>
    <dgm:cxn modelId="{7B61BC7F-33E1-714F-8957-F6AE51F30D8C}" type="presParOf" srcId="{74CCF6AB-1C12-8C42-B033-F5CFC6DE4259}" destId="{66AE6493-20C4-CA43-990C-32297F05ECFB}" srcOrd="4" destOrd="0" presId="urn:microsoft.com/office/officeart/2005/8/layout/hList7"/>
    <dgm:cxn modelId="{C93CC4DD-9DE4-744B-BF61-8053444BE2D9}" type="presParOf" srcId="{66AE6493-20C4-CA43-990C-32297F05ECFB}" destId="{E631F2B0-23C3-0249-9E08-F3E6F17015C2}" srcOrd="0" destOrd="0" presId="urn:microsoft.com/office/officeart/2005/8/layout/hList7"/>
    <dgm:cxn modelId="{43F30BD8-85F4-E048-A704-A98955C4E5CE}" type="presParOf" srcId="{66AE6493-20C4-CA43-990C-32297F05ECFB}" destId="{D60BE1CD-D88B-1847-842E-E3E60E513B15}" srcOrd="1" destOrd="0" presId="urn:microsoft.com/office/officeart/2005/8/layout/hList7"/>
    <dgm:cxn modelId="{73F48F13-85C9-AA43-A735-9EB341691803}" type="presParOf" srcId="{66AE6493-20C4-CA43-990C-32297F05ECFB}" destId="{0B542829-C445-494B-8543-8DFA2CF16AF9}" srcOrd="2" destOrd="0" presId="urn:microsoft.com/office/officeart/2005/8/layout/hList7"/>
    <dgm:cxn modelId="{734150F2-A295-9D4D-A1E3-287EE8B7F59F}" type="presParOf" srcId="{66AE6493-20C4-CA43-990C-32297F05ECFB}" destId="{18CF072A-30E2-844B-B81C-6D42C7C135E1}" srcOrd="3" destOrd="0" presId="urn:microsoft.com/office/officeart/2005/8/layout/hList7"/>
    <dgm:cxn modelId="{8A980B2D-77AE-D24E-BE13-1AAE43CB4779}" type="presParOf" srcId="{74CCF6AB-1C12-8C42-B033-F5CFC6DE4259}" destId="{483FE20B-B463-C44E-90F7-218CE750DF52}" srcOrd="5" destOrd="0" presId="urn:microsoft.com/office/officeart/2005/8/layout/hList7"/>
    <dgm:cxn modelId="{B0A407AF-5E1E-AA46-B2A3-6F4E6CD667DA}" type="presParOf" srcId="{74CCF6AB-1C12-8C42-B033-F5CFC6DE4259}" destId="{6415954F-3556-2B4F-BD72-529F34BF3504}" srcOrd="6" destOrd="0" presId="urn:microsoft.com/office/officeart/2005/8/layout/hList7"/>
    <dgm:cxn modelId="{B9534F6B-5F51-494D-BDB7-94BFF405B892}" type="presParOf" srcId="{6415954F-3556-2B4F-BD72-529F34BF3504}" destId="{16CE9CFA-DFBC-4843-AB12-7E5F2FE45973}" srcOrd="0" destOrd="0" presId="urn:microsoft.com/office/officeart/2005/8/layout/hList7"/>
    <dgm:cxn modelId="{BE329E03-9542-474A-AF40-E540A50A7ED6}" type="presParOf" srcId="{6415954F-3556-2B4F-BD72-529F34BF3504}" destId="{C47B5F59-B7E7-9D4E-B552-2843D0640E8B}" srcOrd="1" destOrd="0" presId="urn:microsoft.com/office/officeart/2005/8/layout/hList7"/>
    <dgm:cxn modelId="{9FC67FB1-46D9-DB4B-9DD4-4843BD02F928}" type="presParOf" srcId="{6415954F-3556-2B4F-BD72-529F34BF3504}" destId="{36742BD9-DFD7-104A-B88D-FA6BFE7831FD}" srcOrd="2" destOrd="0" presId="urn:microsoft.com/office/officeart/2005/8/layout/hList7"/>
    <dgm:cxn modelId="{FBFB50E7-C367-834A-8528-3CD62AE5F436}" type="presParOf" srcId="{6415954F-3556-2B4F-BD72-529F34BF3504}" destId="{7B3EDE6C-5A9B-E546-A206-34D675E7189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9589F-2158-1843-86CC-DDC4079E9887}" type="doc">
      <dgm:prSet loTypeId="urn:microsoft.com/office/officeart/2005/8/layout/venn1" loCatId="relationship" qsTypeId="urn:microsoft.com/office/officeart/2005/8/quickstyle/3D3" qsCatId="3D" csTypeId="urn:microsoft.com/office/officeart/2005/8/colors/colorful1" csCatId="colorful" phldr="1"/>
      <dgm:spPr/>
      <dgm:t>
        <a:bodyPr/>
        <a:lstStyle/>
        <a:p>
          <a:endParaRPr lang="en-US"/>
        </a:p>
      </dgm:t>
    </dgm:pt>
    <dgm:pt modelId="{82BCFFB3-4DD2-BA46-A987-C3B69BE0A7FA}">
      <dgm:prSet phldrT="[Text]" custT="1"/>
      <dgm:spPr/>
      <dgm:t>
        <a:bodyPr/>
        <a:lstStyle/>
        <a:p>
          <a:r>
            <a:rPr lang="en-US" sz="1800" b="1" dirty="0" smtClean="0"/>
            <a:t>Parental Faith Life &amp; Practice</a:t>
          </a:r>
          <a:endParaRPr lang="en-US" sz="1800" b="1" dirty="0"/>
        </a:p>
      </dgm:t>
    </dgm:pt>
    <dgm:pt modelId="{20AC4BB6-3FB3-2E46-873B-8A654DDFDB71}" type="parTrans" cxnId="{8C4F76C8-9D6E-1A4D-856B-A7FC7CED0BF2}">
      <dgm:prSet/>
      <dgm:spPr/>
      <dgm:t>
        <a:bodyPr/>
        <a:lstStyle/>
        <a:p>
          <a:endParaRPr lang="en-US"/>
        </a:p>
      </dgm:t>
    </dgm:pt>
    <dgm:pt modelId="{7FDC882C-66C1-9B41-B53E-638208BB0E62}" type="sibTrans" cxnId="{8C4F76C8-9D6E-1A4D-856B-A7FC7CED0BF2}">
      <dgm:prSet/>
      <dgm:spPr/>
      <dgm:t>
        <a:bodyPr/>
        <a:lstStyle/>
        <a:p>
          <a:endParaRPr lang="en-US"/>
        </a:p>
      </dgm:t>
    </dgm:pt>
    <dgm:pt modelId="{8D85BC3F-4A3B-1E43-AA28-F78414B794F3}">
      <dgm:prSet phldrT="[Text]" custT="1"/>
      <dgm:spPr/>
      <dgm:t>
        <a:bodyPr/>
        <a:lstStyle/>
        <a:p>
          <a:r>
            <a:rPr lang="en-US" sz="1800" b="1" dirty="0" smtClean="0"/>
            <a:t>Family Harmony</a:t>
          </a:r>
          <a:endParaRPr lang="en-US" sz="1800" b="1" dirty="0"/>
        </a:p>
      </dgm:t>
    </dgm:pt>
    <dgm:pt modelId="{C8E423D4-20E1-384E-A0DF-3343A985A884}" type="parTrans" cxnId="{D2626242-719A-6A4C-A3C0-B36AEECE3251}">
      <dgm:prSet/>
      <dgm:spPr/>
      <dgm:t>
        <a:bodyPr/>
        <a:lstStyle/>
        <a:p>
          <a:endParaRPr lang="en-US"/>
        </a:p>
      </dgm:t>
    </dgm:pt>
    <dgm:pt modelId="{8C70863B-ECB7-9842-B019-99B5062D5639}" type="sibTrans" cxnId="{D2626242-719A-6A4C-A3C0-B36AEECE3251}">
      <dgm:prSet/>
      <dgm:spPr/>
      <dgm:t>
        <a:bodyPr/>
        <a:lstStyle/>
        <a:p>
          <a:endParaRPr lang="en-US"/>
        </a:p>
      </dgm:t>
    </dgm:pt>
    <dgm:pt modelId="{2A846EE4-DA51-E946-9D8A-6FAB2CC2EC9B}">
      <dgm:prSet phldrT="[Text]" custT="1"/>
      <dgm:spPr/>
      <dgm:t>
        <a:bodyPr/>
        <a:lstStyle/>
        <a:p>
          <a:r>
            <a:rPr lang="en-US" sz="1800" b="1" dirty="0" smtClean="0"/>
            <a:t>Parental Affection toward Children</a:t>
          </a:r>
          <a:endParaRPr lang="en-US" sz="1800" b="1" dirty="0"/>
        </a:p>
      </dgm:t>
    </dgm:pt>
    <dgm:pt modelId="{84B022DA-D6D8-6B46-AEFE-59BA52B47523}" type="parTrans" cxnId="{D71579F1-55FB-C049-8FDF-485BBFD08E89}">
      <dgm:prSet/>
      <dgm:spPr/>
      <dgm:t>
        <a:bodyPr/>
        <a:lstStyle/>
        <a:p>
          <a:endParaRPr lang="en-US"/>
        </a:p>
      </dgm:t>
    </dgm:pt>
    <dgm:pt modelId="{61F95D2E-58F6-0746-8DA4-302AD9F959E0}" type="sibTrans" cxnId="{D71579F1-55FB-C049-8FDF-485BBFD08E89}">
      <dgm:prSet/>
      <dgm:spPr/>
      <dgm:t>
        <a:bodyPr/>
        <a:lstStyle/>
        <a:p>
          <a:endParaRPr lang="en-US"/>
        </a:p>
      </dgm:t>
    </dgm:pt>
    <dgm:pt modelId="{9C75D193-2419-C240-8B80-0EC3EAB049BD}">
      <dgm:prSet phldrT="[Text]" custT="1"/>
      <dgm:spPr/>
      <dgm:t>
        <a:bodyPr/>
        <a:lstStyle/>
        <a:p>
          <a:r>
            <a:rPr lang="en-US" sz="1800" b="1" dirty="0" smtClean="0"/>
            <a:t>Parental Help with Problems</a:t>
          </a:r>
          <a:endParaRPr lang="en-US" sz="1800" b="1" dirty="0"/>
        </a:p>
      </dgm:t>
    </dgm:pt>
    <dgm:pt modelId="{6E6B6806-73B3-6349-B341-2493032E58A3}" type="parTrans" cxnId="{3CBBECE5-03DC-3446-9863-F988110203F5}">
      <dgm:prSet/>
      <dgm:spPr/>
      <dgm:t>
        <a:bodyPr/>
        <a:lstStyle/>
        <a:p>
          <a:endParaRPr lang="en-US"/>
        </a:p>
      </dgm:t>
    </dgm:pt>
    <dgm:pt modelId="{36DFFB6A-FC3E-5343-A4AB-D5399A11AA33}" type="sibTrans" cxnId="{3CBBECE5-03DC-3446-9863-F988110203F5}">
      <dgm:prSet/>
      <dgm:spPr/>
      <dgm:t>
        <a:bodyPr/>
        <a:lstStyle/>
        <a:p>
          <a:endParaRPr lang="en-US"/>
        </a:p>
      </dgm:t>
    </dgm:pt>
    <dgm:pt modelId="{FF6B5109-BFEF-6341-897F-157CB5B66216}" type="pres">
      <dgm:prSet presAssocID="{BAF9589F-2158-1843-86CC-DDC4079E9887}" presName="compositeShape" presStyleCnt="0">
        <dgm:presLayoutVars>
          <dgm:chMax val="7"/>
          <dgm:dir/>
          <dgm:resizeHandles val="exact"/>
        </dgm:presLayoutVars>
      </dgm:prSet>
      <dgm:spPr/>
      <dgm:t>
        <a:bodyPr/>
        <a:lstStyle/>
        <a:p>
          <a:endParaRPr lang="en-US"/>
        </a:p>
      </dgm:t>
    </dgm:pt>
    <dgm:pt modelId="{F3202BE3-DA7F-3549-B40E-B4BEE4CB3558}" type="pres">
      <dgm:prSet presAssocID="{82BCFFB3-4DD2-BA46-A987-C3B69BE0A7FA}" presName="circ1" presStyleLbl="vennNode1" presStyleIdx="0" presStyleCnt="4" custScaleX="110725"/>
      <dgm:spPr/>
      <dgm:t>
        <a:bodyPr/>
        <a:lstStyle/>
        <a:p>
          <a:endParaRPr lang="en-US"/>
        </a:p>
      </dgm:t>
    </dgm:pt>
    <dgm:pt modelId="{A021B98B-6AC8-4F4F-B26F-BE248B63CAC0}" type="pres">
      <dgm:prSet presAssocID="{82BCFFB3-4DD2-BA46-A987-C3B69BE0A7FA}" presName="circ1Tx" presStyleLbl="revTx" presStyleIdx="0" presStyleCnt="0">
        <dgm:presLayoutVars>
          <dgm:chMax val="0"/>
          <dgm:chPref val="0"/>
          <dgm:bulletEnabled val="1"/>
        </dgm:presLayoutVars>
      </dgm:prSet>
      <dgm:spPr/>
      <dgm:t>
        <a:bodyPr/>
        <a:lstStyle/>
        <a:p>
          <a:endParaRPr lang="en-US"/>
        </a:p>
      </dgm:t>
    </dgm:pt>
    <dgm:pt modelId="{61BD3B7C-982E-F345-B222-2222B924CC36}" type="pres">
      <dgm:prSet presAssocID="{8D85BC3F-4A3B-1E43-AA28-F78414B794F3}" presName="circ2" presStyleLbl="vennNode1" presStyleIdx="1" presStyleCnt="4" custScaleX="115237" custLinFactNeighborY="-4623"/>
      <dgm:spPr/>
      <dgm:t>
        <a:bodyPr/>
        <a:lstStyle/>
        <a:p>
          <a:endParaRPr lang="en-US"/>
        </a:p>
      </dgm:t>
    </dgm:pt>
    <dgm:pt modelId="{9C3D450E-C223-8641-A608-BCD968E2FBFE}" type="pres">
      <dgm:prSet presAssocID="{8D85BC3F-4A3B-1E43-AA28-F78414B794F3}" presName="circ2Tx" presStyleLbl="revTx" presStyleIdx="0" presStyleCnt="0">
        <dgm:presLayoutVars>
          <dgm:chMax val="0"/>
          <dgm:chPref val="0"/>
          <dgm:bulletEnabled val="1"/>
        </dgm:presLayoutVars>
      </dgm:prSet>
      <dgm:spPr/>
      <dgm:t>
        <a:bodyPr/>
        <a:lstStyle/>
        <a:p>
          <a:endParaRPr lang="en-US"/>
        </a:p>
      </dgm:t>
    </dgm:pt>
    <dgm:pt modelId="{0CD1344E-C153-9849-92DE-1FA01D9ADC29}" type="pres">
      <dgm:prSet presAssocID="{2A846EE4-DA51-E946-9D8A-6FAB2CC2EC9B}" presName="circ3" presStyleLbl="vennNode1" presStyleIdx="2" presStyleCnt="4" custScaleX="110725"/>
      <dgm:spPr/>
      <dgm:t>
        <a:bodyPr/>
        <a:lstStyle/>
        <a:p>
          <a:endParaRPr lang="en-US"/>
        </a:p>
      </dgm:t>
    </dgm:pt>
    <dgm:pt modelId="{50C0917A-0D38-3A44-A620-645425F414C7}" type="pres">
      <dgm:prSet presAssocID="{2A846EE4-DA51-E946-9D8A-6FAB2CC2EC9B}" presName="circ3Tx" presStyleLbl="revTx" presStyleIdx="0" presStyleCnt="0">
        <dgm:presLayoutVars>
          <dgm:chMax val="0"/>
          <dgm:chPref val="0"/>
          <dgm:bulletEnabled val="1"/>
        </dgm:presLayoutVars>
      </dgm:prSet>
      <dgm:spPr/>
      <dgm:t>
        <a:bodyPr/>
        <a:lstStyle/>
        <a:p>
          <a:endParaRPr lang="en-US"/>
        </a:p>
      </dgm:t>
    </dgm:pt>
    <dgm:pt modelId="{75209A13-E8FF-CC4A-9D3A-AA5B4EC98923}" type="pres">
      <dgm:prSet presAssocID="{9C75D193-2419-C240-8B80-0EC3EAB049BD}" presName="circ4" presStyleLbl="vennNode1" presStyleIdx="3" presStyleCnt="4" custScaleX="118639"/>
      <dgm:spPr/>
      <dgm:t>
        <a:bodyPr/>
        <a:lstStyle/>
        <a:p>
          <a:endParaRPr lang="en-US"/>
        </a:p>
      </dgm:t>
    </dgm:pt>
    <dgm:pt modelId="{33C93C75-83FE-B942-949D-402634B24864}" type="pres">
      <dgm:prSet presAssocID="{9C75D193-2419-C240-8B80-0EC3EAB049BD}" presName="circ4Tx" presStyleLbl="revTx" presStyleIdx="0" presStyleCnt="0">
        <dgm:presLayoutVars>
          <dgm:chMax val="0"/>
          <dgm:chPref val="0"/>
          <dgm:bulletEnabled val="1"/>
        </dgm:presLayoutVars>
      </dgm:prSet>
      <dgm:spPr/>
      <dgm:t>
        <a:bodyPr/>
        <a:lstStyle/>
        <a:p>
          <a:endParaRPr lang="en-US"/>
        </a:p>
      </dgm:t>
    </dgm:pt>
  </dgm:ptLst>
  <dgm:cxnLst>
    <dgm:cxn modelId="{D2626242-719A-6A4C-A3C0-B36AEECE3251}" srcId="{BAF9589F-2158-1843-86CC-DDC4079E9887}" destId="{8D85BC3F-4A3B-1E43-AA28-F78414B794F3}" srcOrd="1" destOrd="0" parTransId="{C8E423D4-20E1-384E-A0DF-3343A985A884}" sibTransId="{8C70863B-ECB7-9842-B019-99B5062D5639}"/>
    <dgm:cxn modelId="{7CA7C7A5-BDDF-E443-B7A7-9A331C0252CB}" type="presOf" srcId="{82BCFFB3-4DD2-BA46-A987-C3B69BE0A7FA}" destId="{A021B98B-6AC8-4F4F-B26F-BE248B63CAC0}" srcOrd="1" destOrd="0" presId="urn:microsoft.com/office/officeart/2005/8/layout/venn1"/>
    <dgm:cxn modelId="{3A89B980-66AC-B941-A7EC-BF894B95177E}" type="presOf" srcId="{9C75D193-2419-C240-8B80-0EC3EAB049BD}" destId="{75209A13-E8FF-CC4A-9D3A-AA5B4EC98923}" srcOrd="0" destOrd="0" presId="urn:microsoft.com/office/officeart/2005/8/layout/venn1"/>
    <dgm:cxn modelId="{8D0B8B00-D938-094E-9894-59E9522ED588}" type="presOf" srcId="{2A846EE4-DA51-E946-9D8A-6FAB2CC2EC9B}" destId="{0CD1344E-C153-9849-92DE-1FA01D9ADC29}" srcOrd="0" destOrd="0" presId="urn:microsoft.com/office/officeart/2005/8/layout/venn1"/>
    <dgm:cxn modelId="{8724B317-D450-2845-8A7B-EC15407B21FF}" type="presOf" srcId="{BAF9589F-2158-1843-86CC-DDC4079E9887}" destId="{FF6B5109-BFEF-6341-897F-157CB5B66216}" srcOrd="0" destOrd="0" presId="urn:microsoft.com/office/officeart/2005/8/layout/venn1"/>
    <dgm:cxn modelId="{8C4F76C8-9D6E-1A4D-856B-A7FC7CED0BF2}" srcId="{BAF9589F-2158-1843-86CC-DDC4079E9887}" destId="{82BCFFB3-4DD2-BA46-A987-C3B69BE0A7FA}" srcOrd="0" destOrd="0" parTransId="{20AC4BB6-3FB3-2E46-873B-8A654DDFDB71}" sibTransId="{7FDC882C-66C1-9B41-B53E-638208BB0E62}"/>
    <dgm:cxn modelId="{9A44452B-C6FB-DB40-AD3B-74429CB4A05E}" type="presOf" srcId="{82BCFFB3-4DD2-BA46-A987-C3B69BE0A7FA}" destId="{F3202BE3-DA7F-3549-B40E-B4BEE4CB3558}" srcOrd="0" destOrd="0" presId="urn:microsoft.com/office/officeart/2005/8/layout/venn1"/>
    <dgm:cxn modelId="{E59B8A08-5B18-F941-9366-4C89B28FAD17}" type="presOf" srcId="{8D85BC3F-4A3B-1E43-AA28-F78414B794F3}" destId="{61BD3B7C-982E-F345-B222-2222B924CC36}" srcOrd="0" destOrd="0" presId="urn:microsoft.com/office/officeart/2005/8/layout/venn1"/>
    <dgm:cxn modelId="{3CBBECE5-03DC-3446-9863-F988110203F5}" srcId="{BAF9589F-2158-1843-86CC-DDC4079E9887}" destId="{9C75D193-2419-C240-8B80-0EC3EAB049BD}" srcOrd="3" destOrd="0" parTransId="{6E6B6806-73B3-6349-B341-2493032E58A3}" sibTransId="{36DFFB6A-FC3E-5343-A4AB-D5399A11AA33}"/>
    <dgm:cxn modelId="{1BD1BB58-B8C1-2D4E-9762-17012326549F}" type="presOf" srcId="{9C75D193-2419-C240-8B80-0EC3EAB049BD}" destId="{33C93C75-83FE-B942-949D-402634B24864}" srcOrd="1" destOrd="0" presId="urn:microsoft.com/office/officeart/2005/8/layout/venn1"/>
    <dgm:cxn modelId="{E6ADCD01-EB00-3B4D-BAB5-BD5633A49580}" type="presOf" srcId="{2A846EE4-DA51-E946-9D8A-6FAB2CC2EC9B}" destId="{50C0917A-0D38-3A44-A620-645425F414C7}" srcOrd="1" destOrd="0" presId="urn:microsoft.com/office/officeart/2005/8/layout/venn1"/>
    <dgm:cxn modelId="{45611091-937E-B548-A458-098FDBABC34E}" type="presOf" srcId="{8D85BC3F-4A3B-1E43-AA28-F78414B794F3}" destId="{9C3D450E-C223-8641-A608-BCD968E2FBFE}" srcOrd="1" destOrd="0" presId="urn:microsoft.com/office/officeart/2005/8/layout/venn1"/>
    <dgm:cxn modelId="{D71579F1-55FB-C049-8FDF-485BBFD08E89}" srcId="{BAF9589F-2158-1843-86CC-DDC4079E9887}" destId="{2A846EE4-DA51-E946-9D8A-6FAB2CC2EC9B}" srcOrd="2" destOrd="0" parTransId="{84B022DA-D6D8-6B46-AEFE-59BA52B47523}" sibTransId="{61F95D2E-58F6-0746-8DA4-302AD9F959E0}"/>
    <dgm:cxn modelId="{5D3E91EA-272A-334F-A193-6CDB808C19DE}" type="presParOf" srcId="{FF6B5109-BFEF-6341-897F-157CB5B66216}" destId="{F3202BE3-DA7F-3549-B40E-B4BEE4CB3558}" srcOrd="0" destOrd="0" presId="urn:microsoft.com/office/officeart/2005/8/layout/venn1"/>
    <dgm:cxn modelId="{DB355DCB-2B2F-B943-AC26-C29BF8EF2A13}" type="presParOf" srcId="{FF6B5109-BFEF-6341-897F-157CB5B66216}" destId="{A021B98B-6AC8-4F4F-B26F-BE248B63CAC0}" srcOrd="1" destOrd="0" presId="urn:microsoft.com/office/officeart/2005/8/layout/venn1"/>
    <dgm:cxn modelId="{85F0C978-6DC1-8D49-8DAD-2FA6F6053A37}" type="presParOf" srcId="{FF6B5109-BFEF-6341-897F-157CB5B66216}" destId="{61BD3B7C-982E-F345-B222-2222B924CC36}" srcOrd="2" destOrd="0" presId="urn:microsoft.com/office/officeart/2005/8/layout/venn1"/>
    <dgm:cxn modelId="{1A69FCAA-3B70-614F-89AC-7F3C4D1A2A92}" type="presParOf" srcId="{FF6B5109-BFEF-6341-897F-157CB5B66216}" destId="{9C3D450E-C223-8641-A608-BCD968E2FBFE}" srcOrd="3" destOrd="0" presId="urn:microsoft.com/office/officeart/2005/8/layout/venn1"/>
    <dgm:cxn modelId="{662DFBA0-AA0F-2F4B-AAB5-0B454A43430C}" type="presParOf" srcId="{FF6B5109-BFEF-6341-897F-157CB5B66216}" destId="{0CD1344E-C153-9849-92DE-1FA01D9ADC29}" srcOrd="4" destOrd="0" presId="urn:microsoft.com/office/officeart/2005/8/layout/venn1"/>
    <dgm:cxn modelId="{1ADD6F41-1CEB-7943-A7AF-34FCC60278BF}" type="presParOf" srcId="{FF6B5109-BFEF-6341-897F-157CB5B66216}" destId="{50C0917A-0D38-3A44-A620-645425F414C7}" srcOrd="5" destOrd="0" presId="urn:microsoft.com/office/officeart/2005/8/layout/venn1"/>
    <dgm:cxn modelId="{995D55AD-E379-4148-9D49-D7C0729C9292}" type="presParOf" srcId="{FF6B5109-BFEF-6341-897F-157CB5B66216}" destId="{75209A13-E8FF-CC4A-9D3A-AA5B4EC98923}" srcOrd="6" destOrd="0" presId="urn:microsoft.com/office/officeart/2005/8/layout/venn1"/>
    <dgm:cxn modelId="{7263FFF5-0CD9-B446-9448-785FE7714490}" type="presParOf" srcId="{FF6B5109-BFEF-6341-897F-157CB5B66216}" destId="{33C93C75-83FE-B942-949D-402634B24864}"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CB8836-0F29-134E-9C43-259B557D88E9}" type="doc">
      <dgm:prSet loTypeId="urn:microsoft.com/office/officeart/2005/8/layout/target1" loCatId="" qsTypeId="urn:microsoft.com/office/officeart/2005/8/quickstyle/simple4" qsCatId="simple" csTypeId="urn:microsoft.com/office/officeart/2005/8/colors/colorful2" csCatId="colorful" phldr="1"/>
      <dgm:spPr/>
      <dgm:t>
        <a:bodyPr/>
        <a:lstStyle/>
        <a:p>
          <a:endParaRPr lang="en-US"/>
        </a:p>
      </dgm:t>
    </dgm:pt>
    <dgm:pt modelId="{0878A4AB-3CDE-7941-836F-9405DAEC9EC9}">
      <dgm:prSet phldrT="[Text]" custT="1"/>
      <dgm:spPr/>
      <dgm:t>
        <a:bodyPr/>
        <a:lstStyle/>
        <a:p>
          <a:r>
            <a:rPr lang="en-US" sz="1600" dirty="0" smtClean="0">
              <a:solidFill>
                <a:srgbClr val="000000"/>
              </a:solidFill>
            </a:rPr>
            <a:t>Church Life &amp; Ministries </a:t>
          </a:r>
          <a:endParaRPr lang="en-US" sz="1600" dirty="0">
            <a:solidFill>
              <a:srgbClr val="000000"/>
            </a:solidFill>
          </a:endParaRPr>
        </a:p>
      </dgm:t>
    </dgm:pt>
    <dgm:pt modelId="{BBE68382-32A0-884F-B4D8-8315EE04CDC5}" type="parTrans" cxnId="{69BF4F9D-FEDA-7543-8F24-DF72E374FF1F}">
      <dgm:prSet/>
      <dgm:spPr/>
      <dgm:t>
        <a:bodyPr/>
        <a:lstStyle/>
        <a:p>
          <a:endParaRPr lang="en-US"/>
        </a:p>
      </dgm:t>
    </dgm:pt>
    <dgm:pt modelId="{A4756C44-7FAD-D545-8C88-4E90D8B37552}" type="sibTrans" cxnId="{69BF4F9D-FEDA-7543-8F24-DF72E374FF1F}">
      <dgm:prSet/>
      <dgm:spPr/>
      <dgm:t>
        <a:bodyPr/>
        <a:lstStyle/>
        <a:p>
          <a:endParaRPr lang="en-US"/>
        </a:p>
      </dgm:t>
    </dgm:pt>
    <dgm:pt modelId="{057FD503-DD0D-F640-8AA2-3901B3747604}">
      <dgm:prSet phldrT="[Text]" custT="1"/>
      <dgm:spPr/>
      <dgm:t>
        <a:bodyPr/>
        <a:lstStyle/>
        <a:p>
          <a:r>
            <a:rPr lang="en-US" sz="1600" dirty="0" smtClean="0">
              <a:solidFill>
                <a:srgbClr val="000000"/>
              </a:solidFill>
            </a:rPr>
            <a:t>Family &amp; Parents</a:t>
          </a:r>
          <a:endParaRPr lang="en-US" sz="1600" dirty="0">
            <a:solidFill>
              <a:srgbClr val="000000"/>
            </a:solidFill>
          </a:endParaRPr>
        </a:p>
      </dgm:t>
    </dgm:pt>
    <dgm:pt modelId="{AEFB7D23-CF95-F241-AAFC-4DD7518DF736}" type="parTrans" cxnId="{58A88717-213A-804E-91AA-0C3EF035D43C}">
      <dgm:prSet/>
      <dgm:spPr/>
      <dgm:t>
        <a:bodyPr/>
        <a:lstStyle/>
        <a:p>
          <a:endParaRPr lang="en-US"/>
        </a:p>
      </dgm:t>
    </dgm:pt>
    <dgm:pt modelId="{FA73D8B3-7B78-9942-855B-9F1B6AC119D2}" type="sibTrans" cxnId="{58A88717-213A-804E-91AA-0C3EF035D43C}">
      <dgm:prSet/>
      <dgm:spPr/>
      <dgm:t>
        <a:bodyPr/>
        <a:lstStyle/>
        <a:p>
          <a:endParaRPr lang="en-US"/>
        </a:p>
      </dgm:t>
    </dgm:pt>
    <dgm:pt modelId="{5CA50636-A216-7D46-9C6B-915C26D7100A}">
      <dgm:prSet phldrT="[Text]" custT="1"/>
      <dgm:spPr/>
      <dgm:t>
        <a:bodyPr/>
        <a:lstStyle/>
        <a:p>
          <a:r>
            <a:rPr lang="en-US" sz="1600" dirty="0" smtClean="0">
              <a:solidFill>
                <a:srgbClr val="000000"/>
              </a:solidFill>
            </a:rPr>
            <a:t>Community</a:t>
          </a:r>
          <a:endParaRPr lang="en-US" sz="1600" dirty="0">
            <a:solidFill>
              <a:srgbClr val="000000"/>
            </a:solidFill>
          </a:endParaRPr>
        </a:p>
      </dgm:t>
    </dgm:pt>
    <dgm:pt modelId="{849F24CB-58DC-EE4D-9A02-327313F303D9}" type="parTrans" cxnId="{B91FBC65-DB51-5045-8101-213DA9435566}">
      <dgm:prSet/>
      <dgm:spPr/>
      <dgm:t>
        <a:bodyPr/>
        <a:lstStyle/>
        <a:p>
          <a:endParaRPr lang="en-US"/>
        </a:p>
      </dgm:t>
    </dgm:pt>
    <dgm:pt modelId="{088F784F-784D-364B-A5C1-954D47B0E5A1}" type="sibTrans" cxnId="{B91FBC65-DB51-5045-8101-213DA9435566}">
      <dgm:prSet/>
      <dgm:spPr/>
      <dgm:t>
        <a:bodyPr/>
        <a:lstStyle/>
        <a:p>
          <a:endParaRPr lang="en-US"/>
        </a:p>
      </dgm:t>
    </dgm:pt>
    <dgm:pt modelId="{445FDA50-9B78-B647-A79F-9B06F6D75537}" type="pres">
      <dgm:prSet presAssocID="{60CB8836-0F29-134E-9C43-259B557D88E9}" presName="composite" presStyleCnt="0">
        <dgm:presLayoutVars>
          <dgm:chMax val="5"/>
          <dgm:dir/>
          <dgm:resizeHandles val="exact"/>
        </dgm:presLayoutVars>
      </dgm:prSet>
      <dgm:spPr/>
      <dgm:t>
        <a:bodyPr/>
        <a:lstStyle/>
        <a:p>
          <a:endParaRPr lang="en-US"/>
        </a:p>
      </dgm:t>
    </dgm:pt>
    <dgm:pt modelId="{846343CF-9B50-FD45-A19D-C072E366BF7E}" type="pres">
      <dgm:prSet presAssocID="{057FD503-DD0D-F640-8AA2-3901B3747604}" presName="circle1" presStyleLbl="lnNode1" presStyleIdx="0" presStyleCnt="3" custScaleX="209358" custScaleY="222998"/>
      <dgm:spPr/>
      <dgm:t>
        <a:bodyPr/>
        <a:lstStyle/>
        <a:p>
          <a:endParaRPr lang="en-US"/>
        </a:p>
      </dgm:t>
    </dgm:pt>
    <dgm:pt modelId="{8882B2AB-D400-3A43-A1E7-A43A7F4E270B}" type="pres">
      <dgm:prSet presAssocID="{057FD503-DD0D-F640-8AA2-3901B3747604}" presName="text1" presStyleLbl="revTx" presStyleIdx="0" presStyleCnt="3">
        <dgm:presLayoutVars>
          <dgm:bulletEnabled val="1"/>
        </dgm:presLayoutVars>
      </dgm:prSet>
      <dgm:spPr/>
      <dgm:t>
        <a:bodyPr/>
        <a:lstStyle/>
        <a:p>
          <a:endParaRPr lang="en-US"/>
        </a:p>
      </dgm:t>
    </dgm:pt>
    <dgm:pt modelId="{6896D768-144A-B346-B4E2-F1509E6A0B48}" type="pres">
      <dgm:prSet presAssocID="{057FD503-DD0D-F640-8AA2-3901B3747604}" presName="line1" presStyleLbl="callout" presStyleIdx="0" presStyleCnt="6"/>
      <dgm:spPr/>
      <dgm:t>
        <a:bodyPr/>
        <a:lstStyle/>
        <a:p>
          <a:endParaRPr lang="en-US"/>
        </a:p>
      </dgm:t>
    </dgm:pt>
    <dgm:pt modelId="{95CD301A-3031-EC4B-8A6B-892E13380E4C}" type="pres">
      <dgm:prSet presAssocID="{057FD503-DD0D-F640-8AA2-3901B3747604}" presName="d1" presStyleLbl="callout" presStyleIdx="1" presStyleCnt="6"/>
      <dgm:spPr/>
      <dgm:t>
        <a:bodyPr/>
        <a:lstStyle/>
        <a:p>
          <a:endParaRPr lang="en-US"/>
        </a:p>
      </dgm:t>
    </dgm:pt>
    <dgm:pt modelId="{8E171981-687B-C443-A291-E24F9731AB65}" type="pres">
      <dgm:prSet presAssocID="{0878A4AB-3CDE-7941-836F-9405DAEC9EC9}" presName="circle2" presStyleLbl="lnNode1" presStyleIdx="1" presStyleCnt="3" custScaleX="123073" custScaleY="129339"/>
      <dgm:spPr/>
      <dgm:t>
        <a:bodyPr/>
        <a:lstStyle/>
        <a:p>
          <a:endParaRPr lang="en-US"/>
        </a:p>
      </dgm:t>
    </dgm:pt>
    <dgm:pt modelId="{9D011795-9BD8-EB47-B166-9E0230435072}" type="pres">
      <dgm:prSet presAssocID="{0878A4AB-3CDE-7941-836F-9405DAEC9EC9}" presName="text2" presStyleLbl="revTx" presStyleIdx="1" presStyleCnt="3">
        <dgm:presLayoutVars>
          <dgm:bulletEnabled val="1"/>
        </dgm:presLayoutVars>
      </dgm:prSet>
      <dgm:spPr/>
      <dgm:t>
        <a:bodyPr/>
        <a:lstStyle/>
        <a:p>
          <a:endParaRPr lang="en-US"/>
        </a:p>
      </dgm:t>
    </dgm:pt>
    <dgm:pt modelId="{F278482F-9854-4046-BCE7-2742E97EFE58}" type="pres">
      <dgm:prSet presAssocID="{0878A4AB-3CDE-7941-836F-9405DAEC9EC9}" presName="line2" presStyleLbl="callout" presStyleIdx="2" presStyleCnt="6"/>
      <dgm:spPr/>
      <dgm:t>
        <a:bodyPr/>
        <a:lstStyle/>
        <a:p>
          <a:endParaRPr lang="en-US"/>
        </a:p>
      </dgm:t>
    </dgm:pt>
    <dgm:pt modelId="{A00753D1-C3A9-624A-9CE8-015086A8D074}" type="pres">
      <dgm:prSet presAssocID="{0878A4AB-3CDE-7941-836F-9405DAEC9EC9}" presName="d2" presStyleLbl="callout" presStyleIdx="3" presStyleCnt="6"/>
      <dgm:spPr/>
      <dgm:t>
        <a:bodyPr/>
        <a:lstStyle/>
        <a:p>
          <a:endParaRPr lang="en-US"/>
        </a:p>
      </dgm:t>
    </dgm:pt>
    <dgm:pt modelId="{451791B0-34E1-094E-9612-37BDA05FB4FA}" type="pres">
      <dgm:prSet presAssocID="{5CA50636-A216-7D46-9C6B-915C26D7100A}" presName="circle3" presStyleLbl="lnNode1" presStyleIdx="2" presStyleCnt="3" custScaleX="113695" custScaleY="105696"/>
      <dgm:spPr/>
      <dgm:t>
        <a:bodyPr/>
        <a:lstStyle/>
        <a:p>
          <a:endParaRPr lang="en-US"/>
        </a:p>
      </dgm:t>
    </dgm:pt>
    <dgm:pt modelId="{2C8657EB-A573-ED4E-ACDA-FBDCEAC71E60}" type="pres">
      <dgm:prSet presAssocID="{5CA50636-A216-7D46-9C6B-915C26D7100A}" presName="text3" presStyleLbl="revTx" presStyleIdx="2" presStyleCnt="3">
        <dgm:presLayoutVars>
          <dgm:bulletEnabled val="1"/>
        </dgm:presLayoutVars>
      </dgm:prSet>
      <dgm:spPr/>
      <dgm:t>
        <a:bodyPr/>
        <a:lstStyle/>
        <a:p>
          <a:endParaRPr lang="en-US"/>
        </a:p>
      </dgm:t>
    </dgm:pt>
    <dgm:pt modelId="{FD23F006-CA5D-154C-A665-A78CA3994B38}" type="pres">
      <dgm:prSet presAssocID="{5CA50636-A216-7D46-9C6B-915C26D7100A}" presName="line3" presStyleLbl="callout" presStyleIdx="4" presStyleCnt="6"/>
      <dgm:spPr/>
      <dgm:t>
        <a:bodyPr/>
        <a:lstStyle/>
        <a:p>
          <a:endParaRPr lang="en-US"/>
        </a:p>
      </dgm:t>
    </dgm:pt>
    <dgm:pt modelId="{B4650B65-A775-4F44-9DE4-9BF0F6E9EAD2}" type="pres">
      <dgm:prSet presAssocID="{5CA50636-A216-7D46-9C6B-915C26D7100A}" presName="d3" presStyleLbl="callout" presStyleIdx="5" presStyleCnt="6"/>
      <dgm:spPr/>
      <dgm:t>
        <a:bodyPr/>
        <a:lstStyle/>
        <a:p>
          <a:endParaRPr lang="en-US"/>
        </a:p>
      </dgm:t>
    </dgm:pt>
  </dgm:ptLst>
  <dgm:cxnLst>
    <dgm:cxn modelId="{58A88717-213A-804E-91AA-0C3EF035D43C}" srcId="{60CB8836-0F29-134E-9C43-259B557D88E9}" destId="{057FD503-DD0D-F640-8AA2-3901B3747604}" srcOrd="0" destOrd="0" parTransId="{AEFB7D23-CF95-F241-AAFC-4DD7518DF736}" sibTransId="{FA73D8B3-7B78-9942-855B-9F1B6AC119D2}"/>
    <dgm:cxn modelId="{44D4DBD6-9888-CA40-A905-9FD0A3E17109}" type="presOf" srcId="{60CB8836-0F29-134E-9C43-259B557D88E9}" destId="{445FDA50-9B78-B647-A79F-9B06F6D75537}" srcOrd="0" destOrd="0" presId="urn:microsoft.com/office/officeart/2005/8/layout/target1"/>
    <dgm:cxn modelId="{B91FBC65-DB51-5045-8101-213DA9435566}" srcId="{60CB8836-0F29-134E-9C43-259B557D88E9}" destId="{5CA50636-A216-7D46-9C6B-915C26D7100A}" srcOrd="2" destOrd="0" parTransId="{849F24CB-58DC-EE4D-9A02-327313F303D9}" sibTransId="{088F784F-784D-364B-A5C1-954D47B0E5A1}"/>
    <dgm:cxn modelId="{E6111F83-7D51-3B40-BB10-AC9EB65A8DB2}" type="presOf" srcId="{5CA50636-A216-7D46-9C6B-915C26D7100A}" destId="{2C8657EB-A573-ED4E-ACDA-FBDCEAC71E60}" srcOrd="0" destOrd="0" presId="urn:microsoft.com/office/officeart/2005/8/layout/target1"/>
    <dgm:cxn modelId="{10172594-CF72-CE4B-8059-8F3F0A23F290}" type="presOf" srcId="{0878A4AB-3CDE-7941-836F-9405DAEC9EC9}" destId="{9D011795-9BD8-EB47-B166-9E0230435072}" srcOrd="0" destOrd="0" presId="urn:microsoft.com/office/officeart/2005/8/layout/target1"/>
    <dgm:cxn modelId="{09DF9EA1-4821-F346-BAF8-98AC08D5BC87}" type="presOf" srcId="{057FD503-DD0D-F640-8AA2-3901B3747604}" destId="{8882B2AB-D400-3A43-A1E7-A43A7F4E270B}" srcOrd="0" destOrd="0" presId="urn:microsoft.com/office/officeart/2005/8/layout/target1"/>
    <dgm:cxn modelId="{69BF4F9D-FEDA-7543-8F24-DF72E374FF1F}" srcId="{60CB8836-0F29-134E-9C43-259B557D88E9}" destId="{0878A4AB-3CDE-7941-836F-9405DAEC9EC9}" srcOrd="1" destOrd="0" parTransId="{BBE68382-32A0-884F-B4D8-8315EE04CDC5}" sibTransId="{A4756C44-7FAD-D545-8C88-4E90D8B37552}"/>
    <dgm:cxn modelId="{B1B74BF5-A77D-6549-8B1E-36C9EF98C714}" type="presParOf" srcId="{445FDA50-9B78-B647-A79F-9B06F6D75537}" destId="{846343CF-9B50-FD45-A19D-C072E366BF7E}" srcOrd="0" destOrd="0" presId="urn:microsoft.com/office/officeart/2005/8/layout/target1"/>
    <dgm:cxn modelId="{5CD787D5-AECA-0E45-8C8E-38F5126AD1B9}" type="presParOf" srcId="{445FDA50-9B78-B647-A79F-9B06F6D75537}" destId="{8882B2AB-D400-3A43-A1E7-A43A7F4E270B}" srcOrd="1" destOrd="0" presId="urn:microsoft.com/office/officeart/2005/8/layout/target1"/>
    <dgm:cxn modelId="{0BC2A49E-B523-C940-AEBB-79EBC0DA268E}" type="presParOf" srcId="{445FDA50-9B78-B647-A79F-9B06F6D75537}" destId="{6896D768-144A-B346-B4E2-F1509E6A0B48}" srcOrd="2" destOrd="0" presId="urn:microsoft.com/office/officeart/2005/8/layout/target1"/>
    <dgm:cxn modelId="{A7AD4D30-2966-684C-A402-F6A950E5718D}" type="presParOf" srcId="{445FDA50-9B78-B647-A79F-9B06F6D75537}" destId="{95CD301A-3031-EC4B-8A6B-892E13380E4C}" srcOrd="3" destOrd="0" presId="urn:microsoft.com/office/officeart/2005/8/layout/target1"/>
    <dgm:cxn modelId="{6FF14A20-E02B-C441-A918-4444969BF762}" type="presParOf" srcId="{445FDA50-9B78-B647-A79F-9B06F6D75537}" destId="{8E171981-687B-C443-A291-E24F9731AB65}" srcOrd="4" destOrd="0" presId="urn:microsoft.com/office/officeart/2005/8/layout/target1"/>
    <dgm:cxn modelId="{FEE6AA5C-BF61-8945-8104-3042B342BA9D}" type="presParOf" srcId="{445FDA50-9B78-B647-A79F-9B06F6D75537}" destId="{9D011795-9BD8-EB47-B166-9E0230435072}" srcOrd="5" destOrd="0" presId="urn:microsoft.com/office/officeart/2005/8/layout/target1"/>
    <dgm:cxn modelId="{BAEB3BD6-E66B-ED48-BFB5-8FFCF7F01D0D}" type="presParOf" srcId="{445FDA50-9B78-B647-A79F-9B06F6D75537}" destId="{F278482F-9854-4046-BCE7-2742E97EFE58}" srcOrd="6" destOrd="0" presId="urn:microsoft.com/office/officeart/2005/8/layout/target1"/>
    <dgm:cxn modelId="{5BE4637C-B172-F74D-A6A2-0A39BA763733}" type="presParOf" srcId="{445FDA50-9B78-B647-A79F-9B06F6D75537}" destId="{A00753D1-C3A9-624A-9CE8-015086A8D074}" srcOrd="7" destOrd="0" presId="urn:microsoft.com/office/officeart/2005/8/layout/target1"/>
    <dgm:cxn modelId="{74FDB0A4-4C79-A44F-86C9-8DC41220A3F1}" type="presParOf" srcId="{445FDA50-9B78-B647-A79F-9B06F6D75537}" destId="{451791B0-34E1-094E-9612-37BDA05FB4FA}" srcOrd="8" destOrd="0" presId="urn:microsoft.com/office/officeart/2005/8/layout/target1"/>
    <dgm:cxn modelId="{10FF68CC-E5C9-DE4C-B2BD-8937A7C24230}" type="presParOf" srcId="{445FDA50-9B78-B647-A79F-9B06F6D75537}" destId="{2C8657EB-A573-ED4E-ACDA-FBDCEAC71E60}" srcOrd="9" destOrd="0" presId="urn:microsoft.com/office/officeart/2005/8/layout/target1"/>
    <dgm:cxn modelId="{CEE0089B-4422-D449-A4EA-D5D15D580F57}" type="presParOf" srcId="{445FDA50-9B78-B647-A79F-9B06F6D75537}" destId="{FD23F006-CA5D-154C-A665-A78CA3994B38}" srcOrd="10" destOrd="0" presId="urn:microsoft.com/office/officeart/2005/8/layout/target1"/>
    <dgm:cxn modelId="{6F371612-B585-6C4F-943B-6CC35AE010D3}" type="presParOf" srcId="{445FDA50-9B78-B647-A79F-9B06F6D75537}" destId="{B4650B65-A775-4F44-9DE4-9BF0F6E9EAD2}"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E6D7BF-4C82-7344-960A-13255D008A72}" type="doc">
      <dgm:prSet loTypeId="urn:microsoft.com/office/officeart/2005/8/layout/radial5" loCatId="" qsTypeId="urn:microsoft.com/office/officeart/2005/8/quickstyle/simple4" qsCatId="simple" csTypeId="urn:microsoft.com/office/officeart/2005/8/colors/colorful4" csCatId="colorful" phldr="1"/>
      <dgm:spPr/>
      <dgm:t>
        <a:bodyPr/>
        <a:lstStyle/>
        <a:p>
          <a:endParaRPr lang="en-US"/>
        </a:p>
      </dgm:t>
    </dgm:pt>
    <dgm:pt modelId="{F2531B52-598B-2B4F-8EAB-F6D39258C683}">
      <dgm:prSet phldrT="[Text]" custT="1"/>
      <dgm:spPr/>
      <dgm:t>
        <a:bodyPr/>
        <a:lstStyle/>
        <a:p>
          <a:r>
            <a:rPr lang="en-US" sz="1600" dirty="0" smtClean="0"/>
            <a:t>BIBLE</a:t>
          </a:r>
          <a:endParaRPr lang="en-US" sz="1600" dirty="0"/>
        </a:p>
      </dgm:t>
    </dgm:pt>
    <dgm:pt modelId="{CC5E9C6D-1E5D-634C-ACA7-A44889B07166}" type="parTrans" cxnId="{42A077F0-EC41-DF46-8D98-CA4AD3AC7D33}">
      <dgm:prSet/>
      <dgm:spPr/>
      <dgm:t>
        <a:bodyPr/>
        <a:lstStyle/>
        <a:p>
          <a:endParaRPr lang="en-US"/>
        </a:p>
      </dgm:t>
    </dgm:pt>
    <dgm:pt modelId="{7D72762C-25B4-9E4E-9DDF-A90FC9DDDFD4}" type="sibTrans" cxnId="{42A077F0-EC41-DF46-8D98-CA4AD3AC7D33}">
      <dgm:prSet/>
      <dgm:spPr/>
      <dgm:t>
        <a:bodyPr/>
        <a:lstStyle/>
        <a:p>
          <a:endParaRPr lang="en-US"/>
        </a:p>
      </dgm:t>
    </dgm:pt>
    <dgm:pt modelId="{1ECDF7FF-C948-AA4B-A0C7-DE61887CC6FA}">
      <dgm:prSet phldrT="[Text]" custT="1"/>
      <dgm:spPr/>
      <dgm:t>
        <a:bodyPr/>
        <a:lstStyle/>
        <a:p>
          <a:r>
            <a:rPr lang="en-US" sz="1600" dirty="0" smtClean="0"/>
            <a:t>Family Convers-ation</a:t>
          </a:r>
          <a:endParaRPr lang="en-US" sz="1600" dirty="0"/>
        </a:p>
      </dgm:t>
    </dgm:pt>
    <dgm:pt modelId="{825C2CF8-4C0F-394A-B404-5BEA44079B62}" type="parTrans" cxnId="{8A1FE07A-4B4E-6849-B2A2-5B95521AAAB1}">
      <dgm:prSet/>
      <dgm:spPr/>
      <dgm:t>
        <a:bodyPr/>
        <a:lstStyle/>
        <a:p>
          <a:endParaRPr lang="en-US" dirty="0"/>
        </a:p>
      </dgm:t>
    </dgm:pt>
    <dgm:pt modelId="{F0913F0D-FEB0-3343-9503-53EE0C4D9754}" type="sibTrans" cxnId="{8A1FE07A-4B4E-6849-B2A2-5B95521AAAB1}">
      <dgm:prSet/>
      <dgm:spPr/>
      <dgm:t>
        <a:bodyPr/>
        <a:lstStyle/>
        <a:p>
          <a:endParaRPr lang="en-US"/>
        </a:p>
      </dgm:t>
    </dgm:pt>
    <dgm:pt modelId="{4871E835-F850-684C-B9FE-DF298540BFE9}">
      <dgm:prSet phldrT="[Text]" custT="1"/>
      <dgm:spPr/>
      <dgm:t>
        <a:bodyPr/>
        <a:lstStyle/>
        <a:p>
          <a:r>
            <a:rPr lang="en-US" sz="1600" dirty="0" smtClean="0"/>
            <a:t>Children’s Bible Activities</a:t>
          </a:r>
          <a:endParaRPr lang="en-US" sz="1600" dirty="0"/>
        </a:p>
      </dgm:t>
    </dgm:pt>
    <dgm:pt modelId="{60A26E3F-FCD2-554D-BDBD-2B9EFCB8CF88}" type="parTrans" cxnId="{E8BE7162-771A-DF49-9ADB-B397A4EDB36C}">
      <dgm:prSet/>
      <dgm:spPr/>
      <dgm:t>
        <a:bodyPr/>
        <a:lstStyle/>
        <a:p>
          <a:endParaRPr lang="en-US" dirty="0"/>
        </a:p>
      </dgm:t>
    </dgm:pt>
    <dgm:pt modelId="{BFE85BD8-74B1-A448-B6F0-DBBEE1AF1711}" type="sibTrans" cxnId="{E8BE7162-771A-DF49-9ADB-B397A4EDB36C}">
      <dgm:prSet/>
      <dgm:spPr/>
      <dgm:t>
        <a:bodyPr/>
        <a:lstStyle/>
        <a:p>
          <a:endParaRPr lang="en-US"/>
        </a:p>
      </dgm:t>
    </dgm:pt>
    <dgm:pt modelId="{E7CC3BF6-7E04-DF4E-B2DA-966579602534}">
      <dgm:prSet phldrT="[Text]" custT="1"/>
      <dgm:spPr/>
      <dgm:t>
        <a:bodyPr/>
        <a:lstStyle/>
        <a:p>
          <a:r>
            <a:rPr lang="en-US" sz="1600" dirty="0" smtClean="0"/>
            <a:t>Daily Bible Verses</a:t>
          </a:r>
          <a:endParaRPr lang="en-US" sz="1600" dirty="0"/>
        </a:p>
      </dgm:t>
    </dgm:pt>
    <dgm:pt modelId="{C6FED9D1-ACE4-B141-8A3E-27291C80F7B3}" type="parTrans" cxnId="{4F697D3B-288C-6541-BA82-8108D979BE51}">
      <dgm:prSet/>
      <dgm:spPr/>
      <dgm:t>
        <a:bodyPr/>
        <a:lstStyle/>
        <a:p>
          <a:endParaRPr lang="en-US" dirty="0"/>
        </a:p>
      </dgm:t>
    </dgm:pt>
    <dgm:pt modelId="{65F18DC3-895E-904A-A20C-2159887F003B}" type="sibTrans" cxnId="{4F697D3B-288C-6541-BA82-8108D979BE51}">
      <dgm:prSet/>
      <dgm:spPr/>
      <dgm:t>
        <a:bodyPr/>
        <a:lstStyle/>
        <a:p>
          <a:endParaRPr lang="en-US"/>
        </a:p>
      </dgm:t>
    </dgm:pt>
    <dgm:pt modelId="{907F36AC-34DB-444F-88DE-68027008622F}">
      <dgm:prSet phldrT="[Text]" custT="1"/>
      <dgm:spPr/>
      <dgm:t>
        <a:bodyPr/>
        <a:lstStyle/>
        <a:p>
          <a:r>
            <a:rPr lang="en-US" sz="1600" dirty="0" smtClean="0"/>
            <a:t>Serving/Action Ideas</a:t>
          </a:r>
          <a:endParaRPr lang="en-US" sz="1600" dirty="0"/>
        </a:p>
      </dgm:t>
    </dgm:pt>
    <dgm:pt modelId="{7D425613-2697-A74F-9DEA-5DF78390D8E6}" type="parTrans" cxnId="{12C1442B-D721-764B-951C-035F538BC8BC}">
      <dgm:prSet/>
      <dgm:spPr/>
      <dgm:t>
        <a:bodyPr/>
        <a:lstStyle/>
        <a:p>
          <a:endParaRPr lang="en-US" dirty="0"/>
        </a:p>
      </dgm:t>
    </dgm:pt>
    <dgm:pt modelId="{6F9B3B7B-9F0C-B44B-A074-0AF41F710196}" type="sibTrans" cxnId="{12C1442B-D721-764B-951C-035F538BC8BC}">
      <dgm:prSet/>
      <dgm:spPr/>
      <dgm:t>
        <a:bodyPr/>
        <a:lstStyle/>
        <a:p>
          <a:endParaRPr lang="en-US"/>
        </a:p>
      </dgm:t>
    </dgm:pt>
    <dgm:pt modelId="{5C077650-1F74-2844-B1F6-0031C9FE7AE3}">
      <dgm:prSet phldrT="[Text]" custT="1"/>
      <dgm:spPr/>
      <dgm:t>
        <a:bodyPr/>
        <a:lstStyle/>
        <a:p>
          <a:r>
            <a:rPr lang="en-US" sz="1600" dirty="0" smtClean="0"/>
            <a:t>Table Ritual</a:t>
          </a:r>
          <a:endParaRPr lang="en-US" sz="1600" dirty="0"/>
        </a:p>
      </dgm:t>
    </dgm:pt>
    <dgm:pt modelId="{1A05334F-D45C-3341-AA1C-CA89590ED5BC}" type="parTrans" cxnId="{84C2F55D-59E0-4047-B325-E73F078A6953}">
      <dgm:prSet/>
      <dgm:spPr/>
      <dgm:t>
        <a:bodyPr/>
        <a:lstStyle/>
        <a:p>
          <a:endParaRPr lang="en-US" dirty="0"/>
        </a:p>
      </dgm:t>
    </dgm:pt>
    <dgm:pt modelId="{DEB2AC11-B2FA-624A-AEBE-FAABA2F6C15C}" type="sibTrans" cxnId="{84C2F55D-59E0-4047-B325-E73F078A6953}">
      <dgm:prSet/>
      <dgm:spPr/>
      <dgm:t>
        <a:bodyPr/>
        <a:lstStyle/>
        <a:p>
          <a:endParaRPr lang="en-US"/>
        </a:p>
      </dgm:t>
    </dgm:pt>
    <dgm:pt modelId="{CF9990E8-DE7F-F241-883D-D16EAAB397ED}">
      <dgm:prSet phldrT="[Text]" custT="1"/>
      <dgm:spPr/>
      <dgm:t>
        <a:bodyPr/>
        <a:lstStyle/>
        <a:p>
          <a:r>
            <a:rPr lang="en-US" sz="1600" dirty="0" smtClean="0"/>
            <a:t>Prayer/Devotion</a:t>
          </a:r>
          <a:endParaRPr lang="en-US" sz="1600" dirty="0"/>
        </a:p>
      </dgm:t>
    </dgm:pt>
    <dgm:pt modelId="{C7A6CFF2-ED05-9042-BAF6-76734C6F3B1D}" type="parTrans" cxnId="{62C32CB2-1B86-0642-BDA8-5B0EBA6E8AC3}">
      <dgm:prSet/>
      <dgm:spPr/>
      <dgm:t>
        <a:bodyPr/>
        <a:lstStyle/>
        <a:p>
          <a:endParaRPr lang="en-US" dirty="0"/>
        </a:p>
      </dgm:t>
    </dgm:pt>
    <dgm:pt modelId="{AD47BE3E-D915-544D-A6C8-9C486B37FC1C}" type="sibTrans" cxnId="{62C32CB2-1B86-0642-BDA8-5B0EBA6E8AC3}">
      <dgm:prSet/>
      <dgm:spPr/>
      <dgm:t>
        <a:bodyPr/>
        <a:lstStyle/>
        <a:p>
          <a:endParaRPr lang="en-US"/>
        </a:p>
      </dgm:t>
    </dgm:pt>
    <dgm:pt modelId="{F485BE3F-73E0-5443-924D-A19BC9680021}">
      <dgm:prSet phldrT="[Text]" custT="1"/>
      <dgm:spPr/>
      <dgm:t>
        <a:bodyPr/>
        <a:lstStyle/>
        <a:p>
          <a:r>
            <a:rPr lang="en-US" sz="1600" dirty="0" smtClean="0"/>
            <a:t>Going Deeper</a:t>
          </a:r>
          <a:endParaRPr lang="en-US" sz="1600" dirty="0"/>
        </a:p>
      </dgm:t>
    </dgm:pt>
    <dgm:pt modelId="{B34FA34C-18FC-284B-A42E-E72291D9E68C}" type="parTrans" cxnId="{BEC21AC9-4BAF-D940-8EC3-1732F7669364}">
      <dgm:prSet/>
      <dgm:spPr/>
      <dgm:t>
        <a:bodyPr/>
        <a:lstStyle/>
        <a:p>
          <a:endParaRPr lang="en-US" dirty="0"/>
        </a:p>
      </dgm:t>
    </dgm:pt>
    <dgm:pt modelId="{F8DB9B73-8E78-2346-B99B-0C98D656CC9F}" type="sibTrans" cxnId="{BEC21AC9-4BAF-D940-8EC3-1732F7669364}">
      <dgm:prSet/>
      <dgm:spPr/>
      <dgm:t>
        <a:bodyPr/>
        <a:lstStyle/>
        <a:p>
          <a:endParaRPr lang="en-US"/>
        </a:p>
      </dgm:t>
    </dgm:pt>
    <dgm:pt modelId="{7F11FC1D-42AD-1A46-A67A-83A87F90ACBA}" type="pres">
      <dgm:prSet presAssocID="{67E6D7BF-4C82-7344-960A-13255D008A72}" presName="Name0" presStyleCnt="0">
        <dgm:presLayoutVars>
          <dgm:chMax val="1"/>
          <dgm:dir/>
          <dgm:animLvl val="ctr"/>
          <dgm:resizeHandles val="exact"/>
        </dgm:presLayoutVars>
      </dgm:prSet>
      <dgm:spPr/>
      <dgm:t>
        <a:bodyPr/>
        <a:lstStyle/>
        <a:p>
          <a:endParaRPr lang="en-US"/>
        </a:p>
      </dgm:t>
    </dgm:pt>
    <dgm:pt modelId="{0A2A2DCA-0A35-DB4D-8C75-CFED0A101032}" type="pres">
      <dgm:prSet presAssocID="{F2531B52-598B-2B4F-8EAB-F6D39258C683}" presName="centerShape" presStyleLbl="node0" presStyleIdx="0" presStyleCnt="1"/>
      <dgm:spPr/>
      <dgm:t>
        <a:bodyPr/>
        <a:lstStyle/>
        <a:p>
          <a:endParaRPr lang="en-US"/>
        </a:p>
      </dgm:t>
    </dgm:pt>
    <dgm:pt modelId="{C3E41C54-7C9D-F34D-8C38-C4419D3BA55C}" type="pres">
      <dgm:prSet presAssocID="{B34FA34C-18FC-284B-A42E-E72291D9E68C}" presName="parTrans" presStyleLbl="sibTrans2D1" presStyleIdx="0" presStyleCnt="7"/>
      <dgm:spPr/>
      <dgm:t>
        <a:bodyPr/>
        <a:lstStyle/>
        <a:p>
          <a:endParaRPr lang="en-US"/>
        </a:p>
      </dgm:t>
    </dgm:pt>
    <dgm:pt modelId="{A3F97E2A-4C12-6E45-B049-7FE040711931}" type="pres">
      <dgm:prSet presAssocID="{B34FA34C-18FC-284B-A42E-E72291D9E68C}" presName="connectorText" presStyleLbl="sibTrans2D1" presStyleIdx="0" presStyleCnt="7"/>
      <dgm:spPr/>
      <dgm:t>
        <a:bodyPr/>
        <a:lstStyle/>
        <a:p>
          <a:endParaRPr lang="en-US"/>
        </a:p>
      </dgm:t>
    </dgm:pt>
    <dgm:pt modelId="{0162DC92-6157-CC42-A428-C2A7B513E2B6}" type="pres">
      <dgm:prSet presAssocID="{F485BE3F-73E0-5443-924D-A19BC9680021}" presName="node" presStyleLbl="node1" presStyleIdx="0" presStyleCnt="7">
        <dgm:presLayoutVars>
          <dgm:bulletEnabled val="1"/>
        </dgm:presLayoutVars>
      </dgm:prSet>
      <dgm:spPr/>
      <dgm:t>
        <a:bodyPr/>
        <a:lstStyle/>
        <a:p>
          <a:endParaRPr lang="en-US"/>
        </a:p>
      </dgm:t>
    </dgm:pt>
    <dgm:pt modelId="{71EEE098-5619-6D41-B16F-F77235F4406A}" type="pres">
      <dgm:prSet presAssocID="{825C2CF8-4C0F-394A-B404-5BEA44079B62}" presName="parTrans" presStyleLbl="sibTrans2D1" presStyleIdx="1" presStyleCnt="7"/>
      <dgm:spPr/>
      <dgm:t>
        <a:bodyPr/>
        <a:lstStyle/>
        <a:p>
          <a:endParaRPr lang="en-US"/>
        </a:p>
      </dgm:t>
    </dgm:pt>
    <dgm:pt modelId="{A6C705A8-AA3B-9A45-9917-65A351276C51}" type="pres">
      <dgm:prSet presAssocID="{825C2CF8-4C0F-394A-B404-5BEA44079B62}" presName="connectorText" presStyleLbl="sibTrans2D1" presStyleIdx="1" presStyleCnt="7"/>
      <dgm:spPr/>
      <dgm:t>
        <a:bodyPr/>
        <a:lstStyle/>
        <a:p>
          <a:endParaRPr lang="en-US"/>
        </a:p>
      </dgm:t>
    </dgm:pt>
    <dgm:pt modelId="{C806CBC3-7C7A-7641-82E9-A75DF28A6EA1}" type="pres">
      <dgm:prSet presAssocID="{1ECDF7FF-C948-AA4B-A0C7-DE61887CC6FA}" presName="node" presStyleLbl="node1" presStyleIdx="1" presStyleCnt="7">
        <dgm:presLayoutVars>
          <dgm:bulletEnabled val="1"/>
        </dgm:presLayoutVars>
      </dgm:prSet>
      <dgm:spPr/>
      <dgm:t>
        <a:bodyPr/>
        <a:lstStyle/>
        <a:p>
          <a:endParaRPr lang="en-US"/>
        </a:p>
      </dgm:t>
    </dgm:pt>
    <dgm:pt modelId="{E3436C43-A543-4C47-9DC2-C8A2BF63282F}" type="pres">
      <dgm:prSet presAssocID="{60A26E3F-FCD2-554D-BDBD-2B9EFCB8CF88}" presName="parTrans" presStyleLbl="sibTrans2D1" presStyleIdx="2" presStyleCnt="7"/>
      <dgm:spPr/>
      <dgm:t>
        <a:bodyPr/>
        <a:lstStyle/>
        <a:p>
          <a:endParaRPr lang="en-US"/>
        </a:p>
      </dgm:t>
    </dgm:pt>
    <dgm:pt modelId="{CBA3321D-C8B3-E444-9573-0594F2437CF4}" type="pres">
      <dgm:prSet presAssocID="{60A26E3F-FCD2-554D-BDBD-2B9EFCB8CF88}" presName="connectorText" presStyleLbl="sibTrans2D1" presStyleIdx="2" presStyleCnt="7"/>
      <dgm:spPr/>
      <dgm:t>
        <a:bodyPr/>
        <a:lstStyle/>
        <a:p>
          <a:endParaRPr lang="en-US"/>
        </a:p>
      </dgm:t>
    </dgm:pt>
    <dgm:pt modelId="{7693E74F-9960-2D4B-96E6-31BF0CBE7722}" type="pres">
      <dgm:prSet presAssocID="{4871E835-F850-684C-B9FE-DF298540BFE9}" presName="node" presStyleLbl="node1" presStyleIdx="2" presStyleCnt="7">
        <dgm:presLayoutVars>
          <dgm:bulletEnabled val="1"/>
        </dgm:presLayoutVars>
      </dgm:prSet>
      <dgm:spPr/>
      <dgm:t>
        <a:bodyPr/>
        <a:lstStyle/>
        <a:p>
          <a:endParaRPr lang="en-US"/>
        </a:p>
      </dgm:t>
    </dgm:pt>
    <dgm:pt modelId="{3BA93F44-A1DF-7140-AC15-F62382040399}" type="pres">
      <dgm:prSet presAssocID="{1A05334F-D45C-3341-AA1C-CA89590ED5BC}" presName="parTrans" presStyleLbl="sibTrans2D1" presStyleIdx="3" presStyleCnt="7"/>
      <dgm:spPr/>
      <dgm:t>
        <a:bodyPr/>
        <a:lstStyle/>
        <a:p>
          <a:endParaRPr lang="en-US"/>
        </a:p>
      </dgm:t>
    </dgm:pt>
    <dgm:pt modelId="{7F782877-7CEC-BF40-BEDF-0EFE7700D227}" type="pres">
      <dgm:prSet presAssocID="{1A05334F-D45C-3341-AA1C-CA89590ED5BC}" presName="connectorText" presStyleLbl="sibTrans2D1" presStyleIdx="3" presStyleCnt="7"/>
      <dgm:spPr/>
      <dgm:t>
        <a:bodyPr/>
        <a:lstStyle/>
        <a:p>
          <a:endParaRPr lang="en-US"/>
        </a:p>
      </dgm:t>
    </dgm:pt>
    <dgm:pt modelId="{6B12AAF8-6804-1C43-B7A3-967BDC12F362}" type="pres">
      <dgm:prSet presAssocID="{5C077650-1F74-2844-B1F6-0031C9FE7AE3}" presName="node" presStyleLbl="node1" presStyleIdx="3" presStyleCnt="7">
        <dgm:presLayoutVars>
          <dgm:bulletEnabled val="1"/>
        </dgm:presLayoutVars>
      </dgm:prSet>
      <dgm:spPr/>
      <dgm:t>
        <a:bodyPr/>
        <a:lstStyle/>
        <a:p>
          <a:endParaRPr lang="en-US"/>
        </a:p>
      </dgm:t>
    </dgm:pt>
    <dgm:pt modelId="{BFC82EE5-3BD9-2B47-97A5-5913713A7174}" type="pres">
      <dgm:prSet presAssocID="{C7A6CFF2-ED05-9042-BAF6-76734C6F3B1D}" presName="parTrans" presStyleLbl="sibTrans2D1" presStyleIdx="4" presStyleCnt="7"/>
      <dgm:spPr/>
      <dgm:t>
        <a:bodyPr/>
        <a:lstStyle/>
        <a:p>
          <a:endParaRPr lang="en-US"/>
        </a:p>
      </dgm:t>
    </dgm:pt>
    <dgm:pt modelId="{AA47AD1A-DBD5-5F4F-8A98-215CDD307BB7}" type="pres">
      <dgm:prSet presAssocID="{C7A6CFF2-ED05-9042-BAF6-76734C6F3B1D}" presName="connectorText" presStyleLbl="sibTrans2D1" presStyleIdx="4" presStyleCnt="7"/>
      <dgm:spPr/>
      <dgm:t>
        <a:bodyPr/>
        <a:lstStyle/>
        <a:p>
          <a:endParaRPr lang="en-US"/>
        </a:p>
      </dgm:t>
    </dgm:pt>
    <dgm:pt modelId="{06527D15-E6AE-FB47-A26D-CAA589BCB632}" type="pres">
      <dgm:prSet presAssocID="{CF9990E8-DE7F-F241-883D-D16EAAB397ED}" presName="node" presStyleLbl="node1" presStyleIdx="4" presStyleCnt="7">
        <dgm:presLayoutVars>
          <dgm:bulletEnabled val="1"/>
        </dgm:presLayoutVars>
      </dgm:prSet>
      <dgm:spPr/>
      <dgm:t>
        <a:bodyPr/>
        <a:lstStyle/>
        <a:p>
          <a:endParaRPr lang="en-US"/>
        </a:p>
      </dgm:t>
    </dgm:pt>
    <dgm:pt modelId="{4F671D02-3964-994A-9F47-69D90120AFBB}" type="pres">
      <dgm:prSet presAssocID="{C6FED9D1-ACE4-B141-8A3E-27291C80F7B3}" presName="parTrans" presStyleLbl="sibTrans2D1" presStyleIdx="5" presStyleCnt="7"/>
      <dgm:spPr/>
      <dgm:t>
        <a:bodyPr/>
        <a:lstStyle/>
        <a:p>
          <a:endParaRPr lang="en-US"/>
        </a:p>
      </dgm:t>
    </dgm:pt>
    <dgm:pt modelId="{4C51C311-3DE5-234F-82E9-029F3B8E8A58}" type="pres">
      <dgm:prSet presAssocID="{C6FED9D1-ACE4-B141-8A3E-27291C80F7B3}" presName="connectorText" presStyleLbl="sibTrans2D1" presStyleIdx="5" presStyleCnt="7"/>
      <dgm:spPr/>
      <dgm:t>
        <a:bodyPr/>
        <a:lstStyle/>
        <a:p>
          <a:endParaRPr lang="en-US"/>
        </a:p>
      </dgm:t>
    </dgm:pt>
    <dgm:pt modelId="{EE1F8BD0-FEE0-854A-A980-D15806CDF3E0}" type="pres">
      <dgm:prSet presAssocID="{E7CC3BF6-7E04-DF4E-B2DA-966579602534}" presName="node" presStyleLbl="node1" presStyleIdx="5" presStyleCnt="7">
        <dgm:presLayoutVars>
          <dgm:bulletEnabled val="1"/>
        </dgm:presLayoutVars>
      </dgm:prSet>
      <dgm:spPr/>
      <dgm:t>
        <a:bodyPr/>
        <a:lstStyle/>
        <a:p>
          <a:endParaRPr lang="en-US"/>
        </a:p>
      </dgm:t>
    </dgm:pt>
    <dgm:pt modelId="{BFE7C148-A8D4-CD4E-9D99-5ADB69858985}" type="pres">
      <dgm:prSet presAssocID="{7D425613-2697-A74F-9DEA-5DF78390D8E6}" presName="parTrans" presStyleLbl="sibTrans2D1" presStyleIdx="6" presStyleCnt="7"/>
      <dgm:spPr/>
      <dgm:t>
        <a:bodyPr/>
        <a:lstStyle/>
        <a:p>
          <a:endParaRPr lang="en-US"/>
        </a:p>
      </dgm:t>
    </dgm:pt>
    <dgm:pt modelId="{5E3C1E47-434A-9D4E-B3D6-950FBFF82D29}" type="pres">
      <dgm:prSet presAssocID="{7D425613-2697-A74F-9DEA-5DF78390D8E6}" presName="connectorText" presStyleLbl="sibTrans2D1" presStyleIdx="6" presStyleCnt="7"/>
      <dgm:spPr/>
      <dgm:t>
        <a:bodyPr/>
        <a:lstStyle/>
        <a:p>
          <a:endParaRPr lang="en-US"/>
        </a:p>
      </dgm:t>
    </dgm:pt>
    <dgm:pt modelId="{C3EEEE42-5746-E44A-B393-FCCE556B55CB}" type="pres">
      <dgm:prSet presAssocID="{907F36AC-34DB-444F-88DE-68027008622F}" presName="node" presStyleLbl="node1" presStyleIdx="6" presStyleCnt="7">
        <dgm:presLayoutVars>
          <dgm:bulletEnabled val="1"/>
        </dgm:presLayoutVars>
      </dgm:prSet>
      <dgm:spPr/>
      <dgm:t>
        <a:bodyPr/>
        <a:lstStyle/>
        <a:p>
          <a:endParaRPr lang="en-US"/>
        </a:p>
      </dgm:t>
    </dgm:pt>
  </dgm:ptLst>
  <dgm:cxnLst>
    <dgm:cxn modelId="{074F6F33-CB40-B541-A781-98D1E924BD78}" type="presOf" srcId="{C7A6CFF2-ED05-9042-BAF6-76734C6F3B1D}" destId="{BFC82EE5-3BD9-2B47-97A5-5913713A7174}" srcOrd="0" destOrd="0" presId="urn:microsoft.com/office/officeart/2005/8/layout/radial5"/>
    <dgm:cxn modelId="{E3300C19-C7AC-8447-BFE0-AC37CA254535}" type="presOf" srcId="{60A26E3F-FCD2-554D-BDBD-2B9EFCB8CF88}" destId="{E3436C43-A543-4C47-9DC2-C8A2BF63282F}" srcOrd="0" destOrd="0" presId="urn:microsoft.com/office/officeart/2005/8/layout/radial5"/>
    <dgm:cxn modelId="{22F9FCE2-8F03-9641-91D0-61B0C7CCA7D6}" type="presOf" srcId="{E7CC3BF6-7E04-DF4E-B2DA-966579602534}" destId="{EE1F8BD0-FEE0-854A-A980-D15806CDF3E0}" srcOrd="0" destOrd="0" presId="urn:microsoft.com/office/officeart/2005/8/layout/radial5"/>
    <dgm:cxn modelId="{9312A8B3-805D-2C4B-9AB9-968338208F55}" type="presOf" srcId="{825C2CF8-4C0F-394A-B404-5BEA44079B62}" destId="{71EEE098-5619-6D41-B16F-F77235F4406A}" srcOrd="0" destOrd="0" presId="urn:microsoft.com/office/officeart/2005/8/layout/radial5"/>
    <dgm:cxn modelId="{42A077F0-EC41-DF46-8D98-CA4AD3AC7D33}" srcId="{67E6D7BF-4C82-7344-960A-13255D008A72}" destId="{F2531B52-598B-2B4F-8EAB-F6D39258C683}" srcOrd="0" destOrd="0" parTransId="{CC5E9C6D-1E5D-634C-ACA7-A44889B07166}" sibTransId="{7D72762C-25B4-9E4E-9DDF-A90FC9DDDFD4}"/>
    <dgm:cxn modelId="{25474364-BEE9-0C46-911C-8D5E4062C50C}" type="presOf" srcId="{B34FA34C-18FC-284B-A42E-E72291D9E68C}" destId="{C3E41C54-7C9D-F34D-8C38-C4419D3BA55C}" srcOrd="0" destOrd="0" presId="urn:microsoft.com/office/officeart/2005/8/layout/radial5"/>
    <dgm:cxn modelId="{CA8967D8-7720-AA44-A5B5-CEC2809A0734}" type="presOf" srcId="{907F36AC-34DB-444F-88DE-68027008622F}" destId="{C3EEEE42-5746-E44A-B393-FCCE556B55CB}" srcOrd="0" destOrd="0" presId="urn:microsoft.com/office/officeart/2005/8/layout/radial5"/>
    <dgm:cxn modelId="{63A856E5-E8F2-344E-832A-C24BE6B424A4}" type="presOf" srcId="{1ECDF7FF-C948-AA4B-A0C7-DE61887CC6FA}" destId="{C806CBC3-7C7A-7641-82E9-A75DF28A6EA1}" srcOrd="0" destOrd="0" presId="urn:microsoft.com/office/officeart/2005/8/layout/radial5"/>
    <dgm:cxn modelId="{6210344B-FC0B-9348-934B-FD52853BBE99}" type="presOf" srcId="{C6FED9D1-ACE4-B141-8A3E-27291C80F7B3}" destId="{4F671D02-3964-994A-9F47-69D90120AFBB}" srcOrd="0" destOrd="0" presId="urn:microsoft.com/office/officeart/2005/8/layout/radial5"/>
    <dgm:cxn modelId="{BE3979F2-84EA-8E4A-8790-72D2E2614A6A}" type="presOf" srcId="{1A05334F-D45C-3341-AA1C-CA89590ED5BC}" destId="{3BA93F44-A1DF-7140-AC15-F62382040399}" srcOrd="0" destOrd="0" presId="urn:microsoft.com/office/officeart/2005/8/layout/radial5"/>
    <dgm:cxn modelId="{DC009A1A-0804-5747-8876-49C718C23BC7}" type="presOf" srcId="{5C077650-1F74-2844-B1F6-0031C9FE7AE3}" destId="{6B12AAF8-6804-1C43-B7A3-967BDC12F362}" srcOrd="0" destOrd="0" presId="urn:microsoft.com/office/officeart/2005/8/layout/radial5"/>
    <dgm:cxn modelId="{E8BE7162-771A-DF49-9ADB-B397A4EDB36C}" srcId="{F2531B52-598B-2B4F-8EAB-F6D39258C683}" destId="{4871E835-F850-684C-B9FE-DF298540BFE9}" srcOrd="2" destOrd="0" parTransId="{60A26E3F-FCD2-554D-BDBD-2B9EFCB8CF88}" sibTransId="{BFE85BD8-74B1-A448-B6F0-DBBEE1AF1711}"/>
    <dgm:cxn modelId="{888DD5EE-B5A5-A846-B1C2-669CADF0BA73}" type="presOf" srcId="{B34FA34C-18FC-284B-A42E-E72291D9E68C}" destId="{A3F97E2A-4C12-6E45-B049-7FE040711931}" srcOrd="1" destOrd="0" presId="urn:microsoft.com/office/officeart/2005/8/layout/radial5"/>
    <dgm:cxn modelId="{8A1FE07A-4B4E-6849-B2A2-5B95521AAAB1}" srcId="{F2531B52-598B-2B4F-8EAB-F6D39258C683}" destId="{1ECDF7FF-C948-AA4B-A0C7-DE61887CC6FA}" srcOrd="1" destOrd="0" parTransId="{825C2CF8-4C0F-394A-B404-5BEA44079B62}" sibTransId="{F0913F0D-FEB0-3343-9503-53EE0C4D9754}"/>
    <dgm:cxn modelId="{62C32CB2-1B86-0642-BDA8-5B0EBA6E8AC3}" srcId="{F2531B52-598B-2B4F-8EAB-F6D39258C683}" destId="{CF9990E8-DE7F-F241-883D-D16EAAB397ED}" srcOrd="4" destOrd="0" parTransId="{C7A6CFF2-ED05-9042-BAF6-76734C6F3B1D}" sibTransId="{AD47BE3E-D915-544D-A6C8-9C486B37FC1C}"/>
    <dgm:cxn modelId="{0E7E3DC3-D51A-2C44-8374-81A9C6D761C5}" type="presOf" srcId="{C6FED9D1-ACE4-B141-8A3E-27291C80F7B3}" destId="{4C51C311-3DE5-234F-82E9-029F3B8E8A58}" srcOrd="1" destOrd="0" presId="urn:microsoft.com/office/officeart/2005/8/layout/radial5"/>
    <dgm:cxn modelId="{4F697D3B-288C-6541-BA82-8108D979BE51}" srcId="{F2531B52-598B-2B4F-8EAB-F6D39258C683}" destId="{E7CC3BF6-7E04-DF4E-B2DA-966579602534}" srcOrd="5" destOrd="0" parTransId="{C6FED9D1-ACE4-B141-8A3E-27291C80F7B3}" sibTransId="{65F18DC3-895E-904A-A20C-2159887F003B}"/>
    <dgm:cxn modelId="{D8EF6584-7242-9249-A0F7-98A42BE3720C}" type="presOf" srcId="{7D425613-2697-A74F-9DEA-5DF78390D8E6}" destId="{BFE7C148-A8D4-CD4E-9D99-5ADB69858985}" srcOrd="0" destOrd="0" presId="urn:microsoft.com/office/officeart/2005/8/layout/radial5"/>
    <dgm:cxn modelId="{23F9037A-2488-8C48-8788-7EAC7329CA4C}" type="presOf" srcId="{1A05334F-D45C-3341-AA1C-CA89590ED5BC}" destId="{7F782877-7CEC-BF40-BEDF-0EFE7700D227}" srcOrd="1" destOrd="0" presId="urn:microsoft.com/office/officeart/2005/8/layout/radial5"/>
    <dgm:cxn modelId="{12C1442B-D721-764B-951C-035F538BC8BC}" srcId="{F2531B52-598B-2B4F-8EAB-F6D39258C683}" destId="{907F36AC-34DB-444F-88DE-68027008622F}" srcOrd="6" destOrd="0" parTransId="{7D425613-2697-A74F-9DEA-5DF78390D8E6}" sibTransId="{6F9B3B7B-9F0C-B44B-A074-0AF41F710196}"/>
    <dgm:cxn modelId="{949B5B50-EC01-944D-B38A-1A8ADF0F6032}" type="presOf" srcId="{4871E835-F850-684C-B9FE-DF298540BFE9}" destId="{7693E74F-9960-2D4B-96E6-31BF0CBE7722}" srcOrd="0" destOrd="0" presId="urn:microsoft.com/office/officeart/2005/8/layout/radial5"/>
    <dgm:cxn modelId="{EB68149E-FC7D-ED4A-A588-914EA1B73767}" type="presOf" srcId="{F2531B52-598B-2B4F-8EAB-F6D39258C683}" destId="{0A2A2DCA-0A35-DB4D-8C75-CFED0A101032}" srcOrd="0" destOrd="0" presId="urn:microsoft.com/office/officeart/2005/8/layout/radial5"/>
    <dgm:cxn modelId="{84C2F55D-59E0-4047-B325-E73F078A6953}" srcId="{F2531B52-598B-2B4F-8EAB-F6D39258C683}" destId="{5C077650-1F74-2844-B1F6-0031C9FE7AE3}" srcOrd="3" destOrd="0" parTransId="{1A05334F-D45C-3341-AA1C-CA89590ED5BC}" sibTransId="{DEB2AC11-B2FA-624A-AEBE-FAABA2F6C15C}"/>
    <dgm:cxn modelId="{CA638005-9DF0-A845-9FE9-F6DF25335B60}" type="presOf" srcId="{67E6D7BF-4C82-7344-960A-13255D008A72}" destId="{7F11FC1D-42AD-1A46-A67A-83A87F90ACBA}" srcOrd="0" destOrd="0" presId="urn:microsoft.com/office/officeart/2005/8/layout/radial5"/>
    <dgm:cxn modelId="{5B78D4D4-97E9-AD4E-A37F-1CA37A04E49B}" type="presOf" srcId="{F485BE3F-73E0-5443-924D-A19BC9680021}" destId="{0162DC92-6157-CC42-A428-C2A7B513E2B6}" srcOrd="0" destOrd="0" presId="urn:microsoft.com/office/officeart/2005/8/layout/radial5"/>
    <dgm:cxn modelId="{FB5C8252-F38D-AA40-B3CF-BFB4DDA185A9}" type="presOf" srcId="{825C2CF8-4C0F-394A-B404-5BEA44079B62}" destId="{A6C705A8-AA3B-9A45-9917-65A351276C51}" srcOrd="1" destOrd="0" presId="urn:microsoft.com/office/officeart/2005/8/layout/radial5"/>
    <dgm:cxn modelId="{D2F0144E-CDFB-1544-8C2E-C2187D5F9CB1}" type="presOf" srcId="{7D425613-2697-A74F-9DEA-5DF78390D8E6}" destId="{5E3C1E47-434A-9D4E-B3D6-950FBFF82D29}" srcOrd="1" destOrd="0" presId="urn:microsoft.com/office/officeart/2005/8/layout/radial5"/>
    <dgm:cxn modelId="{CDC5179B-3B10-5647-AB06-B305A32231C0}" type="presOf" srcId="{CF9990E8-DE7F-F241-883D-D16EAAB397ED}" destId="{06527D15-E6AE-FB47-A26D-CAA589BCB632}" srcOrd="0" destOrd="0" presId="urn:microsoft.com/office/officeart/2005/8/layout/radial5"/>
    <dgm:cxn modelId="{23786A4E-7098-274D-958D-3E4316393A21}" type="presOf" srcId="{C7A6CFF2-ED05-9042-BAF6-76734C6F3B1D}" destId="{AA47AD1A-DBD5-5F4F-8A98-215CDD307BB7}" srcOrd="1" destOrd="0" presId="urn:microsoft.com/office/officeart/2005/8/layout/radial5"/>
    <dgm:cxn modelId="{F387408D-9DFB-9C49-BFF7-2BB392F8815E}" type="presOf" srcId="{60A26E3F-FCD2-554D-BDBD-2B9EFCB8CF88}" destId="{CBA3321D-C8B3-E444-9573-0594F2437CF4}" srcOrd="1" destOrd="0" presId="urn:microsoft.com/office/officeart/2005/8/layout/radial5"/>
    <dgm:cxn modelId="{BEC21AC9-4BAF-D940-8EC3-1732F7669364}" srcId="{F2531B52-598B-2B4F-8EAB-F6D39258C683}" destId="{F485BE3F-73E0-5443-924D-A19BC9680021}" srcOrd="0" destOrd="0" parTransId="{B34FA34C-18FC-284B-A42E-E72291D9E68C}" sibTransId="{F8DB9B73-8E78-2346-B99B-0C98D656CC9F}"/>
    <dgm:cxn modelId="{EBAD7307-C92C-1549-8F19-F872A8BAC054}" type="presParOf" srcId="{7F11FC1D-42AD-1A46-A67A-83A87F90ACBA}" destId="{0A2A2DCA-0A35-DB4D-8C75-CFED0A101032}" srcOrd="0" destOrd="0" presId="urn:microsoft.com/office/officeart/2005/8/layout/radial5"/>
    <dgm:cxn modelId="{F34DCA32-0395-2748-B34D-84D49C541B2A}" type="presParOf" srcId="{7F11FC1D-42AD-1A46-A67A-83A87F90ACBA}" destId="{C3E41C54-7C9D-F34D-8C38-C4419D3BA55C}" srcOrd="1" destOrd="0" presId="urn:microsoft.com/office/officeart/2005/8/layout/radial5"/>
    <dgm:cxn modelId="{9D7CA0E9-72B6-7948-9D66-EF4A4F9B5AEC}" type="presParOf" srcId="{C3E41C54-7C9D-F34D-8C38-C4419D3BA55C}" destId="{A3F97E2A-4C12-6E45-B049-7FE040711931}" srcOrd="0" destOrd="0" presId="urn:microsoft.com/office/officeart/2005/8/layout/radial5"/>
    <dgm:cxn modelId="{B60B159C-3B65-4740-9B77-6BE2FFD024C9}" type="presParOf" srcId="{7F11FC1D-42AD-1A46-A67A-83A87F90ACBA}" destId="{0162DC92-6157-CC42-A428-C2A7B513E2B6}" srcOrd="2" destOrd="0" presId="urn:microsoft.com/office/officeart/2005/8/layout/radial5"/>
    <dgm:cxn modelId="{0A4B52C9-1986-B84C-98A1-850DC96611C2}" type="presParOf" srcId="{7F11FC1D-42AD-1A46-A67A-83A87F90ACBA}" destId="{71EEE098-5619-6D41-B16F-F77235F4406A}" srcOrd="3" destOrd="0" presId="urn:microsoft.com/office/officeart/2005/8/layout/radial5"/>
    <dgm:cxn modelId="{4A1C8439-8894-EF49-8D74-BD758E4EF4FE}" type="presParOf" srcId="{71EEE098-5619-6D41-B16F-F77235F4406A}" destId="{A6C705A8-AA3B-9A45-9917-65A351276C51}" srcOrd="0" destOrd="0" presId="urn:microsoft.com/office/officeart/2005/8/layout/radial5"/>
    <dgm:cxn modelId="{A8F8DE96-551A-7E4F-BB61-83BA7CFE9977}" type="presParOf" srcId="{7F11FC1D-42AD-1A46-A67A-83A87F90ACBA}" destId="{C806CBC3-7C7A-7641-82E9-A75DF28A6EA1}" srcOrd="4" destOrd="0" presId="urn:microsoft.com/office/officeart/2005/8/layout/radial5"/>
    <dgm:cxn modelId="{EAAB019F-9651-0E4B-9B01-FA0ED1F8EC71}" type="presParOf" srcId="{7F11FC1D-42AD-1A46-A67A-83A87F90ACBA}" destId="{E3436C43-A543-4C47-9DC2-C8A2BF63282F}" srcOrd="5" destOrd="0" presId="urn:microsoft.com/office/officeart/2005/8/layout/radial5"/>
    <dgm:cxn modelId="{AC6ED4FD-314E-324F-8FC4-9B1DCF9E2192}" type="presParOf" srcId="{E3436C43-A543-4C47-9DC2-C8A2BF63282F}" destId="{CBA3321D-C8B3-E444-9573-0594F2437CF4}" srcOrd="0" destOrd="0" presId="urn:microsoft.com/office/officeart/2005/8/layout/radial5"/>
    <dgm:cxn modelId="{816347F0-512A-A34D-A65D-9643F1640653}" type="presParOf" srcId="{7F11FC1D-42AD-1A46-A67A-83A87F90ACBA}" destId="{7693E74F-9960-2D4B-96E6-31BF0CBE7722}" srcOrd="6" destOrd="0" presId="urn:microsoft.com/office/officeart/2005/8/layout/radial5"/>
    <dgm:cxn modelId="{BB3174B5-70AB-B548-9043-875503063099}" type="presParOf" srcId="{7F11FC1D-42AD-1A46-A67A-83A87F90ACBA}" destId="{3BA93F44-A1DF-7140-AC15-F62382040399}" srcOrd="7" destOrd="0" presId="urn:microsoft.com/office/officeart/2005/8/layout/radial5"/>
    <dgm:cxn modelId="{8901C2ED-81DA-D140-A010-43B5E6219697}" type="presParOf" srcId="{3BA93F44-A1DF-7140-AC15-F62382040399}" destId="{7F782877-7CEC-BF40-BEDF-0EFE7700D227}" srcOrd="0" destOrd="0" presId="urn:microsoft.com/office/officeart/2005/8/layout/radial5"/>
    <dgm:cxn modelId="{F4A3E29F-B45F-4B49-BFD8-0A5C9C9DA1D8}" type="presParOf" srcId="{7F11FC1D-42AD-1A46-A67A-83A87F90ACBA}" destId="{6B12AAF8-6804-1C43-B7A3-967BDC12F362}" srcOrd="8" destOrd="0" presId="urn:microsoft.com/office/officeart/2005/8/layout/radial5"/>
    <dgm:cxn modelId="{0B1D34BA-74D2-E34A-A38C-A666AD338EFA}" type="presParOf" srcId="{7F11FC1D-42AD-1A46-A67A-83A87F90ACBA}" destId="{BFC82EE5-3BD9-2B47-97A5-5913713A7174}" srcOrd="9" destOrd="0" presId="urn:microsoft.com/office/officeart/2005/8/layout/radial5"/>
    <dgm:cxn modelId="{F6702B36-950D-404C-8038-D1A90DEBFD04}" type="presParOf" srcId="{BFC82EE5-3BD9-2B47-97A5-5913713A7174}" destId="{AA47AD1A-DBD5-5F4F-8A98-215CDD307BB7}" srcOrd="0" destOrd="0" presId="urn:microsoft.com/office/officeart/2005/8/layout/radial5"/>
    <dgm:cxn modelId="{5EC6397D-4849-3B49-8C7D-81499B5CC900}" type="presParOf" srcId="{7F11FC1D-42AD-1A46-A67A-83A87F90ACBA}" destId="{06527D15-E6AE-FB47-A26D-CAA589BCB632}" srcOrd="10" destOrd="0" presId="urn:microsoft.com/office/officeart/2005/8/layout/radial5"/>
    <dgm:cxn modelId="{E8E91CBF-49B4-7C41-9B37-4E45DA29278F}" type="presParOf" srcId="{7F11FC1D-42AD-1A46-A67A-83A87F90ACBA}" destId="{4F671D02-3964-994A-9F47-69D90120AFBB}" srcOrd="11" destOrd="0" presId="urn:microsoft.com/office/officeart/2005/8/layout/radial5"/>
    <dgm:cxn modelId="{7253A8E3-0510-B04E-A044-E878B0ECF4D7}" type="presParOf" srcId="{4F671D02-3964-994A-9F47-69D90120AFBB}" destId="{4C51C311-3DE5-234F-82E9-029F3B8E8A58}" srcOrd="0" destOrd="0" presId="urn:microsoft.com/office/officeart/2005/8/layout/radial5"/>
    <dgm:cxn modelId="{0A0E6109-6016-3C47-B83E-259D426B6926}" type="presParOf" srcId="{7F11FC1D-42AD-1A46-A67A-83A87F90ACBA}" destId="{EE1F8BD0-FEE0-854A-A980-D15806CDF3E0}" srcOrd="12" destOrd="0" presId="urn:microsoft.com/office/officeart/2005/8/layout/radial5"/>
    <dgm:cxn modelId="{8674A4A2-280B-2A4F-96EF-B78E526D8CFB}" type="presParOf" srcId="{7F11FC1D-42AD-1A46-A67A-83A87F90ACBA}" destId="{BFE7C148-A8D4-CD4E-9D99-5ADB69858985}" srcOrd="13" destOrd="0" presId="urn:microsoft.com/office/officeart/2005/8/layout/radial5"/>
    <dgm:cxn modelId="{6E9007DC-291E-DD40-8F89-86EA5C0C855E}" type="presParOf" srcId="{BFE7C148-A8D4-CD4E-9D99-5ADB69858985}" destId="{5E3C1E47-434A-9D4E-B3D6-950FBFF82D29}" srcOrd="0" destOrd="0" presId="urn:microsoft.com/office/officeart/2005/8/layout/radial5"/>
    <dgm:cxn modelId="{EA96710E-3B1B-424D-BCF9-DBECC4F916C1}" type="presParOf" srcId="{7F11FC1D-42AD-1A46-A67A-83A87F90ACBA}" destId="{C3EEEE42-5746-E44A-B393-FCCE556B55CB}"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E6D7BF-4C82-7344-960A-13255D008A72}" type="doc">
      <dgm:prSet loTypeId="urn:microsoft.com/office/officeart/2005/8/layout/radial5" loCatId="" qsTypeId="urn:microsoft.com/office/officeart/2005/8/quickstyle/simple4" qsCatId="simple" csTypeId="urn:microsoft.com/office/officeart/2005/8/colors/colorful4" csCatId="colorful" phldr="1"/>
      <dgm:spPr/>
      <dgm:t>
        <a:bodyPr/>
        <a:lstStyle/>
        <a:p>
          <a:endParaRPr lang="en-US"/>
        </a:p>
      </dgm:t>
    </dgm:pt>
    <dgm:pt modelId="{F2531B52-598B-2B4F-8EAB-F6D39258C683}">
      <dgm:prSet phldrT="[Text]" custT="1"/>
      <dgm:spPr/>
      <dgm:t>
        <a:bodyPr/>
        <a:lstStyle/>
        <a:p>
          <a:r>
            <a:rPr lang="en-US" sz="1600" dirty="0" smtClean="0"/>
            <a:t>THEME </a:t>
          </a:r>
          <a:endParaRPr lang="en-US" sz="1600" dirty="0"/>
        </a:p>
      </dgm:t>
    </dgm:pt>
    <dgm:pt modelId="{CC5E9C6D-1E5D-634C-ACA7-A44889B07166}" type="parTrans" cxnId="{42A077F0-EC41-DF46-8D98-CA4AD3AC7D33}">
      <dgm:prSet/>
      <dgm:spPr/>
      <dgm:t>
        <a:bodyPr/>
        <a:lstStyle/>
        <a:p>
          <a:endParaRPr lang="en-US"/>
        </a:p>
      </dgm:t>
    </dgm:pt>
    <dgm:pt modelId="{7D72762C-25B4-9E4E-9DDF-A90FC9DDDFD4}" type="sibTrans" cxnId="{42A077F0-EC41-DF46-8D98-CA4AD3AC7D33}">
      <dgm:prSet/>
      <dgm:spPr/>
      <dgm:t>
        <a:bodyPr/>
        <a:lstStyle/>
        <a:p>
          <a:endParaRPr lang="en-US"/>
        </a:p>
      </dgm:t>
    </dgm:pt>
    <dgm:pt modelId="{1ECDF7FF-C948-AA4B-A0C7-DE61887CC6FA}">
      <dgm:prSet phldrT="[Text]" custT="1"/>
      <dgm:spPr/>
      <dgm:t>
        <a:bodyPr/>
        <a:lstStyle/>
        <a:p>
          <a:r>
            <a:rPr lang="en-US" sz="1600" dirty="0" smtClean="0"/>
            <a:t>Family Convers-ation</a:t>
          </a:r>
          <a:endParaRPr lang="en-US" sz="1600" dirty="0"/>
        </a:p>
      </dgm:t>
    </dgm:pt>
    <dgm:pt modelId="{825C2CF8-4C0F-394A-B404-5BEA44079B62}" type="parTrans" cxnId="{8A1FE07A-4B4E-6849-B2A2-5B95521AAAB1}">
      <dgm:prSet/>
      <dgm:spPr/>
      <dgm:t>
        <a:bodyPr/>
        <a:lstStyle/>
        <a:p>
          <a:endParaRPr lang="en-US" dirty="0"/>
        </a:p>
      </dgm:t>
    </dgm:pt>
    <dgm:pt modelId="{F0913F0D-FEB0-3343-9503-53EE0C4D9754}" type="sibTrans" cxnId="{8A1FE07A-4B4E-6849-B2A2-5B95521AAAB1}">
      <dgm:prSet/>
      <dgm:spPr/>
      <dgm:t>
        <a:bodyPr/>
        <a:lstStyle/>
        <a:p>
          <a:endParaRPr lang="en-US"/>
        </a:p>
      </dgm:t>
    </dgm:pt>
    <dgm:pt modelId="{E7CC3BF6-7E04-DF4E-B2DA-966579602534}">
      <dgm:prSet phldrT="[Text]" custT="1"/>
      <dgm:spPr/>
      <dgm:t>
        <a:bodyPr/>
        <a:lstStyle/>
        <a:p>
          <a:r>
            <a:rPr lang="en-US" sz="1600" dirty="0" smtClean="0"/>
            <a:t>Reading the Bible</a:t>
          </a:r>
          <a:endParaRPr lang="en-US" sz="1600" dirty="0"/>
        </a:p>
      </dgm:t>
    </dgm:pt>
    <dgm:pt modelId="{C6FED9D1-ACE4-B141-8A3E-27291C80F7B3}" type="parTrans" cxnId="{4F697D3B-288C-6541-BA82-8108D979BE51}">
      <dgm:prSet/>
      <dgm:spPr/>
      <dgm:t>
        <a:bodyPr/>
        <a:lstStyle/>
        <a:p>
          <a:endParaRPr lang="en-US" dirty="0"/>
        </a:p>
      </dgm:t>
    </dgm:pt>
    <dgm:pt modelId="{65F18DC3-895E-904A-A20C-2159887F003B}" type="sibTrans" cxnId="{4F697D3B-288C-6541-BA82-8108D979BE51}">
      <dgm:prSet/>
      <dgm:spPr/>
      <dgm:t>
        <a:bodyPr/>
        <a:lstStyle/>
        <a:p>
          <a:endParaRPr lang="en-US"/>
        </a:p>
      </dgm:t>
    </dgm:pt>
    <dgm:pt modelId="{907F36AC-34DB-444F-88DE-68027008622F}">
      <dgm:prSet phldrT="[Text]" custT="1"/>
      <dgm:spPr/>
      <dgm:t>
        <a:bodyPr/>
        <a:lstStyle/>
        <a:p>
          <a:r>
            <a:rPr lang="en-US" sz="1600" dirty="0" smtClean="0"/>
            <a:t>Serving/Action Ideas</a:t>
          </a:r>
          <a:endParaRPr lang="en-US" sz="1600" dirty="0"/>
        </a:p>
      </dgm:t>
    </dgm:pt>
    <dgm:pt modelId="{7D425613-2697-A74F-9DEA-5DF78390D8E6}" type="parTrans" cxnId="{12C1442B-D721-764B-951C-035F538BC8BC}">
      <dgm:prSet/>
      <dgm:spPr/>
      <dgm:t>
        <a:bodyPr/>
        <a:lstStyle/>
        <a:p>
          <a:endParaRPr lang="en-US" dirty="0"/>
        </a:p>
      </dgm:t>
    </dgm:pt>
    <dgm:pt modelId="{6F9B3B7B-9F0C-B44B-A074-0AF41F710196}" type="sibTrans" cxnId="{12C1442B-D721-764B-951C-035F538BC8BC}">
      <dgm:prSet/>
      <dgm:spPr/>
      <dgm:t>
        <a:bodyPr/>
        <a:lstStyle/>
        <a:p>
          <a:endParaRPr lang="en-US"/>
        </a:p>
      </dgm:t>
    </dgm:pt>
    <dgm:pt modelId="{5C077650-1F74-2844-B1F6-0031C9FE7AE3}">
      <dgm:prSet phldrT="[Text]" custT="1"/>
      <dgm:spPr/>
      <dgm:t>
        <a:bodyPr/>
        <a:lstStyle/>
        <a:p>
          <a:r>
            <a:rPr lang="en-US" sz="1600" dirty="0" smtClean="0"/>
            <a:t>Rituals</a:t>
          </a:r>
          <a:endParaRPr lang="en-US" sz="1600" dirty="0"/>
        </a:p>
      </dgm:t>
    </dgm:pt>
    <dgm:pt modelId="{1A05334F-D45C-3341-AA1C-CA89590ED5BC}" type="parTrans" cxnId="{84C2F55D-59E0-4047-B325-E73F078A6953}">
      <dgm:prSet/>
      <dgm:spPr/>
      <dgm:t>
        <a:bodyPr/>
        <a:lstStyle/>
        <a:p>
          <a:endParaRPr lang="en-US" dirty="0"/>
        </a:p>
      </dgm:t>
    </dgm:pt>
    <dgm:pt modelId="{DEB2AC11-B2FA-624A-AEBE-FAABA2F6C15C}" type="sibTrans" cxnId="{84C2F55D-59E0-4047-B325-E73F078A6953}">
      <dgm:prSet/>
      <dgm:spPr/>
      <dgm:t>
        <a:bodyPr/>
        <a:lstStyle/>
        <a:p>
          <a:endParaRPr lang="en-US"/>
        </a:p>
      </dgm:t>
    </dgm:pt>
    <dgm:pt modelId="{CF9990E8-DE7F-F241-883D-D16EAAB397ED}">
      <dgm:prSet phldrT="[Text]" custT="1"/>
      <dgm:spPr/>
      <dgm:t>
        <a:bodyPr/>
        <a:lstStyle/>
        <a:p>
          <a:r>
            <a:rPr lang="en-US" sz="1600" dirty="0" smtClean="0"/>
            <a:t>Prayer/Devotion</a:t>
          </a:r>
          <a:endParaRPr lang="en-US" sz="1600" dirty="0"/>
        </a:p>
      </dgm:t>
    </dgm:pt>
    <dgm:pt modelId="{C7A6CFF2-ED05-9042-BAF6-76734C6F3B1D}" type="parTrans" cxnId="{62C32CB2-1B86-0642-BDA8-5B0EBA6E8AC3}">
      <dgm:prSet/>
      <dgm:spPr/>
      <dgm:t>
        <a:bodyPr/>
        <a:lstStyle/>
        <a:p>
          <a:endParaRPr lang="en-US" dirty="0"/>
        </a:p>
      </dgm:t>
    </dgm:pt>
    <dgm:pt modelId="{AD47BE3E-D915-544D-A6C8-9C486B37FC1C}" type="sibTrans" cxnId="{62C32CB2-1B86-0642-BDA8-5B0EBA6E8AC3}">
      <dgm:prSet/>
      <dgm:spPr/>
      <dgm:t>
        <a:bodyPr/>
        <a:lstStyle/>
        <a:p>
          <a:endParaRPr lang="en-US"/>
        </a:p>
      </dgm:t>
    </dgm:pt>
    <dgm:pt modelId="{F485BE3F-73E0-5443-924D-A19BC9680021}">
      <dgm:prSet phldrT="[Text]" custT="1"/>
      <dgm:spPr/>
      <dgm:t>
        <a:bodyPr/>
        <a:lstStyle/>
        <a:p>
          <a:r>
            <a:rPr lang="en-US" sz="1600" dirty="0" smtClean="0"/>
            <a:t>Learning - Going Deeper</a:t>
          </a:r>
          <a:endParaRPr lang="en-US" sz="1600" dirty="0"/>
        </a:p>
      </dgm:t>
    </dgm:pt>
    <dgm:pt modelId="{B34FA34C-18FC-284B-A42E-E72291D9E68C}" type="parTrans" cxnId="{BEC21AC9-4BAF-D940-8EC3-1732F7669364}">
      <dgm:prSet/>
      <dgm:spPr/>
      <dgm:t>
        <a:bodyPr/>
        <a:lstStyle/>
        <a:p>
          <a:endParaRPr lang="en-US" dirty="0"/>
        </a:p>
      </dgm:t>
    </dgm:pt>
    <dgm:pt modelId="{F8DB9B73-8E78-2346-B99B-0C98D656CC9F}" type="sibTrans" cxnId="{BEC21AC9-4BAF-D940-8EC3-1732F7669364}">
      <dgm:prSet/>
      <dgm:spPr/>
      <dgm:t>
        <a:bodyPr/>
        <a:lstStyle/>
        <a:p>
          <a:endParaRPr lang="en-US"/>
        </a:p>
      </dgm:t>
    </dgm:pt>
    <dgm:pt modelId="{7F11FC1D-42AD-1A46-A67A-83A87F90ACBA}" type="pres">
      <dgm:prSet presAssocID="{67E6D7BF-4C82-7344-960A-13255D008A72}" presName="Name0" presStyleCnt="0">
        <dgm:presLayoutVars>
          <dgm:chMax val="1"/>
          <dgm:dir/>
          <dgm:animLvl val="ctr"/>
          <dgm:resizeHandles val="exact"/>
        </dgm:presLayoutVars>
      </dgm:prSet>
      <dgm:spPr/>
      <dgm:t>
        <a:bodyPr/>
        <a:lstStyle/>
        <a:p>
          <a:endParaRPr lang="en-US"/>
        </a:p>
      </dgm:t>
    </dgm:pt>
    <dgm:pt modelId="{0A2A2DCA-0A35-DB4D-8C75-CFED0A101032}" type="pres">
      <dgm:prSet presAssocID="{F2531B52-598B-2B4F-8EAB-F6D39258C683}" presName="centerShape" presStyleLbl="node0" presStyleIdx="0" presStyleCnt="1"/>
      <dgm:spPr/>
      <dgm:t>
        <a:bodyPr/>
        <a:lstStyle/>
        <a:p>
          <a:endParaRPr lang="en-US"/>
        </a:p>
      </dgm:t>
    </dgm:pt>
    <dgm:pt modelId="{C3E41C54-7C9D-F34D-8C38-C4419D3BA55C}" type="pres">
      <dgm:prSet presAssocID="{B34FA34C-18FC-284B-A42E-E72291D9E68C}" presName="parTrans" presStyleLbl="sibTrans2D1" presStyleIdx="0" presStyleCnt="6"/>
      <dgm:spPr/>
      <dgm:t>
        <a:bodyPr/>
        <a:lstStyle/>
        <a:p>
          <a:endParaRPr lang="en-US"/>
        </a:p>
      </dgm:t>
    </dgm:pt>
    <dgm:pt modelId="{A3F97E2A-4C12-6E45-B049-7FE040711931}" type="pres">
      <dgm:prSet presAssocID="{B34FA34C-18FC-284B-A42E-E72291D9E68C}" presName="connectorText" presStyleLbl="sibTrans2D1" presStyleIdx="0" presStyleCnt="6"/>
      <dgm:spPr/>
      <dgm:t>
        <a:bodyPr/>
        <a:lstStyle/>
        <a:p>
          <a:endParaRPr lang="en-US"/>
        </a:p>
      </dgm:t>
    </dgm:pt>
    <dgm:pt modelId="{0162DC92-6157-CC42-A428-C2A7B513E2B6}" type="pres">
      <dgm:prSet presAssocID="{F485BE3F-73E0-5443-924D-A19BC9680021}" presName="node" presStyleLbl="node1" presStyleIdx="0" presStyleCnt="6">
        <dgm:presLayoutVars>
          <dgm:bulletEnabled val="1"/>
        </dgm:presLayoutVars>
      </dgm:prSet>
      <dgm:spPr/>
      <dgm:t>
        <a:bodyPr/>
        <a:lstStyle/>
        <a:p>
          <a:endParaRPr lang="en-US"/>
        </a:p>
      </dgm:t>
    </dgm:pt>
    <dgm:pt modelId="{71EEE098-5619-6D41-B16F-F77235F4406A}" type="pres">
      <dgm:prSet presAssocID="{825C2CF8-4C0F-394A-B404-5BEA44079B62}" presName="parTrans" presStyleLbl="sibTrans2D1" presStyleIdx="1" presStyleCnt="6"/>
      <dgm:spPr/>
      <dgm:t>
        <a:bodyPr/>
        <a:lstStyle/>
        <a:p>
          <a:endParaRPr lang="en-US"/>
        </a:p>
      </dgm:t>
    </dgm:pt>
    <dgm:pt modelId="{A6C705A8-AA3B-9A45-9917-65A351276C51}" type="pres">
      <dgm:prSet presAssocID="{825C2CF8-4C0F-394A-B404-5BEA44079B62}" presName="connectorText" presStyleLbl="sibTrans2D1" presStyleIdx="1" presStyleCnt="6"/>
      <dgm:spPr/>
      <dgm:t>
        <a:bodyPr/>
        <a:lstStyle/>
        <a:p>
          <a:endParaRPr lang="en-US"/>
        </a:p>
      </dgm:t>
    </dgm:pt>
    <dgm:pt modelId="{C806CBC3-7C7A-7641-82E9-A75DF28A6EA1}" type="pres">
      <dgm:prSet presAssocID="{1ECDF7FF-C948-AA4B-A0C7-DE61887CC6FA}" presName="node" presStyleLbl="node1" presStyleIdx="1" presStyleCnt="6">
        <dgm:presLayoutVars>
          <dgm:bulletEnabled val="1"/>
        </dgm:presLayoutVars>
      </dgm:prSet>
      <dgm:spPr/>
      <dgm:t>
        <a:bodyPr/>
        <a:lstStyle/>
        <a:p>
          <a:endParaRPr lang="en-US"/>
        </a:p>
      </dgm:t>
    </dgm:pt>
    <dgm:pt modelId="{3BA93F44-A1DF-7140-AC15-F62382040399}" type="pres">
      <dgm:prSet presAssocID="{1A05334F-D45C-3341-AA1C-CA89590ED5BC}" presName="parTrans" presStyleLbl="sibTrans2D1" presStyleIdx="2" presStyleCnt="6"/>
      <dgm:spPr/>
      <dgm:t>
        <a:bodyPr/>
        <a:lstStyle/>
        <a:p>
          <a:endParaRPr lang="en-US"/>
        </a:p>
      </dgm:t>
    </dgm:pt>
    <dgm:pt modelId="{7F782877-7CEC-BF40-BEDF-0EFE7700D227}" type="pres">
      <dgm:prSet presAssocID="{1A05334F-D45C-3341-AA1C-CA89590ED5BC}" presName="connectorText" presStyleLbl="sibTrans2D1" presStyleIdx="2" presStyleCnt="6"/>
      <dgm:spPr/>
      <dgm:t>
        <a:bodyPr/>
        <a:lstStyle/>
        <a:p>
          <a:endParaRPr lang="en-US"/>
        </a:p>
      </dgm:t>
    </dgm:pt>
    <dgm:pt modelId="{6B12AAF8-6804-1C43-B7A3-967BDC12F362}" type="pres">
      <dgm:prSet presAssocID="{5C077650-1F74-2844-B1F6-0031C9FE7AE3}" presName="node" presStyleLbl="node1" presStyleIdx="2" presStyleCnt="6">
        <dgm:presLayoutVars>
          <dgm:bulletEnabled val="1"/>
        </dgm:presLayoutVars>
      </dgm:prSet>
      <dgm:spPr/>
      <dgm:t>
        <a:bodyPr/>
        <a:lstStyle/>
        <a:p>
          <a:endParaRPr lang="en-US"/>
        </a:p>
      </dgm:t>
    </dgm:pt>
    <dgm:pt modelId="{BFC82EE5-3BD9-2B47-97A5-5913713A7174}" type="pres">
      <dgm:prSet presAssocID="{C7A6CFF2-ED05-9042-BAF6-76734C6F3B1D}" presName="parTrans" presStyleLbl="sibTrans2D1" presStyleIdx="3" presStyleCnt="6"/>
      <dgm:spPr/>
      <dgm:t>
        <a:bodyPr/>
        <a:lstStyle/>
        <a:p>
          <a:endParaRPr lang="en-US"/>
        </a:p>
      </dgm:t>
    </dgm:pt>
    <dgm:pt modelId="{AA47AD1A-DBD5-5F4F-8A98-215CDD307BB7}" type="pres">
      <dgm:prSet presAssocID="{C7A6CFF2-ED05-9042-BAF6-76734C6F3B1D}" presName="connectorText" presStyleLbl="sibTrans2D1" presStyleIdx="3" presStyleCnt="6"/>
      <dgm:spPr/>
      <dgm:t>
        <a:bodyPr/>
        <a:lstStyle/>
        <a:p>
          <a:endParaRPr lang="en-US"/>
        </a:p>
      </dgm:t>
    </dgm:pt>
    <dgm:pt modelId="{06527D15-E6AE-FB47-A26D-CAA589BCB632}" type="pres">
      <dgm:prSet presAssocID="{CF9990E8-DE7F-F241-883D-D16EAAB397ED}" presName="node" presStyleLbl="node1" presStyleIdx="3" presStyleCnt="6">
        <dgm:presLayoutVars>
          <dgm:bulletEnabled val="1"/>
        </dgm:presLayoutVars>
      </dgm:prSet>
      <dgm:spPr/>
      <dgm:t>
        <a:bodyPr/>
        <a:lstStyle/>
        <a:p>
          <a:endParaRPr lang="en-US"/>
        </a:p>
      </dgm:t>
    </dgm:pt>
    <dgm:pt modelId="{4F671D02-3964-994A-9F47-69D90120AFBB}" type="pres">
      <dgm:prSet presAssocID="{C6FED9D1-ACE4-B141-8A3E-27291C80F7B3}" presName="parTrans" presStyleLbl="sibTrans2D1" presStyleIdx="4" presStyleCnt="6"/>
      <dgm:spPr/>
      <dgm:t>
        <a:bodyPr/>
        <a:lstStyle/>
        <a:p>
          <a:endParaRPr lang="en-US"/>
        </a:p>
      </dgm:t>
    </dgm:pt>
    <dgm:pt modelId="{4C51C311-3DE5-234F-82E9-029F3B8E8A58}" type="pres">
      <dgm:prSet presAssocID="{C6FED9D1-ACE4-B141-8A3E-27291C80F7B3}" presName="connectorText" presStyleLbl="sibTrans2D1" presStyleIdx="4" presStyleCnt="6"/>
      <dgm:spPr/>
      <dgm:t>
        <a:bodyPr/>
        <a:lstStyle/>
        <a:p>
          <a:endParaRPr lang="en-US"/>
        </a:p>
      </dgm:t>
    </dgm:pt>
    <dgm:pt modelId="{EE1F8BD0-FEE0-854A-A980-D15806CDF3E0}" type="pres">
      <dgm:prSet presAssocID="{E7CC3BF6-7E04-DF4E-B2DA-966579602534}" presName="node" presStyleLbl="node1" presStyleIdx="4" presStyleCnt="6">
        <dgm:presLayoutVars>
          <dgm:bulletEnabled val="1"/>
        </dgm:presLayoutVars>
      </dgm:prSet>
      <dgm:spPr/>
      <dgm:t>
        <a:bodyPr/>
        <a:lstStyle/>
        <a:p>
          <a:endParaRPr lang="en-US"/>
        </a:p>
      </dgm:t>
    </dgm:pt>
    <dgm:pt modelId="{BFE7C148-A8D4-CD4E-9D99-5ADB69858985}" type="pres">
      <dgm:prSet presAssocID="{7D425613-2697-A74F-9DEA-5DF78390D8E6}" presName="parTrans" presStyleLbl="sibTrans2D1" presStyleIdx="5" presStyleCnt="6"/>
      <dgm:spPr/>
      <dgm:t>
        <a:bodyPr/>
        <a:lstStyle/>
        <a:p>
          <a:endParaRPr lang="en-US"/>
        </a:p>
      </dgm:t>
    </dgm:pt>
    <dgm:pt modelId="{5E3C1E47-434A-9D4E-B3D6-950FBFF82D29}" type="pres">
      <dgm:prSet presAssocID="{7D425613-2697-A74F-9DEA-5DF78390D8E6}" presName="connectorText" presStyleLbl="sibTrans2D1" presStyleIdx="5" presStyleCnt="6"/>
      <dgm:spPr/>
      <dgm:t>
        <a:bodyPr/>
        <a:lstStyle/>
        <a:p>
          <a:endParaRPr lang="en-US"/>
        </a:p>
      </dgm:t>
    </dgm:pt>
    <dgm:pt modelId="{C3EEEE42-5746-E44A-B393-FCCE556B55CB}" type="pres">
      <dgm:prSet presAssocID="{907F36AC-34DB-444F-88DE-68027008622F}" presName="node" presStyleLbl="node1" presStyleIdx="5" presStyleCnt="6">
        <dgm:presLayoutVars>
          <dgm:bulletEnabled val="1"/>
        </dgm:presLayoutVars>
      </dgm:prSet>
      <dgm:spPr/>
      <dgm:t>
        <a:bodyPr/>
        <a:lstStyle/>
        <a:p>
          <a:endParaRPr lang="en-US"/>
        </a:p>
      </dgm:t>
    </dgm:pt>
  </dgm:ptLst>
  <dgm:cxnLst>
    <dgm:cxn modelId="{62C32CB2-1B86-0642-BDA8-5B0EBA6E8AC3}" srcId="{F2531B52-598B-2B4F-8EAB-F6D39258C683}" destId="{CF9990E8-DE7F-F241-883D-D16EAAB397ED}" srcOrd="3" destOrd="0" parTransId="{C7A6CFF2-ED05-9042-BAF6-76734C6F3B1D}" sibTransId="{AD47BE3E-D915-544D-A6C8-9C486B37FC1C}"/>
    <dgm:cxn modelId="{795A53AC-8EA2-7143-8422-AB51474E821F}" type="presOf" srcId="{E7CC3BF6-7E04-DF4E-B2DA-966579602534}" destId="{EE1F8BD0-FEE0-854A-A980-D15806CDF3E0}" srcOrd="0" destOrd="0" presId="urn:microsoft.com/office/officeart/2005/8/layout/radial5"/>
    <dgm:cxn modelId="{64403862-6EDD-774D-BD42-68D0E2C564E8}" type="presOf" srcId="{C7A6CFF2-ED05-9042-BAF6-76734C6F3B1D}" destId="{BFC82EE5-3BD9-2B47-97A5-5913713A7174}" srcOrd="0" destOrd="0" presId="urn:microsoft.com/office/officeart/2005/8/layout/radial5"/>
    <dgm:cxn modelId="{0C88C67D-9E5F-D148-B839-FA4341E9CF11}" type="presOf" srcId="{67E6D7BF-4C82-7344-960A-13255D008A72}" destId="{7F11FC1D-42AD-1A46-A67A-83A87F90ACBA}" srcOrd="0" destOrd="0" presId="urn:microsoft.com/office/officeart/2005/8/layout/radial5"/>
    <dgm:cxn modelId="{BEC21AC9-4BAF-D940-8EC3-1732F7669364}" srcId="{F2531B52-598B-2B4F-8EAB-F6D39258C683}" destId="{F485BE3F-73E0-5443-924D-A19BC9680021}" srcOrd="0" destOrd="0" parTransId="{B34FA34C-18FC-284B-A42E-E72291D9E68C}" sibTransId="{F8DB9B73-8E78-2346-B99B-0C98D656CC9F}"/>
    <dgm:cxn modelId="{84C2F55D-59E0-4047-B325-E73F078A6953}" srcId="{F2531B52-598B-2B4F-8EAB-F6D39258C683}" destId="{5C077650-1F74-2844-B1F6-0031C9FE7AE3}" srcOrd="2" destOrd="0" parTransId="{1A05334F-D45C-3341-AA1C-CA89590ED5BC}" sibTransId="{DEB2AC11-B2FA-624A-AEBE-FAABA2F6C15C}"/>
    <dgm:cxn modelId="{B18D7F00-C22C-3749-B280-1563C73F8FAE}" type="presOf" srcId="{1A05334F-D45C-3341-AA1C-CA89590ED5BC}" destId="{3BA93F44-A1DF-7140-AC15-F62382040399}" srcOrd="0" destOrd="0" presId="urn:microsoft.com/office/officeart/2005/8/layout/radial5"/>
    <dgm:cxn modelId="{A44928D3-99D8-5045-B07E-E55084F10D75}" type="presOf" srcId="{F485BE3F-73E0-5443-924D-A19BC9680021}" destId="{0162DC92-6157-CC42-A428-C2A7B513E2B6}" srcOrd="0" destOrd="0" presId="urn:microsoft.com/office/officeart/2005/8/layout/radial5"/>
    <dgm:cxn modelId="{85362D5E-341F-E948-BDAE-B40432557D3C}" type="presOf" srcId="{1A05334F-D45C-3341-AA1C-CA89590ED5BC}" destId="{7F782877-7CEC-BF40-BEDF-0EFE7700D227}" srcOrd="1" destOrd="0" presId="urn:microsoft.com/office/officeart/2005/8/layout/radial5"/>
    <dgm:cxn modelId="{E44C3509-1211-C14F-9DE1-21863A4FDA58}" type="presOf" srcId="{C7A6CFF2-ED05-9042-BAF6-76734C6F3B1D}" destId="{AA47AD1A-DBD5-5F4F-8A98-215CDD307BB7}" srcOrd="1" destOrd="0" presId="urn:microsoft.com/office/officeart/2005/8/layout/radial5"/>
    <dgm:cxn modelId="{1C4A6137-71CC-424A-A1CB-AFBC9C7F4C85}" type="presOf" srcId="{CF9990E8-DE7F-F241-883D-D16EAAB397ED}" destId="{06527D15-E6AE-FB47-A26D-CAA589BCB632}" srcOrd="0" destOrd="0" presId="urn:microsoft.com/office/officeart/2005/8/layout/radial5"/>
    <dgm:cxn modelId="{12C1442B-D721-764B-951C-035F538BC8BC}" srcId="{F2531B52-598B-2B4F-8EAB-F6D39258C683}" destId="{907F36AC-34DB-444F-88DE-68027008622F}" srcOrd="5" destOrd="0" parTransId="{7D425613-2697-A74F-9DEA-5DF78390D8E6}" sibTransId="{6F9B3B7B-9F0C-B44B-A074-0AF41F710196}"/>
    <dgm:cxn modelId="{1CBBC89F-F8F1-8440-903A-C97990406DDC}" type="presOf" srcId="{C6FED9D1-ACE4-B141-8A3E-27291C80F7B3}" destId="{4C51C311-3DE5-234F-82E9-029F3B8E8A58}" srcOrd="1" destOrd="0" presId="urn:microsoft.com/office/officeart/2005/8/layout/radial5"/>
    <dgm:cxn modelId="{740E69A1-DB7F-9A4E-AFFC-858E6DDB5C13}" type="presOf" srcId="{F2531B52-598B-2B4F-8EAB-F6D39258C683}" destId="{0A2A2DCA-0A35-DB4D-8C75-CFED0A101032}" srcOrd="0" destOrd="0" presId="urn:microsoft.com/office/officeart/2005/8/layout/radial5"/>
    <dgm:cxn modelId="{CA618A19-3BB6-924C-9D61-1BD26454BC34}" type="presOf" srcId="{825C2CF8-4C0F-394A-B404-5BEA44079B62}" destId="{71EEE098-5619-6D41-B16F-F77235F4406A}" srcOrd="0" destOrd="0" presId="urn:microsoft.com/office/officeart/2005/8/layout/radial5"/>
    <dgm:cxn modelId="{8A1FE07A-4B4E-6849-B2A2-5B95521AAAB1}" srcId="{F2531B52-598B-2B4F-8EAB-F6D39258C683}" destId="{1ECDF7FF-C948-AA4B-A0C7-DE61887CC6FA}" srcOrd="1" destOrd="0" parTransId="{825C2CF8-4C0F-394A-B404-5BEA44079B62}" sibTransId="{F0913F0D-FEB0-3343-9503-53EE0C4D9754}"/>
    <dgm:cxn modelId="{4F697D3B-288C-6541-BA82-8108D979BE51}" srcId="{F2531B52-598B-2B4F-8EAB-F6D39258C683}" destId="{E7CC3BF6-7E04-DF4E-B2DA-966579602534}" srcOrd="4" destOrd="0" parTransId="{C6FED9D1-ACE4-B141-8A3E-27291C80F7B3}" sibTransId="{65F18DC3-895E-904A-A20C-2159887F003B}"/>
    <dgm:cxn modelId="{42A077F0-EC41-DF46-8D98-CA4AD3AC7D33}" srcId="{67E6D7BF-4C82-7344-960A-13255D008A72}" destId="{F2531B52-598B-2B4F-8EAB-F6D39258C683}" srcOrd="0" destOrd="0" parTransId="{CC5E9C6D-1E5D-634C-ACA7-A44889B07166}" sibTransId="{7D72762C-25B4-9E4E-9DDF-A90FC9DDDFD4}"/>
    <dgm:cxn modelId="{FA857083-48F8-024B-B5AE-8F773C6BFC0E}" type="presOf" srcId="{1ECDF7FF-C948-AA4B-A0C7-DE61887CC6FA}" destId="{C806CBC3-7C7A-7641-82E9-A75DF28A6EA1}" srcOrd="0" destOrd="0" presId="urn:microsoft.com/office/officeart/2005/8/layout/radial5"/>
    <dgm:cxn modelId="{C6DC4EA0-B6F6-E741-8EDB-0DE871B329F8}" type="presOf" srcId="{7D425613-2697-A74F-9DEA-5DF78390D8E6}" destId="{5E3C1E47-434A-9D4E-B3D6-950FBFF82D29}" srcOrd="1" destOrd="0" presId="urn:microsoft.com/office/officeart/2005/8/layout/radial5"/>
    <dgm:cxn modelId="{44021EF3-3D52-D64C-A56B-97EB5FF5B075}" type="presOf" srcId="{7D425613-2697-A74F-9DEA-5DF78390D8E6}" destId="{BFE7C148-A8D4-CD4E-9D99-5ADB69858985}" srcOrd="0" destOrd="0" presId="urn:microsoft.com/office/officeart/2005/8/layout/radial5"/>
    <dgm:cxn modelId="{5E8D6D36-6E40-2F49-A287-24DEEFA4CEC7}" type="presOf" srcId="{C6FED9D1-ACE4-B141-8A3E-27291C80F7B3}" destId="{4F671D02-3964-994A-9F47-69D90120AFBB}" srcOrd="0" destOrd="0" presId="urn:microsoft.com/office/officeart/2005/8/layout/radial5"/>
    <dgm:cxn modelId="{307E47BB-9281-564B-A036-2A7A71D80FD4}" type="presOf" srcId="{B34FA34C-18FC-284B-A42E-E72291D9E68C}" destId="{A3F97E2A-4C12-6E45-B049-7FE040711931}" srcOrd="1" destOrd="0" presId="urn:microsoft.com/office/officeart/2005/8/layout/radial5"/>
    <dgm:cxn modelId="{42202CE2-075C-1C42-BC7C-DABB2637149A}" type="presOf" srcId="{907F36AC-34DB-444F-88DE-68027008622F}" destId="{C3EEEE42-5746-E44A-B393-FCCE556B55CB}" srcOrd="0" destOrd="0" presId="urn:microsoft.com/office/officeart/2005/8/layout/radial5"/>
    <dgm:cxn modelId="{2F4B7EC5-7BFE-514B-9AB8-EA024CBD33FF}" type="presOf" srcId="{B34FA34C-18FC-284B-A42E-E72291D9E68C}" destId="{C3E41C54-7C9D-F34D-8C38-C4419D3BA55C}" srcOrd="0" destOrd="0" presId="urn:microsoft.com/office/officeart/2005/8/layout/radial5"/>
    <dgm:cxn modelId="{7493E644-C5B3-1D40-A978-DC63CC1D9F1E}" type="presOf" srcId="{825C2CF8-4C0F-394A-B404-5BEA44079B62}" destId="{A6C705A8-AA3B-9A45-9917-65A351276C51}" srcOrd="1" destOrd="0" presId="urn:microsoft.com/office/officeart/2005/8/layout/radial5"/>
    <dgm:cxn modelId="{DBB34D72-8217-6D4A-8A7B-117499CFF2B5}" type="presOf" srcId="{5C077650-1F74-2844-B1F6-0031C9FE7AE3}" destId="{6B12AAF8-6804-1C43-B7A3-967BDC12F362}" srcOrd="0" destOrd="0" presId="urn:microsoft.com/office/officeart/2005/8/layout/radial5"/>
    <dgm:cxn modelId="{9E215961-2966-E849-A6D2-DACFC3BA1E30}" type="presParOf" srcId="{7F11FC1D-42AD-1A46-A67A-83A87F90ACBA}" destId="{0A2A2DCA-0A35-DB4D-8C75-CFED0A101032}" srcOrd="0" destOrd="0" presId="urn:microsoft.com/office/officeart/2005/8/layout/radial5"/>
    <dgm:cxn modelId="{FF73592A-E8E0-234C-A4B3-C3F535CD0933}" type="presParOf" srcId="{7F11FC1D-42AD-1A46-A67A-83A87F90ACBA}" destId="{C3E41C54-7C9D-F34D-8C38-C4419D3BA55C}" srcOrd="1" destOrd="0" presId="urn:microsoft.com/office/officeart/2005/8/layout/radial5"/>
    <dgm:cxn modelId="{F3EDBB0A-3357-AD4C-A12D-4B0062A907EE}" type="presParOf" srcId="{C3E41C54-7C9D-F34D-8C38-C4419D3BA55C}" destId="{A3F97E2A-4C12-6E45-B049-7FE040711931}" srcOrd="0" destOrd="0" presId="urn:microsoft.com/office/officeart/2005/8/layout/radial5"/>
    <dgm:cxn modelId="{0283C842-3283-244E-A082-B34B4F8E7E6F}" type="presParOf" srcId="{7F11FC1D-42AD-1A46-A67A-83A87F90ACBA}" destId="{0162DC92-6157-CC42-A428-C2A7B513E2B6}" srcOrd="2" destOrd="0" presId="urn:microsoft.com/office/officeart/2005/8/layout/radial5"/>
    <dgm:cxn modelId="{EDD40DED-E491-894F-9AA2-AA913FB98EE2}" type="presParOf" srcId="{7F11FC1D-42AD-1A46-A67A-83A87F90ACBA}" destId="{71EEE098-5619-6D41-B16F-F77235F4406A}" srcOrd="3" destOrd="0" presId="urn:microsoft.com/office/officeart/2005/8/layout/radial5"/>
    <dgm:cxn modelId="{810CDCA5-B0EC-004A-AF68-B83C0B8548A4}" type="presParOf" srcId="{71EEE098-5619-6D41-B16F-F77235F4406A}" destId="{A6C705A8-AA3B-9A45-9917-65A351276C51}" srcOrd="0" destOrd="0" presId="urn:microsoft.com/office/officeart/2005/8/layout/radial5"/>
    <dgm:cxn modelId="{C48BFA35-9C73-C84A-A26D-7497AC2B9882}" type="presParOf" srcId="{7F11FC1D-42AD-1A46-A67A-83A87F90ACBA}" destId="{C806CBC3-7C7A-7641-82E9-A75DF28A6EA1}" srcOrd="4" destOrd="0" presId="urn:microsoft.com/office/officeart/2005/8/layout/radial5"/>
    <dgm:cxn modelId="{E2B4E8AD-78CF-2E44-A170-128A83A9B623}" type="presParOf" srcId="{7F11FC1D-42AD-1A46-A67A-83A87F90ACBA}" destId="{3BA93F44-A1DF-7140-AC15-F62382040399}" srcOrd="5" destOrd="0" presId="urn:microsoft.com/office/officeart/2005/8/layout/radial5"/>
    <dgm:cxn modelId="{4B42A219-6BE1-0842-AE4C-3695E727A4D6}" type="presParOf" srcId="{3BA93F44-A1DF-7140-AC15-F62382040399}" destId="{7F782877-7CEC-BF40-BEDF-0EFE7700D227}" srcOrd="0" destOrd="0" presId="urn:microsoft.com/office/officeart/2005/8/layout/radial5"/>
    <dgm:cxn modelId="{1DACBCEB-CEDD-4548-8C33-EE03187F2873}" type="presParOf" srcId="{7F11FC1D-42AD-1A46-A67A-83A87F90ACBA}" destId="{6B12AAF8-6804-1C43-B7A3-967BDC12F362}" srcOrd="6" destOrd="0" presId="urn:microsoft.com/office/officeart/2005/8/layout/radial5"/>
    <dgm:cxn modelId="{87A9D55A-8FD2-8343-967A-9EAA7A3DD0B0}" type="presParOf" srcId="{7F11FC1D-42AD-1A46-A67A-83A87F90ACBA}" destId="{BFC82EE5-3BD9-2B47-97A5-5913713A7174}" srcOrd="7" destOrd="0" presId="urn:microsoft.com/office/officeart/2005/8/layout/radial5"/>
    <dgm:cxn modelId="{5EBEAFCA-8292-7348-82F3-37010C7DEFE7}" type="presParOf" srcId="{BFC82EE5-3BD9-2B47-97A5-5913713A7174}" destId="{AA47AD1A-DBD5-5F4F-8A98-215CDD307BB7}" srcOrd="0" destOrd="0" presId="urn:microsoft.com/office/officeart/2005/8/layout/radial5"/>
    <dgm:cxn modelId="{E0E5F3B6-046D-584A-A79D-8D61D603EE3A}" type="presParOf" srcId="{7F11FC1D-42AD-1A46-A67A-83A87F90ACBA}" destId="{06527D15-E6AE-FB47-A26D-CAA589BCB632}" srcOrd="8" destOrd="0" presId="urn:microsoft.com/office/officeart/2005/8/layout/radial5"/>
    <dgm:cxn modelId="{9A97E775-F6B2-924B-995A-5B4DC4C9B163}" type="presParOf" srcId="{7F11FC1D-42AD-1A46-A67A-83A87F90ACBA}" destId="{4F671D02-3964-994A-9F47-69D90120AFBB}" srcOrd="9" destOrd="0" presId="urn:microsoft.com/office/officeart/2005/8/layout/radial5"/>
    <dgm:cxn modelId="{082322A8-017A-DF4D-835D-D1F4D2061532}" type="presParOf" srcId="{4F671D02-3964-994A-9F47-69D90120AFBB}" destId="{4C51C311-3DE5-234F-82E9-029F3B8E8A58}" srcOrd="0" destOrd="0" presId="urn:microsoft.com/office/officeart/2005/8/layout/radial5"/>
    <dgm:cxn modelId="{49E169EB-2381-D848-9059-121561EC1455}" type="presParOf" srcId="{7F11FC1D-42AD-1A46-A67A-83A87F90ACBA}" destId="{EE1F8BD0-FEE0-854A-A980-D15806CDF3E0}" srcOrd="10" destOrd="0" presId="urn:microsoft.com/office/officeart/2005/8/layout/radial5"/>
    <dgm:cxn modelId="{4556E98B-4595-3443-8AB3-817C243C97F4}" type="presParOf" srcId="{7F11FC1D-42AD-1A46-A67A-83A87F90ACBA}" destId="{BFE7C148-A8D4-CD4E-9D99-5ADB69858985}" srcOrd="11" destOrd="0" presId="urn:microsoft.com/office/officeart/2005/8/layout/radial5"/>
    <dgm:cxn modelId="{9127ABDE-C636-C84F-BE87-9E06F0BA6304}" type="presParOf" srcId="{BFE7C148-A8D4-CD4E-9D99-5ADB69858985}" destId="{5E3C1E47-434A-9D4E-B3D6-950FBFF82D29}" srcOrd="0" destOrd="0" presId="urn:microsoft.com/office/officeart/2005/8/layout/radial5"/>
    <dgm:cxn modelId="{7742AE97-10E9-D546-831F-772B1350CE1C}" type="presParOf" srcId="{7F11FC1D-42AD-1A46-A67A-83A87F90ACBA}" destId="{C3EEEE42-5746-E44A-B393-FCCE556B55CB}"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761" y="0"/>
          <a:ext cx="1846693" cy="4144963"/>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t>Unaffiliateds</a:t>
          </a:r>
          <a:endParaRPr lang="en-US" sz="1900" b="1" kern="1200" dirty="0"/>
        </a:p>
      </dsp:txBody>
      <dsp:txXfrm>
        <a:off x="1761" y="1657985"/>
        <a:ext cx="1846693" cy="1657985"/>
      </dsp:txXfrm>
    </dsp:sp>
    <dsp:sp modelId="{8A9EB826-7948-4F4C-88E9-2E150BEBDE25}">
      <dsp:nvSpPr>
        <dsp:cNvPr id="0" name=""/>
        <dsp:cNvSpPr/>
      </dsp:nvSpPr>
      <dsp:spPr>
        <a:xfrm>
          <a:off x="234972" y="248697"/>
          <a:ext cx="1380272" cy="1380272"/>
        </a:xfrm>
        <a:prstGeom prst="ellipse">
          <a:avLst/>
        </a:prstGeom>
        <a:solidFill>
          <a:schemeClr val="accent4">
            <a:tint val="5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820A0329-744D-C74A-B522-3516DAF851A3}">
      <dsp:nvSpPr>
        <dsp:cNvPr id="0" name=""/>
        <dsp:cNvSpPr/>
      </dsp:nvSpPr>
      <dsp:spPr>
        <a:xfrm>
          <a:off x="1903856" y="0"/>
          <a:ext cx="1846693" cy="4144963"/>
        </a:xfrm>
        <a:prstGeom prst="roundRect">
          <a:avLst>
            <a:gd name="adj" fmla="val 10000"/>
          </a:avLst>
        </a:prstGeom>
        <a:gradFill rotWithShape="0">
          <a:gsLst>
            <a:gs pos="0">
              <a:schemeClr val="accent4">
                <a:hueOff val="6601829"/>
                <a:satOff val="0"/>
                <a:lumOff val="-2288"/>
                <a:alphaOff val="0"/>
                <a:shade val="63000"/>
              </a:schemeClr>
            </a:gs>
            <a:gs pos="30000">
              <a:schemeClr val="accent4">
                <a:hueOff val="6601829"/>
                <a:satOff val="0"/>
                <a:lumOff val="-2288"/>
                <a:alphaOff val="0"/>
                <a:shade val="90000"/>
                <a:satMod val="110000"/>
              </a:schemeClr>
            </a:gs>
            <a:gs pos="45000">
              <a:schemeClr val="accent4">
                <a:hueOff val="6601829"/>
                <a:satOff val="0"/>
                <a:lumOff val="-2288"/>
                <a:alphaOff val="0"/>
                <a:shade val="100000"/>
                <a:satMod val="118000"/>
              </a:schemeClr>
            </a:gs>
            <a:gs pos="55000">
              <a:schemeClr val="accent4">
                <a:hueOff val="6601829"/>
                <a:satOff val="0"/>
                <a:lumOff val="-2288"/>
                <a:alphaOff val="0"/>
                <a:shade val="100000"/>
                <a:satMod val="118000"/>
              </a:schemeClr>
            </a:gs>
            <a:gs pos="73000">
              <a:schemeClr val="accent4">
                <a:hueOff val="6601829"/>
                <a:satOff val="0"/>
                <a:lumOff val="-2288"/>
                <a:alphaOff val="0"/>
                <a:shade val="90000"/>
                <a:satMod val="110000"/>
              </a:schemeClr>
            </a:gs>
            <a:gs pos="100000">
              <a:schemeClr val="accent4">
                <a:hueOff val="6601829"/>
                <a:satOff val="0"/>
                <a:lumOff val="-2288"/>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t>Spirituals</a:t>
          </a:r>
          <a:br>
            <a:rPr lang="en-US" sz="1900" b="1" kern="1200" dirty="0" smtClean="0"/>
          </a:br>
          <a:r>
            <a:rPr lang="en-US" sz="1900" b="0" kern="1200" dirty="0" smtClean="0"/>
            <a:t>(but Not Religious)</a:t>
          </a:r>
          <a:endParaRPr lang="en-US" sz="1900" b="0" kern="1200" dirty="0"/>
        </a:p>
      </dsp:txBody>
      <dsp:txXfrm>
        <a:off x="1903856" y="1657985"/>
        <a:ext cx="1846693" cy="1657985"/>
      </dsp:txXfrm>
    </dsp:sp>
    <dsp:sp modelId="{5AF2C04B-EF9F-BA43-81D4-8E4779A7D97E}">
      <dsp:nvSpPr>
        <dsp:cNvPr id="0" name=""/>
        <dsp:cNvSpPr/>
      </dsp:nvSpPr>
      <dsp:spPr>
        <a:xfrm>
          <a:off x="2137066" y="248697"/>
          <a:ext cx="1380272" cy="1380272"/>
        </a:xfrm>
        <a:prstGeom prst="ellipse">
          <a:avLst/>
        </a:prstGeom>
        <a:solidFill>
          <a:schemeClr val="accent4">
            <a:tint val="50000"/>
            <a:hueOff val="6914722"/>
            <a:satOff val="-5490"/>
            <a:lumOff val="-842"/>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E631F2B0-23C3-0249-9E08-F3E6F17015C2}">
      <dsp:nvSpPr>
        <dsp:cNvPr id="0" name=""/>
        <dsp:cNvSpPr/>
      </dsp:nvSpPr>
      <dsp:spPr>
        <a:xfrm>
          <a:off x="3805950" y="0"/>
          <a:ext cx="1846693" cy="4144963"/>
        </a:xfrm>
        <a:prstGeom prst="roundRect">
          <a:avLst>
            <a:gd name="adj" fmla="val 10000"/>
          </a:avLst>
        </a:prstGeom>
        <a:gradFill rotWithShape="0">
          <a:gsLst>
            <a:gs pos="0">
              <a:schemeClr val="accent4">
                <a:hueOff val="13203658"/>
                <a:satOff val="0"/>
                <a:lumOff val="-4575"/>
                <a:alphaOff val="0"/>
                <a:shade val="63000"/>
              </a:schemeClr>
            </a:gs>
            <a:gs pos="30000">
              <a:schemeClr val="accent4">
                <a:hueOff val="13203658"/>
                <a:satOff val="0"/>
                <a:lumOff val="-4575"/>
                <a:alphaOff val="0"/>
                <a:shade val="90000"/>
                <a:satMod val="110000"/>
              </a:schemeClr>
            </a:gs>
            <a:gs pos="45000">
              <a:schemeClr val="accent4">
                <a:hueOff val="13203658"/>
                <a:satOff val="0"/>
                <a:lumOff val="-4575"/>
                <a:alphaOff val="0"/>
                <a:shade val="100000"/>
                <a:satMod val="118000"/>
              </a:schemeClr>
            </a:gs>
            <a:gs pos="55000">
              <a:schemeClr val="accent4">
                <a:hueOff val="13203658"/>
                <a:satOff val="0"/>
                <a:lumOff val="-4575"/>
                <a:alphaOff val="0"/>
                <a:shade val="100000"/>
                <a:satMod val="118000"/>
              </a:schemeClr>
            </a:gs>
            <a:gs pos="73000">
              <a:schemeClr val="accent4">
                <a:hueOff val="13203658"/>
                <a:satOff val="0"/>
                <a:lumOff val="-4575"/>
                <a:alphaOff val="0"/>
                <a:shade val="90000"/>
                <a:satMod val="110000"/>
              </a:schemeClr>
            </a:gs>
            <a:gs pos="100000">
              <a:schemeClr val="accent4">
                <a:hueOff val="13203658"/>
                <a:satOff val="0"/>
                <a:lumOff val="-4575"/>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t>Occasionals </a:t>
          </a:r>
          <a:br>
            <a:rPr lang="en-US" sz="1900" b="1" kern="1200" dirty="0" smtClean="0"/>
          </a:br>
          <a:r>
            <a:rPr lang="en-US" sz="1900" b="0" kern="1200" dirty="0" smtClean="0"/>
            <a:t>(Minimal Engagement with Faith and Community)</a:t>
          </a:r>
          <a:endParaRPr lang="en-US" sz="1900" b="0" kern="1200" dirty="0"/>
        </a:p>
      </dsp:txBody>
      <dsp:txXfrm>
        <a:off x="3805950" y="1657985"/>
        <a:ext cx="1846693" cy="1657985"/>
      </dsp:txXfrm>
    </dsp:sp>
    <dsp:sp modelId="{18CF072A-30E2-844B-B81C-6D42C7C135E1}">
      <dsp:nvSpPr>
        <dsp:cNvPr id="0" name=""/>
        <dsp:cNvSpPr/>
      </dsp:nvSpPr>
      <dsp:spPr>
        <a:xfrm>
          <a:off x="4039160" y="248697"/>
          <a:ext cx="1380272" cy="1380272"/>
        </a:xfrm>
        <a:prstGeom prst="ellipse">
          <a:avLst/>
        </a:prstGeom>
        <a:solidFill>
          <a:schemeClr val="accent4">
            <a:tint val="50000"/>
            <a:hueOff val="13829443"/>
            <a:satOff val="-10981"/>
            <a:lumOff val="-1683"/>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16CE9CFA-DFBC-4843-AB12-7E5F2FE45973}">
      <dsp:nvSpPr>
        <dsp:cNvPr id="0" name=""/>
        <dsp:cNvSpPr/>
      </dsp:nvSpPr>
      <dsp:spPr>
        <a:xfrm>
          <a:off x="5708044" y="0"/>
          <a:ext cx="1846693" cy="4144963"/>
        </a:xfrm>
        <a:prstGeom prst="roundRect">
          <a:avLst>
            <a:gd name="adj" fmla="val 10000"/>
          </a:avLst>
        </a:prstGeom>
        <a:gradFill rotWithShape="0">
          <a:gsLst>
            <a:gs pos="0">
              <a:schemeClr val="accent4">
                <a:hueOff val="19805488"/>
                <a:satOff val="0"/>
                <a:lumOff val="-6863"/>
                <a:alphaOff val="0"/>
                <a:shade val="63000"/>
              </a:schemeClr>
            </a:gs>
            <a:gs pos="30000">
              <a:schemeClr val="accent4">
                <a:hueOff val="19805488"/>
                <a:satOff val="0"/>
                <a:lumOff val="-6863"/>
                <a:alphaOff val="0"/>
                <a:shade val="90000"/>
                <a:satMod val="110000"/>
              </a:schemeClr>
            </a:gs>
            <a:gs pos="45000">
              <a:schemeClr val="accent4">
                <a:hueOff val="19805488"/>
                <a:satOff val="0"/>
                <a:lumOff val="-6863"/>
                <a:alphaOff val="0"/>
                <a:shade val="100000"/>
                <a:satMod val="118000"/>
              </a:schemeClr>
            </a:gs>
            <a:gs pos="55000">
              <a:schemeClr val="accent4">
                <a:hueOff val="19805488"/>
                <a:satOff val="0"/>
                <a:lumOff val="-6863"/>
                <a:alphaOff val="0"/>
                <a:shade val="100000"/>
                <a:satMod val="118000"/>
              </a:schemeClr>
            </a:gs>
            <a:gs pos="73000">
              <a:schemeClr val="accent4">
                <a:hueOff val="19805488"/>
                <a:satOff val="0"/>
                <a:lumOff val="-6863"/>
                <a:alphaOff val="0"/>
                <a:shade val="90000"/>
                <a:satMod val="110000"/>
              </a:schemeClr>
            </a:gs>
            <a:gs pos="100000">
              <a:schemeClr val="accent4">
                <a:hueOff val="19805488"/>
                <a:satOff val="0"/>
                <a:lumOff val="-6863"/>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US" sz="1900" b="1" kern="1200" dirty="0" smtClean="0"/>
            <a:t>Actives</a:t>
          </a:r>
          <a:br>
            <a:rPr lang="en-US" sz="1900" b="1" kern="1200" dirty="0" smtClean="0"/>
          </a:br>
          <a:r>
            <a:rPr lang="en-US" sz="1900" b="0" kern="1200" dirty="0" smtClean="0"/>
            <a:t>(Vibrant Faith</a:t>
          </a:r>
          <a:br>
            <a:rPr lang="en-US" sz="1900" b="0" kern="1200" dirty="0" smtClean="0"/>
          </a:br>
          <a:r>
            <a:rPr lang="en-US" sz="1900" b="0" kern="1200" dirty="0" smtClean="0"/>
            <a:t>&amp; Active Engagement)</a:t>
          </a:r>
          <a:endParaRPr lang="en-US" sz="1900" b="0" kern="1200" dirty="0"/>
        </a:p>
      </dsp:txBody>
      <dsp:txXfrm>
        <a:off x="5708044" y="1657985"/>
        <a:ext cx="1846693" cy="1657985"/>
      </dsp:txXfrm>
    </dsp:sp>
    <dsp:sp modelId="{7B3EDE6C-5A9B-E546-A206-34D675E7189A}">
      <dsp:nvSpPr>
        <dsp:cNvPr id="0" name=""/>
        <dsp:cNvSpPr/>
      </dsp:nvSpPr>
      <dsp:spPr>
        <a:xfrm>
          <a:off x="5941255" y="248697"/>
          <a:ext cx="1380272" cy="1380272"/>
        </a:xfrm>
        <a:prstGeom prst="ellipse">
          <a:avLst/>
        </a:prstGeom>
        <a:solidFill>
          <a:schemeClr val="accent4">
            <a:tint val="50000"/>
            <a:hueOff val="20744165"/>
            <a:satOff val="-16471"/>
            <a:lumOff val="-2525"/>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612614A4-A650-6343-B1C6-C89384F923E7}">
      <dsp:nvSpPr>
        <dsp:cNvPr id="0" name=""/>
        <dsp:cNvSpPr/>
      </dsp:nvSpPr>
      <dsp:spPr>
        <a:xfrm>
          <a:off x="302260" y="3315970"/>
          <a:ext cx="6951980" cy="621744"/>
        </a:xfrm>
        <a:prstGeom prst="leftRightArrow">
          <a:avLst/>
        </a:prstGeom>
        <a:gradFill rotWithShape="0">
          <a:gsLst>
            <a:gs pos="0">
              <a:schemeClr val="accent4">
                <a:tint val="40000"/>
                <a:hueOff val="0"/>
                <a:satOff val="0"/>
                <a:lumOff val="0"/>
                <a:alphaOff val="0"/>
                <a:shade val="63000"/>
              </a:schemeClr>
            </a:gs>
            <a:gs pos="30000">
              <a:schemeClr val="accent4">
                <a:tint val="40000"/>
                <a:hueOff val="0"/>
                <a:satOff val="0"/>
                <a:lumOff val="0"/>
                <a:alphaOff val="0"/>
                <a:shade val="90000"/>
                <a:satMod val="110000"/>
              </a:schemeClr>
            </a:gs>
            <a:gs pos="45000">
              <a:schemeClr val="accent4">
                <a:tint val="40000"/>
                <a:hueOff val="0"/>
                <a:satOff val="0"/>
                <a:lumOff val="0"/>
                <a:alphaOff val="0"/>
                <a:shade val="100000"/>
                <a:satMod val="118000"/>
              </a:schemeClr>
            </a:gs>
            <a:gs pos="55000">
              <a:schemeClr val="accent4">
                <a:tint val="40000"/>
                <a:hueOff val="0"/>
                <a:satOff val="0"/>
                <a:lumOff val="0"/>
                <a:alphaOff val="0"/>
                <a:shade val="100000"/>
                <a:satMod val="118000"/>
              </a:schemeClr>
            </a:gs>
            <a:gs pos="73000">
              <a:schemeClr val="accent4">
                <a:tint val="40000"/>
                <a:hueOff val="0"/>
                <a:satOff val="0"/>
                <a:lumOff val="0"/>
                <a:alphaOff val="0"/>
                <a:shade val="90000"/>
                <a:satMod val="110000"/>
              </a:schemeClr>
            </a:gs>
            <a:gs pos="100000">
              <a:schemeClr val="accent4">
                <a:tint val="40000"/>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02BE3-DA7F-3549-B40E-B4BEE4CB3558}">
      <dsp:nvSpPr>
        <dsp:cNvPr id="0" name=""/>
        <dsp:cNvSpPr/>
      </dsp:nvSpPr>
      <dsp:spPr>
        <a:xfrm>
          <a:off x="1396530" y="41224"/>
          <a:ext cx="2373565" cy="2143658"/>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t>Parental Faith Life &amp; Practice</a:t>
          </a:r>
          <a:endParaRPr lang="en-US" sz="1800" b="1" kern="1200" dirty="0"/>
        </a:p>
      </dsp:txBody>
      <dsp:txXfrm>
        <a:off x="1670403" y="329793"/>
        <a:ext cx="1825819" cy="680199"/>
      </dsp:txXfrm>
    </dsp:sp>
    <dsp:sp modelId="{61BD3B7C-982E-F345-B222-2222B924CC36}">
      <dsp:nvSpPr>
        <dsp:cNvPr id="0" name=""/>
        <dsp:cNvSpPr/>
      </dsp:nvSpPr>
      <dsp:spPr>
        <a:xfrm>
          <a:off x="2296326" y="890279"/>
          <a:ext cx="2470287" cy="2143658"/>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t>Family Harmony</a:t>
          </a:r>
          <a:endParaRPr lang="en-US" sz="1800" b="1" kern="1200" dirty="0"/>
        </a:p>
      </dsp:txBody>
      <dsp:txXfrm>
        <a:off x="3626481" y="1137624"/>
        <a:ext cx="950110" cy="1648968"/>
      </dsp:txXfrm>
    </dsp:sp>
    <dsp:sp modelId="{0CD1344E-C153-9849-92DE-1FA01D9ADC29}">
      <dsp:nvSpPr>
        <dsp:cNvPr id="0" name=""/>
        <dsp:cNvSpPr/>
      </dsp:nvSpPr>
      <dsp:spPr>
        <a:xfrm>
          <a:off x="1396530" y="1937537"/>
          <a:ext cx="2373565" cy="2143658"/>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t>Parental Affection toward Children</a:t>
          </a:r>
          <a:endParaRPr lang="en-US" sz="1800" b="1" kern="1200" dirty="0"/>
        </a:p>
      </dsp:txBody>
      <dsp:txXfrm>
        <a:off x="1670403" y="3112427"/>
        <a:ext cx="1825819" cy="680199"/>
      </dsp:txXfrm>
    </dsp:sp>
    <dsp:sp modelId="{75209A13-E8FF-CC4A-9D3A-AA5B4EC98923}">
      <dsp:nvSpPr>
        <dsp:cNvPr id="0" name=""/>
        <dsp:cNvSpPr/>
      </dsp:nvSpPr>
      <dsp:spPr>
        <a:xfrm>
          <a:off x="363549" y="989380"/>
          <a:ext cx="2543214" cy="2143658"/>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t>Parental Help with Problems</a:t>
          </a:r>
          <a:endParaRPr lang="en-US" sz="1800" b="1" kern="1200" dirty="0"/>
        </a:p>
      </dsp:txBody>
      <dsp:txXfrm>
        <a:off x="559181" y="1236725"/>
        <a:ext cx="978159" cy="1648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791B0-34E1-094E-9612-37BDA05FB4FA}">
      <dsp:nvSpPr>
        <dsp:cNvPr id="0" name=""/>
        <dsp:cNvSpPr/>
      </dsp:nvSpPr>
      <dsp:spPr>
        <a:xfrm>
          <a:off x="-84318" y="1248095"/>
          <a:ext cx="2800028" cy="2603032"/>
        </a:xfrm>
        <a:prstGeom prst="ellipse">
          <a:avLst/>
        </a:prstGeom>
        <a:gradFill rotWithShape="0">
          <a:gsLst>
            <a:gs pos="0">
              <a:schemeClr val="accent2">
                <a:hueOff val="-4069563"/>
                <a:satOff val="-90196"/>
                <a:lumOff val="-60001"/>
                <a:alphaOff val="0"/>
                <a:shade val="63000"/>
              </a:schemeClr>
            </a:gs>
            <a:gs pos="30000">
              <a:schemeClr val="accent2">
                <a:hueOff val="-4069563"/>
                <a:satOff val="-90196"/>
                <a:lumOff val="-60001"/>
                <a:alphaOff val="0"/>
                <a:shade val="90000"/>
                <a:satMod val="110000"/>
              </a:schemeClr>
            </a:gs>
            <a:gs pos="45000">
              <a:schemeClr val="accent2">
                <a:hueOff val="-4069563"/>
                <a:satOff val="-90196"/>
                <a:lumOff val="-60001"/>
                <a:alphaOff val="0"/>
                <a:shade val="100000"/>
                <a:satMod val="118000"/>
              </a:schemeClr>
            </a:gs>
            <a:gs pos="55000">
              <a:schemeClr val="accent2">
                <a:hueOff val="-4069563"/>
                <a:satOff val="-90196"/>
                <a:lumOff val="-60001"/>
                <a:alphaOff val="0"/>
                <a:shade val="100000"/>
                <a:satMod val="118000"/>
              </a:schemeClr>
            </a:gs>
            <a:gs pos="73000">
              <a:schemeClr val="accent2">
                <a:hueOff val="-4069563"/>
                <a:satOff val="-90196"/>
                <a:lumOff val="-60001"/>
                <a:alphaOff val="0"/>
                <a:shade val="90000"/>
                <a:satMod val="110000"/>
              </a:schemeClr>
            </a:gs>
            <a:gs pos="100000">
              <a:schemeClr val="accent2">
                <a:hueOff val="-4069563"/>
                <a:satOff val="-90196"/>
                <a:lumOff val="-60001"/>
                <a:alphaOff val="0"/>
                <a:shade val="63000"/>
              </a:schemeClr>
            </a:gs>
          </a:gsLst>
          <a:lin ang="950000" scaled="1"/>
        </a:gradFill>
        <a:ln w="9525" cap="flat" cmpd="sng" algn="ctr">
          <a:solidFill>
            <a:schemeClr val="lt1">
              <a:hueOff val="0"/>
              <a:satOff val="0"/>
              <a:lumOff val="0"/>
              <a:alphaOff val="0"/>
            </a:schemeClr>
          </a:solidFill>
          <a:prstDash val="solid"/>
        </a:ln>
        <a:effectLst>
          <a:outerShdw blurRad="50800" dist="41909" dir="5400000"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8E171981-687B-C443-A291-E24F9731AB65}">
      <dsp:nvSpPr>
        <dsp:cNvPr id="0" name=""/>
        <dsp:cNvSpPr/>
      </dsp:nvSpPr>
      <dsp:spPr>
        <a:xfrm>
          <a:off x="406399" y="1594020"/>
          <a:ext cx="1818591" cy="1911180"/>
        </a:xfrm>
        <a:prstGeom prst="ellipse">
          <a:avLst/>
        </a:prstGeom>
        <a:gradFill rotWithShape="0">
          <a:gsLst>
            <a:gs pos="0">
              <a:schemeClr val="accent2">
                <a:hueOff val="-2034781"/>
                <a:satOff val="-45098"/>
                <a:lumOff val="-30000"/>
                <a:alphaOff val="0"/>
                <a:shade val="63000"/>
              </a:schemeClr>
            </a:gs>
            <a:gs pos="30000">
              <a:schemeClr val="accent2">
                <a:hueOff val="-2034781"/>
                <a:satOff val="-45098"/>
                <a:lumOff val="-30000"/>
                <a:alphaOff val="0"/>
                <a:shade val="90000"/>
                <a:satMod val="110000"/>
              </a:schemeClr>
            </a:gs>
            <a:gs pos="45000">
              <a:schemeClr val="accent2">
                <a:hueOff val="-2034781"/>
                <a:satOff val="-45098"/>
                <a:lumOff val="-30000"/>
                <a:alphaOff val="0"/>
                <a:shade val="100000"/>
                <a:satMod val="118000"/>
              </a:schemeClr>
            </a:gs>
            <a:gs pos="55000">
              <a:schemeClr val="accent2">
                <a:hueOff val="-2034781"/>
                <a:satOff val="-45098"/>
                <a:lumOff val="-30000"/>
                <a:alphaOff val="0"/>
                <a:shade val="100000"/>
                <a:satMod val="118000"/>
              </a:schemeClr>
            </a:gs>
            <a:gs pos="73000">
              <a:schemeClr val="accent2">
                <a:hueOff val="-2034781"/>
                <a:satOff val="-45098"/>
                <a:lumOff val="-30000"/>
                <a:alphaOff val="0"/>
                <a:shade val="90000"/>
                <a:satMod val="110000"/>
              </a:schemeClr>
            </a:gs>
            <a:gs pos="100000">
              <a:schemeClr val="accent2">
                <a:hueOff val="-2034781"/>
                <a:satOff val="-45098"/>
                <a:lumOff val="-30000"/>
                <a:alphaOff val="0"/>
                <a:shade val="63000"/>
              </a:schemeClr>
            </a:gs>
          </a:gsLst>
          <a:lin ang="950000" scaled="1"/>
        </a:gradFill>
        <a:ln w="9525" cap="flat" cmpd="sng" algn="ctr">
          <a:solidFill>
            <a:schemeClr val="lt1">
              <a:hueOff val="0"/>
              <a:satOff val="0"/>
              <a:lumOff val="0"/>
              <a:alphaOff val="0"/>
            </a:schemeClr>
          </a:solidFill>
          <a:prstDash val="solid"/>
        </a:ln>
        <a:effectLst>
          <a:outerShdw blurRad="50800" dist="41909" dir="5400000"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846343CF-9B50-FD45-A19D-C072E366BF7E}">
      <dsp:nvSpPr>
        <dsp:cNvPr id="0" name=""/>
        <dsp:cNvSpPr/>
      </dsp:nvSpPr>
      <dsp:spPr>
        <a:xfrm>
          <a:off x="800098" y="2000422"/>
          <a:ext cx="1031194" cy="1098378"/>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w="9525" cap="flat" cmpd="sng" algn="ctr">
          <a:solidFill>
            <a:schemeClr val="lt1">
              <a:hueOff val="0"/>
              <a:satOff val="0"/>
              <a:lumOff val="0"/>
              <a:alphaOff val="0"/>
            </a:schemeClr>
          </a:solidFill>
          <a:prstDash val="solid"/>
        </a:ln>
        <a:effectLst>
          <a:outerShdw blurRad="50800" dist="41909" dir="5400000" rotWithShape="0">
            <a:srgbClr val="000000">
              <a:alpha val="40000"/>
            </a:srgbClr>
          </a:outerShdw>
        </a:effectLst>
      </dsp:spPr>
      <dsp:style>
        <a:lnRef idx="1">
          <a:scrgbClr r="0" g="0" b="0"/>
        </a:lnRef>
        <a:fillRef idx="3">
          <a:scrgbClr r="0" g="0" b="0"/>
        </a:fillRef>
        <a:effectRef idx="2">
          <a:scrgbClr r="0" g="0" b="0"/>
        </a:effectRef>
        <a:fontRef idx="minor">
          <a:schemeClr val="lt1"/>
        </a:fontRef>
      </dsp:style>
    </dsp:sp>
    <dsp:sp modelId="{8882B2AB-D400-3A43-A1E7-A43A7F4E270B}">
      <dsp:nvSpPr>
        <dsp:cNvPr id="0" name=""/>
        <dsp:cNvSpPr/>
      </dsp:nvSpPr>
      <dsp:spPr>
        <a:xfrm>
          <a:off x="2957531" y="497316"/>
          <a:ext cx="1231377" cy="71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solidFill>
                <a:srgbClr val="000000"/>
              </a:solidFill>
            </a:rPr>
            <a:t>Family &amp; Parents</a:t>
          </a:r>
          <a:endParaRPr lang="en-US" sz="1600" kern="1200" dirty="0">
            <a:solidFill>
              <a:srgbClr val="000000"/>
            </a:solidFill>
          </a:endParaRPr>
        </a:p>
      </dsp:txBody>
      <dsp:txXfrm>
        <a:off x="2957531" y="497316"/>
        <a:ext cx="1231377" cy="718303"/>
      </dsp:txXfrm>
    </dsp:sp>
    <dsp:sp modelId="{6896D768-144A-B346-B4E2-F1509E6A0B48}">
      <dsp:nvSpPr>
        <dsp:cNvPr id="0" name=""/>
        <dsp:cNvSpPr/>
      </dsp:nvSpPr>
      <dsp:spPr>
        <a:xfrm>
          <a:off x="2649687" y="856468"/>
          <a:ext cx="3078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95CD301A-3031-EC4B-8A6B-892E13380E4C}">
      <dsp:nvSpPr>
        <dsp:cNvPr id="0" name=""/>
        <dsp:cNvSpPr/>
      </dsp:nvSpPr>
      <dsp:spPr>
        <a:xfrm rot="5400000">
          <a:off x="1135709" y="1036864"/>
          <a:ext cx="1692732" cy="133276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9D011795-9BD8-EB47-B166-9E0230435072}">
      <dsp:nvSpPr>
        <dsp:cNvPr id="0" name=""/>
        <dsp:cNvSpPr/>
      </dsp:nvSpPr>
      <dsp:spPr>
        <a:xfrm>
          <a:off x="2957531" y="1215619"/>
          <a:ext cx="1231377" cy="71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solidFill>
                <a:srgbClr val="000000"/>
              </a:solidFill>
            </a:rPr>
            <a:t>Church Life &amp; Ministries </a:t>
          </a:r>
          <a:endParaRPr lang="en-US" sz="1600" kern="1200" dirty="0">
            <a:solidFill>
              <a:srgbClr val="000000"/>
            </a:solidFill>
          </a:endParaRPr>
        </a:p>
      </dsp:txBody>
      <dsp:txXfrm>
        <a:off x="2957531" y="1215619"/>
        <a:ext cx="1231377" cy="718303"/>
      </dsp:txXfrm>
    </dsp:sp>
    <dsp:sp modelId="{F278482F-9854-4046-BCE7-2742E97EFE58}">
      <dsp:nvSpPr>
        <dsp:cNvPr id="0" name=""/>
        <dsp:cNvSpPr/>
      </dsp:nvSpPr>
      <dsp:spPr>
        <a:xfrm>
          <a:off x="2649687" y="1574771"/>
          <a:ext cx="3078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A00753D1-C3A9-624A-9CE8-015086A8D074}">
      <dsp:nvSpPr>
        <dsp:cNvPr id="0" name=""/>
        <dsp:cNvSpPr/>
      </dsp:nvSpPr>
      <dsp:spPr>
        <a:xfrm rot="5400000">
          <a:off x="1499047" y="1743962"/>
          <a:ext cx="1319051" cy="979765"/>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2C8657EB-A573-ED4E-ACDA-FBDCEAC71E60}">
      <dsp:nvSpPr>
        <dsp:cNvPr id="0" name=""/>
        <dsp:cNvSpPr/>
      </dsp:nvSpPr>
      <dsp:spPr>
        <a:xfrm>
          <a:off x="2957531" y="1933922"/>
          <a:ext cx="1231377" cy="718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solidFill>
                <a:srgbClr val="000000"/>
              </a:solidFill>
            </a:rPr>
            <a:t>Community</a:t>
          </a:r>
          <a:endParaRPr lang="en-US" sz="1600" kern="1200" dirty="0">
            <a:solidFill>
              <a:srgbClr val="000000"/>
            </a:solidFill>
          </a:endParaRPr>
        </a:p>
      </dsp:txBody>
      <dsp:txXfrm>
        <a:off x="2957531" y="1933922"/>
        <a:ext cx="1231377" cy="718303"/>
      </dsp:txXfrm>
    </dsp:sp>
    <dsp:sp modelId="{FD23F006-CA5D-154C-A665-A78CA3994B38}">
      <dsp:nvSpPr>
        <dsp:cNvPr id="0" name=""/>
        <dsp:cNvSpPr/>
      </dsp:nvSpPr>
      <dsp:spPr>
        <a:xfrm>
          <a:off x="2649687" y="2293074"/>
          <a:ext cx="3078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 modelId="{B4650B65-A775-4F44-9DE4-9BF0F6E9EAD2}">
      <dsp:nvSpPr>
        <dsp:cNvPr id="0" name=""/>
        <dsp:cNvSpPr/>
      </dsp:nvSpPr>
      <dsp:spPr>
        <a:xfrm rot="5400000">
          <a:off x="1862837" y="2450485"/>
          <a:ext cx="942413" cy="62677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ADCED4-3BF9-1947-9FF3-2773B2842EFE}" type="datetimeFigureOut">
              <a:rPr lang="en-US" smtClean="0"/>
              <a:t>8/20/16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2B50AC-CB0E-BE4D-840E-2EABED9287C3}" type="slidenum">
              <a:rPr lang="en-US" smtClean="0"/>
              <a:t>‹#›</a:t>
            </a:fld>
            <a:endParaRPr lang="en-US" dirty="0"/>
          </a:p>
        </p:txBody>
      </p:sp>
    </p:spTree>
    <p:extLst>
      <p:ext uri="{BB962C8B-B14F-4D97-AF65-F5344CB8AC3E}">
        <p14:creationId xmlns:p14="http://schemas.microsoft.com/office/powerpoint/2010/main" val="927201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75DA25AC-E045-C54A-BC82-BC7B3671DFBA}" type="datetimeFigureOut">
              <a:rPr lang="en-US"/>
              <a:pPr>
                <a:defRPr/>
              </a:pPr>
              <a:t>8/20/16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08B33713-FE88-2B42-9FE9-F1760139ADEF}" type="slidenum">
              <a:rPr lang="en-US"/>
              <a:pPr>
                <a:defRPr/>
              </a:pPr>
              <a:t>‹#›</a:t>
            </a:fld>
            <a:endParaRPr lang="en-US" dirty="0"/>
          </a:p>
        </p:txBody>
      </p:sp>
    </p:spTree>
    <p:extLst>
      <p:ext uri="{BB962C8B-B14F-4D97-AF65-F5344CB8AC3E}">
        <p14:creationId xmlns:p14="http://schemas.microsoft.com/office/powerpoint/2010/main" val="33331966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A75F224D-03EF-AC4F-98AD-54669004C462}"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normAutofit/>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F715FAF-75A2-E943-B751-E6ABA771A2EE}"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34FDE7-9E8A-C240-A17B-B5FB6E9CC37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777D579-F163-8D4A-B834-AFAB75B0B157}"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8599F7E-CEEA-8647-9900-FC6FCA3EF41C}"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B43A9BDE-47DC-264D-AAB5-9D60B80DE4C5}"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63A37C7-3D9B-ED43-9712-A6B2BC89C990}"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fld id="{F3FB3A74-3B5D-8F42-BE84-4C6850E79107}" type="datetimeFigureOut">
              <a:rPr lang="en-US" smtClean="0"/>
              <a:pPr>
                <a:defRPr/>
              </a:pPr>
              <a:t>8/20/16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9FF7D45-3DE9-0D41-B11E-53FF001B0E3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3B4B7E08-04CB-CE44-BDBF-2B59EED55F8C}" type="datetimeFigureOut">
              <a:rPr lang="en-US" smtClean="0"/>
              <a:pPr>
                <a:defRPr/>
              </a:pPr>
              <a:t>8/20/16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33D59C7-FE2A-2748-A79A-2F7A1A55B490}" type="slidenum">
              <a:rPr lang="en-US" smtClean="0"/>
              <a:pPr>
                <a:defRPr/>
              </a:pPr>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pPr>
              <a:defRPr/>
            </a:pPr>
            <a:fld id="{F353B21A-A65D-5E40-81F5-1D9CE5213891}" type="datetimeFigureOut">
              <a:rPr lang="en-US" smtClean="0"/>
              <a:pPr>
                <a:defRPr/>
              </a:pPr>
              <a:t>8/20/16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3D5ECB60-B4CA-5D47-B562-718E891222E5}" type="slidenum">
              <a:rPr lang="en-US" smtClean="0"/>
              <a:pPr>
                <a:defRPr/>
              </a:pPr>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pPr>
              <a:defRPr/>
            </a:pPr>
            <a:fld id="{22989B93-A74F-CF44-BD68-0FD75CC43EAA}" type="datetimeFigureOut">
              <a:rPr lang="en-US" smtClean="0"/>
              <a:pPr>
                <a:defRPr/>
              </a:pPr>
              <a:t>8/20/16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EB847A8-2165-DC44-A841-A55012AC05EF}"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pPr>
              <a:defRPr/>
            </a:pPr>
            <a:fld id="{2F228505-E4C4-1D4C-BA47-C2341DC639F1}" type="datetimeFigureOut">
              <a:rPr lang="en-US" smtClean="0"/>
              <a:pPr>
                <a:defRPr/>
              </a:pPr>
              <a:t>8/20/16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90A82AD2-A4D2-8B46-8FC6-572AE6E1C5AD}"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FD2A2FBA-2FF7-894A-830E-3D07620C99BF}" type="datetimeFigureOut">
              <a:rPr lang="en-US" smtClean="0"/>
              <a:pPr>
                <a:defRPr/>
              </a:pPr>
              <a:t>8/20/16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pPr>
              <a:defRPr/>
            </a:pPr>
            <a:fld id="{4D4E7463-6FE4-BB43-900E-A1899C54A2D8}" type="datetimeFigureOut">
              <a:rPr lang="en-US" smtClean="0"/>
              <a:pPr>
                <a:defRPr/>
              </a:pPr>
              <a:t>8/20/16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80D7F5D-CE16-A949-8888-42075D9FB2AD}" type="slidenum">
              <a:rPr lang="en-US" smtClean="0"/>
              <a:pPr>
                <a:defRPr/>
              </a:pPr>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a:defRPr/>
            </a:pPr>
            <a:fld id="{2AE12251-EFA9-6A49-8DD8-67DDCB7AD918}" type="datetimeFigureOut">
              <a:rPr lang="en-US" smtClean="0"/>
              <a:pPr>
                <a:defRPr/>
              </a:pPr>
              <a:t>8/20/16</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latin typeface="Calibri"/>
              </a:defRPr>
            </a:lvl1pPr>
          </a:lstStyle>
          <a:p>
            <a:pPr>
              <a:defRPr/>
            </a:pPr>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latin typeface="Calibri"/>
              </a:defRPr>
            </a:lvl1pPr>
          </a:lstStyle>
          <a:p>
            <a:pPr>
              <a:defRPr/>
            </a:pPr>
            <a:fld id="{307FA9EB-F251-4444-878A-DD61E153A36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265" y="241520"/>
            <a:ext cx="3011035" cy="2877635"/>
          </a:xfrm>
        </p:spPr>
        <p:txBody>
          <a:bodyPr>
            <a:noAutofit/>
          </a:bodyPr>
          <a:lstStyle/>
          <a:p>
            <a:pPr algn="ctr"/>
            <a:r>
              <a:rPr lang="en-US" sz="3600" dirty="0" smtClean="0">
                <a:solidFill>
                  <a:srgbClr val="000000"/>
                </a:solidFill>
              </a:rPr>
              <a:t>Reimaging faith formation for the 21</a:t>
            </a:r>
            <a:r>
              <a:rPr lang="en-US" sz="3600" baseline="30000" dirty="0" smtClean="0">
                <a:solidFill>
                  <a:srgbClr val="000000"/>
                </a:solidFill>
              </a:rPr>
              <a:t>st</a:t>
            </a:r>
            <a:r>
              <a:rPr lang="en-US" sz="3600" dirty="0" smtClean="0">
                <a:solidFill>
                  <a:srgbClr val="000000"/>
                </a:solidFill>
              </a:rPr>
              <a:t> Century</a:t>
            </a:r>
            <a:endParaRPr lang="en-US" sz="3600" dirty="0">
              <a:solidFill>
                <a:srgbClr val="000000"/>
              </a:solidFill>
            </a:endParaRPr>
          </a:p>
        </p:txBody>
      </p:sp>
      <p:sp>
        <p:nvSpPr>
          <p:cNvPr id="2" name="Subtitle 1"/>
          <p:cNvSpPr>
            <a:spLocks noGrp="1"/>
          </p:cNvSpPr>
          <p:nvPr>
            <p:ph type="subTitle" idx="1"/>
          </p:nvPr>
        </p:nvSpPr>
        <p:spPr>
          <a:xfrm>
            <a:off x="36965" y="3901159"/>
            <a:ext cx="2998335" cy="1420141"/>
          </a:xfrm>
        </p:spPr>
        <p:txBody>
          <a:bodyPr>
            <a:noAutofit/>
          </a:bodyPr>
          <a:lstStyle/>
          <a:p>
            <a:pPr algn="ctr"/>
            <a:r>
              <a:rPr lang="en-US" sz="2400" dirty="0" smtClean="0">
                <a:solidFill>
                  <a:schemeClr val="tx1"/>
                </a:solidFill>
              </a:rPr>
              <a:t>Topic 3</a:t>
            </a:r>
          </a:p>
          <a:p>
            <a:pPr algn="ctr"/>
            <a:r>
              <a:rPr lang="en-US" sz="2400" dirty="0" smtClean="0">
                <a:solidFill>
                  <a:schemeClr val="tx1"/>
                </a:solidFill>
              </a:rPr>
              <a:t>Family Faith Formation</a:t>
            </a:r>
          </a:p>
        </p:txBody>
      </p:sp>
      <p:pic>
        <p:nvPicPr>
          <p:cNvPr id="4" name="Picture 3" descr="ThinkstockPhotos-49519323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0"/>
            <a:ext cx="6107142" cy="5348959"/>
          </a:xfrm>
          <a:prstGeom prst="rect">
            <a:avLst/>
          </a:prstGeom>
        </p:spPr>
      </p:pic>
      <p:sp>
        <p:nvSpPr>
          <p:cNvPr id="6" name="Subtitle 1"/>
          <p:cNvSpPr txBox="1">
            <a:spLocks/>
          </p:cNvSpPr>
          <p:nvPr/>
        </p:nvSpPr>
        <p:spPr>
          <a:xfrm>
            <a:off x="2614222" y="5567118"/>
            <a:ext cx="4116778" cy="772441"/>
          </a:xfrm>
          <a:prstGeom prst="rect">
            <a:avLst/>
          </a:prstGeom>
        </p:spPr>
        <p:txBody>
          <a:bodyPr vert="horz" lIns="0" tIns="45720" rIns="0" bIns="45720" rtlCol="0">
            <a:no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pPr algn="ctr"/>
            <a:r>
              <a:rPr lang="en-US" sz="2400" dirty="0" smtClean="0">
                <a:solidFill>
                  <a:schemeClr val="tx1"/>
                </a:solidFill>
              </a:rPr>
              <a:t>Presenter: John Roberto</a:t>
            </a:r>
          </a:p>
        </p:txBody>
      </p:sp>
    </p:spTree>
    <p:extLst>
      <p:ext uri="{BB962C8B-B14F-4D97-AF65-F5344CB8AC3E}">
        <p14:creationId xmlns:p14="http://schemas.microsoft.com/office/powerpoint/2010/main" val="34487104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religious transmission</a:t>
            </a:r>
            <a:endParaRPr lang="en-US" dirty="0"/>
          </a:p>
        </p:txBody>
      </p:sp>
      <p:sp>
        <p:nvSpPr>
          <p:cNvPr id="3" name="Content Placeholder 2"/>
          <p:cNvSpPr>
            <a:spLocks noGrp="1"/>
          </p:cNvSpPr>
          <p:nvPr>
            <p:ph idx="1"/>
          </p:nvPr>
        </p:nvSpPr>
        <p:spPr>
          <a:xfrm>
            <a:off x="685800" y="1417638"/>
            <a:ext cx="6197600" cy="4343082"/>
          </a:xfrm>
        </p:spPr>
        <p:txBody>
          <a:bodyPr>
            <a:normAutofit fontScale="85000" lnSpcReduction="10000"/>
          </a:bodyPr>
          <a:lstStyle/>
          <a:p>
            <a:pPr marL="0" lvl="0" indent="0">
              <a:lnSpc>
                <a:spcPct val="120000"/>
              </a:lnSpc>
              <a:spcBef>
                <a:spcPts val="0"/>
              </a:spcBef>
              <a:buNone/>
            </a:pPr>
            <a:r>
              <a:rPr lang="en-US" sz="2400" b="1" dirty="0" smtClean="0">
                <a:solidFill>
                  <a:srgbClr val="2C7C9F"/>
                </a:solidFill>
              </a:rPr>
              <a:t>Religious Socialization &amp; Transmission Is More Complex</a:t>
            </a:r>
          </a:p>
          <a:p>
            <a:pPr marL="0" indent="0">
              <a:lnSpc>
                <a:spcPct val="120000"/>
              </a:lnSpc>
              <a:spcBef>
                <a:spcPts val="0"/>
              </a:spcBef>
              <a:buNone/>
            </a:pPr>
            <a:r>
              <a:rPr lang="en-US" sz="2400" dirty="0" smtClean="0">
                <a:solidFill>
                  <a:srgbClr val="000000"/>
                </a:solidFill>
              </a:rPr>
              <a:t>In </a:t>
            </a:r>
            <a:r>
              <a:rPr lang="en-US" sz="2400" dirty="0">
                <a:solidFill>
                  <a:srgbClr val="000000"/>
                </a:solidFill>
              </a:rPr>
              <a:t>her book </a:t>
            </a:r>
            <a:r>
              <a:rPr lang="en-US" sz="2400" i="1" dirty="0">
                <a:solidFill>
                  <a:srgbClr val="000000"/>
                </a:solidFill>
              </a:rPr>
              <a:t>Losing Our Religion: How Unaffiliated Parents Are Raising their Children</a:t>
            </a:r>
            <a:r>
              <a:rPr lang="en-US" sz="2400" dirty="0">
                <a:solidFill>
                  <a:srgbClr val="000000"/>
                </a:solidFill>
              </a:rPr>
              <a:t> </a:t>
            </a:r>
            <a:r>
              <a:rPr lang="en-US" sz="2400" dirty="0" smtClean="0">
                <a:solidFill>
                  <a:srgbClr val="000000"/>
                </a:solidFill>
              </a:rPr>
              <a:t>identifies </a:t>
            </a:r>
            <a:r>
              <a:rPr lang="en-US" sz="2400" dirty="0">
                <a:solidFill>
                  <a:srgbClr val="000000"/>
                </a:solidFill>
              </a:rPr>
              <a:t>four distinct worldviews among unaffiliated parents: </a:t>
            </a:r>
            <a:endParaRPr lang="en-US" sz="2400" dirty="0" smtClean="0">
              <a:solidFill>
                <a:srgbClr val="000000"/>
              </a:solidFill>
            </a:endParaRPr>
          </a:p>
          <a:p>
            <a:pPr marL="457200" lvl="3" indent="-457200">
              <a:lnSpc>
                <a:spcPct val="120000"/>
              </a:lnSpc>
              <a:spcBef>
                <a:spcPts val="0"/>
              </a:spcBef>
              <a:buFont typeface="+mj-lt"/>
              <a:buAutoNum type="arabicPeriod"/>
            </a:pPr>
            <a:r>
              <a:rPr lang="en-US" sz="2400" i="1" dirty="0" smtClean="0">
                <a:solidFill>
                  <a:srgbClr val="000000"/>
                </a:solidFill>
              </a:rPr>
              <a:t>Secular</a:t>
            </a:r>
            <a:r>
              <a:rPr lang="en-US" sz="2400" dirty="0" smtClean="0">
                <a:solidFill>
                  <a:srgbClr val="000000"/>
                </a:solidFill>
              </a:rPr>
              <a:t> </a:t>
            </a:r>
            <a:r>
              <a:rPr lang="en-US" sz="2400" dirty="0">
                <a:solidFill>
                  <a:srgbClr val="000000"/>
                </a:solidFill>
              </a:rPr>
              <a:t>(believes there is no God that influences the world or human life</a:t>
            </a:r>
            <a:r>
              <a:rPr lang="en-US" sz="2400" dirty="0" smtClean="0">
                <a:solidFill>
                  <a:srgbClr val="000000"/>
                </a:solidFill>
              </a:rPr>
              <a:t>) </a:t>
            </a:r>
          </a:p>
          <a:p>
            <a:pPr marL="457200" lvl="3" indent="-457200">
              <a:lnSpc>
                <a:spcPct val="120000"/>
              </a:lnSpc>
              <a:spcBef>
                <a:spcPts val="0"/>
              </a:spcBef>
              <a:buFont typeface="+mj-lt"/>
              <a:buAutoNum type="arabicPeriod"/>
            </a:pPr>
            <a:r>
              <a:rPr lang="en-US" sz="2400" i="1" dirty="0" smtClean="0">
                <a:solidFill>
                  <a:srgbClr val="000000"/>
                </a:solidFill>
              </a:rPr>
              <a:t>Seeker </a:t>
            </a:r>
            <a:r>
              <a:rPr lang="en-US" sz="2400" i="1" dirty="0">
                <a:solidFill>
                  <a:srgbClr val="000000"/>
                </a:solidFill>
              </a:rPr>
              <a:t>Spirituality</a:t>
            </a:r>
            <a:r>
              <a:rPr lang="en-US" sz="2400" dirty="0">
                <a:solidFill>
                  <a:srgbClr val="000000"/>
                </a:solidFill>
              </a:rPr>
              <a:t> (believes there is no God but there is a higher power or life force</a:t>
            </a:r>
            <a:r>
              <a:rPr lang="en-US" sz="2400" dirty="0" smtClean="0">
                <a:solidFill>
                  <a:srgbClr val="000000"/>
                </a:solidFill>
              </a:rPr>
              <a:t>)</a:t>
            </a:r>
          </a:p>
          <a:p>
            <a:pPr marL="457200" lvl="3" indent="-457200">
              <a:lnSpc>
                <a:spcPct val="120000"/>
              </a:lnSpc>
              <a:spcBef>
                <a:spcPts val="0"/>
              </a:spcBef>
              <a:buFont typeface="+mj-lt"/>
              <a:buAutoNum type="arabicPeriod"/>
            </a:pPr>
            <a:r>
              <a:rPr lang="en-US" sz="2400" i="1" dirty="0" smtClean="0">
                <a:solidFill>
                  <a:srgbClr val="000000"/>
                </a:solidFill>
              </a:rPr>
              <a:t>Unchurched </a:t>
            </a:r>
            <a:r>
              <a:rPr lang="en-US" sz="2400" i="1" dirty="0">
                <a:solidFill>
                  <a:srgbClr val="000000"/>
                </a:solidFill>
              </a:rPr>
              <a:t>Believer</a:t>
            </a:r>
            <a:r>
              <a:rPr lang="en-US" sz="2400" dirty="0">
                <a:solidFill>
                  <a:srgbClr val="000000"/>
                </a:solidFill>
              </a:rPr>
              <a:t> (believes in a personal God who listens and can intervene in human affairs; and prays or attends services</a:t>
            </a:r>
            <a:r>
              <a:rPr lang="en-US" sz="2400" dirty="0" smtClean="0">
                <a:solidFill>
                  <a:srgbClr val="000000"/>
                </a:solidFill>
              </a:rPr>
              <a:t>)</a:t>
            </a:r>
          </a:p>
          <a:p>
            <a:pPr marL="457200" lvl="3" indent="-457200">
              <a:lnSpc>
                <a:spcPct val="120000"/>
              </a:lnSpc>
              <a:spcBef>
                <a:spcPts val="0"/>
              </a:spcBef>
              <a:buFont typeface="+mj-lt"/>
              <a:buAutoNum type="arabicPeriod"/>
            </a:pPr>
            <a:r>
              <a:rPr lang="en-US" sz="2400" i="1" dirty="0" smtClean="0">
                <a:solidFill>
                  <a:srgbClr val="000000"/>
                </a:solidFill>
              </a:rPr>
              <a:t>Indifferent</a:t>
            </a:r>
            <a:r>
              <a:rPr lang="en-US" sz="2400" dirty="0" smtClean="0">
                <a:solidFill>
                  <a:srgbClr val="000000"/>
                </a:solidFill>
              </a:rPr>
              <a:t> </a:t>
            </a:r>
            <a:r>
              <a:rPr lang="en-US" sz="2400" dirty="0">
                <a:solidFill>
                  <a:srgbClr val="000000"/>
                </a:solidFill>
              </a:rPr>
              <a:t>(no beliefs or practices). </a:t>
            </a:r>
          </a:p>
        </p:txBody>
      </p:sp>
      <p:pic>
        <p:nvPicPr>
          <p:cNvPr id="4" name="Picture 3"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280" y="1704340"/>
            <a:ext cx="1722120" cy="2583180"/>
          </a:xfrm>
          <a:prstGeom prst="rect">
            <a:avLst/>
          </a:prstGeom>
        </p:spPr>
      </p:pic>
    </p:spTree>
    <p:extLst>
      <p:ext uri="{BB962C8B-B14F-4D97-AF65-F5344CB8AC3E}">
        <p14:creationId xmlns:p14="http://schemas.microsoft.com/office/powerpoint/2010/main" val="88213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religious transmission</a:t>
            </a:r>
            <a:endParaRPr lang="en-US" dirty="0"/>
          </a:p>
        </p:txBody>
      </p:sp>
      <p:sp>
        <p:nvSpPr>
          <p:cNvPr id="3" name="Content Placeholder 2"/>
          <p:cNvSpPr>
            <a:spLocks noGrp="1"/>
          </p:cNvSpPr>
          <p:nvPr>
            <p:ph idx="1"/>
          </p:nvPr>
        </p:nvSpPr>
        <p:spPr>
          <a:xfrm>
            <a:off x="685800" y="1600200"/>
            <a:ext cx="7772400" cy="4079239"/>
          </a:xfrm>
        </p:spPr>
        <p:txBody>
          <a:bodyPr>
            <a:normAutofit fontScale="85000" lnSpcReduction="20000"/>
          </a:bodyPr>
          <a:lstStyle/>
          <a:p>
            <a:pPr marL="0" indent="0" hangingPunct="0">
              <a:spcBef>
                <a:spcPts val="0"/>
              </a:spcBef>
              <a:buNone/>
            </a:pPr>
            <a:r>
              <a:rPr lang="en-US" sz="2400" dirty="0">
                <a:solidFill>
                  <a:srgbClr val="000000"/>
                </a:solidFill>
              </a:rPr>
              <a:t>She identifies 5 different strategies that parents use to incorporate religion in the lives of their children. </a:t>
            </a:r>
            <a:endParaRPr lang="en-US" sz="2400" i="1" dirty="0">
              <a:solidFill>
                <a:srgbClr val="000000"/>
              </a:solidFill>
            </a:endParaRPr>
          </a:p>
          <a:p>
            <a:pPr marL="457200" lvl="0" indent="-457200" hangingPunct="0">
              <a:spcBef>
                <a:spcPts val="0"/>
              </a:spcBef>
              <a:buSzPct val="100000"/>
              <a:buFont typeface="+mj-lt"/>
              <a:buAutoNum type="arabicPeriod"/>
            </a:pPr>
            <a:r>
              <a:rPr lang="en-US" sz="2400" b="1" dirty="0" smtClean="0">
                <a:solidFill>
                  <a:srgbClr val="000000"/>
                </a:solidFill>
              </a:rPr>
              <a:t>Nonprovision</a:t>
            </a:r>
            <a:endParaRPr lang="en-US" sz="2400" dirty="0">
              <a:solidFill>
                <a:srgbClr val="000000"/>
              </a:solidFill>
            </a:endParaRPr>
          </a:p>
          <a:p>
            <a:pPr marL="457200" lvl="0" indent="-457200" hangingPunct="0">
              <a:spcBef>
                <a:spcPts val="0"/>
              </a:spcBef>
              <a:buSzPct val="100000"/>
              <a:buFont typeface="+mj-lt"/>
              <a:buAutoNum type="arabicPeriod"/>
            </a:pPr>
            <a:r>
              <a:rPr lang="en-US" sz="2400" b="1" dirty="0" smtClean="0">
                <a:solidFill>
                  <a:srgbClr val="000000"/>
                </a:solidFill>
              </a:rPr>
              <a:t>Outsourcing</a:t>
            </a:r>
            <a:r>
              <a:rPr lang="en-US" sz="2400" dirty="0">
                <a:solidFill>
                  <a:srgbClr val="000000"/>
                </a:solidFill>
              </a:rPr>
              <a:t>: These are parents who rely on other people to incorporate religion into their children’s </a:t>
            </a:r>
            <a:r>
              <a:rPr lang="en-US" sz="2400" dirty="0" smtClean="0">
                <a:solidFill>
                  <a:srgbClr val="000000"/>
                </a:solidFill>
              </a:rPr>
              <a:t>life.</a:t>
            </a:r>
          </a:p>
          <a:p>
            <a:pPr marL="457200" lvl="0" indent="-457200" hangingPunct="0">
              <a:lnSpc>
                <a:spcPct val="110000"/>
              </a:lnSpc>
              <a:spcBef>
                <a:spcPts val="0"/>
              </a:spcBef>
              <a:buSzPct val="100000"/>
              <a:buFont typeface="+mj-lt"/>
              <a:buAutoNum type="arabicPeriod" startAt="3"/>
            </a:pPr>
            <a:r>
              <a:rPr lang="en-US" sz="2400" b="1" dirty="0">
                <a:solidFill>
                  <a:srgbClr val="000000"/>
                </a:solidFill>
              </a:rPr>
              <a:t>Self-provision</a:t>
            </a:r>
            <a:r>
              <a:rPr lang="en-US" sz="2400" dirty="0">
                <a:solidFill>
                  <a:srgbClr val="000000"/>
                </a:solidFill>
              </a:rPr>
              <a:t>: These are parents who try to incorporate religion into their children’s upbringing without institutional support. </a:t>
            </a:r>
          </a:p>
          <a:p>
            <a:pPr marL="457200" lvl="0" indent="-457200" hangingPunct="0">
              <a:lnSpc>
                <a:spcPct val="110000"/>
              </a:lnSpc>
              <a:spcBef>
                <a:spcPts val="0"/>
              </a:spcBef>
              <a:buSzPct val="100000"/>
              <a:buFont typeface="+mj-lt"/>
              <a:buAutoNum type="arabicPeriod" startAt="3"/>
            </a:pPr>
            <a:r>
              <a:rPr lang="en-US" sz="2400" b="1" dirty="0">
                <a:solidFill>
                  <a:srgbClr val="000000"/>
                </a:solidFill>
              </a:rPr>
              <a:t>Alternative</a:t>
            </a:r>
            <a:r>
              <a:rPr lang="en-US" sz="2400" dirty="0">
                <a:solidFill>
                  <a:srgbClr val="000000"/>
                </a:solidFill>
              </a:rPr>
              <a:t>: These are parents who were unaffiliated before they had children and reported searching for and eventually affiliating with a community.</a:t>
            </a:r>
          </a:p>
          <a:p>
            <a:pPr marL="457200" lvl="0" indent="-457200" hangingPunct="0">
              <a:lnSpc>
                <a:spcPct val="110000"/>
              </a:lnSpc>
              <a:spcBef>
                <a:spcPts val="0"/>
              </a:spcBef>
              <a:buSzPct val="100000"/>
              <a:buFont typeface="+mj-lt"/>
              <a:buAutoNum type="arabicPeriod" startAt="3"/>
            </a:pPr>
            <a:r>
              <a:rPr lang="en-US" sz="2400" b="1" dirty="0">
                <a:solidFill>
                  <a:srgbClr val="000000"/>
                </a:solidFill>
              </a:rPr>
              <a:t>Traditional</a:t>
            </a:r>
            <a:r>
              <a:rPr lang="en-US" sz="2400" dirty="0">
                <a:solidFill>
                  <a:srgbClr val="000000"/>
                </a:solidFill>
              </a:rPr>
              <a:t>: </a:t>
            </a:r>
            <a:r>
              <a:rPr lang="en-US" sz="2400" dirty="0" smtClean="0">
                <a:solidFill>
                  <a:srgbClr val="000000"/>
                </a:solidFill>
              </a:rPr>
              <a:t>These are parents who after having children return </a:t>
            </a:r>
            <a:r>
              <a:rPr lang="en-US" sz="2400" dirty="0">
                <a:solidFill>
                  <a:srgbClr val="000000"/>
                </a:solidFill>
              </a:rPr>
              <a:t>to the community they were raised in and re-affiliate, </a:t>
            </a:r>
            <a:r>
              <a:rPr lang="en-US" sz="2400" dirty="0" smtClean="0">
                <a:solidFill>
                  <a:srgbClr val="000000"/>
                </a:solidFill>
              </a:rPr>
              <a:t>enroll a </a:t>
            </a:r>
            <a:r>
              <a:rPr lang="en-US" sz="2400" dirty="0">
                <a:solidFill>
                  <a:srgbClr val="000000"/>
                </a:solidFill>
              </a:rPr>
              <a:t>child </a:t>
            </a:r>
            <a:r>
              <a:rPr lang="en-US" sz="2400" dirty="0" smtClean="0">
                <a:solidFill>
                  <a:srgbClr val="000000"/>
                </a:solidFill>
              </a:rPr>
              <a:t>in </a:t>
            </a:r>
            <a:r>
              <a:rPr lang="en-US" sz="2400" dirty="0">
                <a:solidFill>
                  <a:srgbClr val="000000"/>
                </a:solidFill>
              </a:rPr>
              <a:t>conventional religious education program, and </a:t>
            </a:r>
            <a:r>
              <a:rPr lang="en-US" sz="2400" dirty="0" smtClean="0">
                <a:solidFill>
                  <a:srgbClr val="000000"/>
                </a:solidFill>
              </a:rPr>
              <a:t>incorporate </a:t>
            </a:r>
            <a:r>
              <a:rPr lang="en-US" sz="2400" dirty="0">
                <a:solidFill>
                  <a:srgbClr val="000000"/>
                </a:solidFill>
              </a:rPr>
              <a:t>religion in the home</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225689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religious transmission</a:t>
            </a:r>
            <a:endParaRPr lang="en-US" dirty="0"/>
          </a:p>
        </p:txBody>
      </p:sp>
      <p:sp>
        <p:nvSpPr>
          <p:cNvPr id="3" name="Content Placeholder 2"/>
          <p:cNvSpPr>
            <a:spLocks noGrp="1"/>
          </p:cNvSpPr>
          <p:nvPr>
            <p:ph idx="1"/>
          </p:nvPr>
        </p:nvSpPr>
        <p:spPr>
          <a:xfrm>
            <a:off x="685800" y="1600201"/>
            <a:ext cx="7772400" cy="3916679"/>
          </a:xfrm>
        </p:spPr>
        <p:txBody>
          <a:bodyPr>
            <a:normAutofit lnSpcReduction="10000"/>
          </a:bodyPr>
          <a:lstStyle/>
          <a:p>
            <a:pPr marL="0" indent="0">
              <a:spcBef>
                <a:spcPts val="0"/>
              </a:spcBef>
              <a:buNone/>
            </a:pPr>
            <a:r>
              <a:rPr lang="en-US" sz="2400" dirty="0">
                <a:solidFill>
                  <a:srgbClr val="000000"/>
                </a:solidFill>
              </a:rPr>
              <a:t>Manning found that in most cases, there was a great deal of consistency between the parent’s religious or secular identity and how they raised their children. </a:t>
            </a:r>
            <a:endParaRPr lang="en-US" sz="2400" dirty="0" smtClean="0">
              <a:solidFill>
                <a:srgbClr val="000000"/>
              </a:solidFill>
            </a:endParaRPr>
          </a:p>
          <a:p>
            <a:pPr marL="0" indent="0">
              <a:spcBef>
                <a:spcPts val="0"/>
              </a:spcBef>
              <a:buNone/>
            </a:pPr>
            <a:endParaRPr lang="en-US" sz="2400" dirty="0" smtClean="0">
              <a:solidFill>
                <a:srgbClr val="000000"/>
              </a:solidFill>
            </a:endParaRPr>
          </a:p>
          <a:p>
            <a:pPr marL="0" indent="0">
              <a:spcBef>
                <a:spcPts val="0"/>
              </a:spcBef>
              <a:buNone/>
            </a:pPr>
            <a:r>
              <a:rPr lang="en-US" sz="2400" dirty="0" smtClean="0">
                <a:solidFill>
                  <a:srgbClr val="000000"/>
                </a:solidFill>
              </a:rPr>
              <a:t>She </a:t>
            </a:r>
            <a:r>
              <a:rPr lang="en-US" sz="2400" dirty="0">
                <a:solidFill>
                  <a:srgbClr val="000000"/>
                </a:solidFill>
              </a:rPr>
              <a:t>observes, “the fact that most parents in the study took steps to incorporate religion into the lives of their children is surprising only if we take None to mean the absence of any religious, spiritual, or philosophical worldview. Once we discover the more substantive dimensions of unaffiliated parents’ worldviews, we see that they transmit those beliefs and practices to their children much as affiliated parents do.</a:t>
            </a:r>
            <a:r>
              <a:rPr lang="en-US" sz="2400" dirty="0" smtClean="0">
                <a:solidFill>
                  <a:srgbClr val="000000"/>
                </a:solidFill>
              </a:rPr>
              <a:t>”</a:t>
            </a:r>
            <a:endParaRPr lang="en-US" sz="2400" dirty="0">
              <a:solidFill>
                <a:srgbClr val="000000"/>
              </a:solidFill>
            </a:endParaRPr>
          </a:p>
        </p:txBody>
      </p:sp>
    </p:spTree>
    <p:extLst>
      <p:ext uri="{BB962C8B-B14F-4D97-AF65-F5344CB8AC3E}">
        <p14:creationId xmlns:p14="http://schemas.microsoft.com/office/powerpoint/2010/main" val="223743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Faith &amp; Families</a:t>
            </a:r>
            <a:endParaRPr lang="en-US" dirty="0"/>
          </a:p>
        </p:txBody>
      </p:sp>
    </p:spTree>
    <p:extLst>
      <p:ext uri="{BB962C8B-B14F-4D97-AF65-F5344CB8AC3E}">
        <p14:creationId xmlns:p14="http://schemas.microsoft.com/office/powerpoint/2010/main" val="244320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the practices that make a </a:t>
            </a:r>
            <a:r>
              <a:rPr lang="en-US" dirty="0" smtClean="0"/>
              <a:t>difference in faith transmission?</a:t>
            </a:r>
            <a:endParaRPr lang="en-US" dirty="0"/>
          </a:p>
        </p:txBody>
      </p:sp>
      <p:sp>
        <p:nvSpPr>
          <p:cNvPr id="3" name="Content Placeholder 2"/>
          <p:cNvSpPr>
            <a:spLocks noGrp="1"/>
          </p:cNvSpPr>
          <p:nvPr>
            <p:ph idx="1"/>
          </p:nvPr>
        </p:nvSpPr>
        <p:spPr/>
        <p:txBody>
          <a:bodyPr>
            <a:normAutofit lnSpcReduction="10000"/>
          </a:bodyPr>
          <a:lstStyle/>
          <a:p>
            <a:pPr marL="514350" indent="-514350">
              <a:spcBef>
                <a:spcPts val="0"/>
              </a:spcBef>
              <a:buFont typeface="+mj-lt"/>
              <a:buAutoNum type="arabicPeriod"/>
            </a:pPr>
            <a:r>
              <a:rPr lang="en-US" sz="2800" dirty="0" smtClean="0">
                <a:solidFill>
                  <a:srgbClr val="000000"/>
                </a:solidFill>
              </a:rPr>
              <a:t>Parents’ personal faith and practice</a:t>
            </a:r>
          </a:p>
          <a:p>
            <a:pPr marL="514350" indent="-514350">
              <a:spcBef>
                <a:spcPts val="0"/>
              </a:spcBef>
              <a:buFont typeface="+mj-lt"/>
              <a:buAutoNum type="arabicPeriod"/>
            </a:pPr>
            <a:r>
              <a:rPr lang="en-US" sz="2800" dirty="0">
                <a:solidFill>
                  <a:srgbClr val="000000"/>
                </a:solidFill>
              </a:rPr>
              <a:t>Parent-child relationship: close, warm</a:t>
            </a:r>
          </a:p>
          <a:p>
            <a:pPr marL="514350" indent="-514350">
              <a:spcBef>
                <a:spcPts val="0"/>
              </a:spcBef>
              <a:buFont typeface="+mj-lt"/>
              <a:buAutoNum type="arabicPeriod"/>
            </a:pPr>
            <a:r>
              <a:rPr lang="en-US" sz="2800" dirty="0" smtClean="0">
                <a:solidFill>
                  <a:srgbClr val="000000"/>
                </a:solidFill>
              </a:rPr>
              <a:t>Parents’ modeling and teaching a religious faith</a:t>
            </a:r>
          </a:p>
          <a:p>
            <a:pPr marL="514350" indent="-514350">
              <a:spcBef>
                <a:spcPts val="0"/>
              </a:spcBef>
              <a:buFont typeface="+mj-lt"/>
              <a:buAutoNum type="arabicPeriod"/>
            </a:pPr>
            <a:r>
              <a:rPr lang="en-US" sz="2800" dirty="0" smtClean="0">
                <a:solidFill>
                  <a:srgbClr val="000000"/>
                </a:solidFill>
              </a:rPr>
              <a:t>Parents’ involvement in church life </a:t>
            </a:r>
          </a:p>
          <a:p>
            <a:pPr marL="514350" indent="-514350">
              <a:spcBef>
                <a:spcPts val="0"/>
              </a:spcBef>
              <a:buFont typeface="+mj-lt"/>
              <a:buAutoNum type="arabicPeriod"/>
            </a:pPr>
            <a:r>
              <a:rPr lang="en-US" sz="2800" dirty="0" smtClean="0">
                <a:solidFill>
                  <a:srgbClr val="000000"/>
                </a:solidFill>
              </a:rPr>
              <a:t>Grandparents’ religious influence &amp; relationship</a:t>
            </a:r>
          </a:p>
          <a:p>
            <a:pPr marL="514350" indent="-514350">
              <a:spcBef>
                <a:spcPts val="0"/>
              </a:spcBef>
              <a:buFont typeface="+mj-lt"/>
              <a:buAutoNum type="arabicPeriod"/>
            </a:pPr>
            <a:r>
              <a:rPr lang="en-US" sz="2800" dirty="0" smtClean="0">
                <a:solidFill>
                  <a:srgbClr val="000000"/>
                </a:solidFill>
              </a:rPr>
              <a:t>Religious tradition a child is born into</a:t>
            </a:r>
          </a:p>
          <a:p>
            <a:pPr marL="514350" indent="-514350">
              <a:spcBef>
                <a:spcPts val="0"/>
              </a:spcBef>
              <a:buFont typeface="+mj-lt"/>
              <a:buAutoNum type="arabicPeriod"/>
            </a:pPr>
            <a:r>
              <a:rPr lang="en-US" sz="2800" dirty="0" smtClean="0">
                <a:solidFill>
                  <a:srgbClr val="000000"/>
                </a:solidFill>
              </a:rPr>
              <a:t>Parents of the same faith</a:t>
            </a:r>
          </a:p>
          <a:p>
            <a:pPr marL="514350" indent="-514350">
              <a:spcBef>
                <a:spcPts val="0"/>
              </a:spcBef>
              <a:buFont typeface="+mj-lt"/>
              <a:buAutoNum type="arabicPeriod"/>
            </a:pPr>
            <a:r>
              <a:rPr lang="en-US" sz="2800" dirty="0">
                <a:solidFill>
                  <a:srgbClr val="000000"/>
                </a:solidFill>
              </a:rPr>
              <a:t>Family conversations about faith</a:t>
            </a:r>
          </a:p>
          <a:p>
            <a:pPr marL="514350" indent="-514350">
              <a:spcBef>
                <a:spcPts val="0"/>
              </a:spcBef>
              <a:buFont typeface="+mj-lt"/>
              <a:buAutoNum type="arabicPeriod"/>
            </a:pPr>
            <a:r>
              <a:rPr lang="en-US" sz="2800" dirty="0" smtClean="0">
                <a:solidFill>
                  <a:srgbClr val="000000"/>
                </a:solidFill>
              </a:rPr>
              <a:t>Embedded </a:t>
            </a:r>
            <a:r>
              <a:rPr lang="en-US" sz="2800" dirty="0">
                <a:solidFill>
                  <a:srgbClr val="000000"/>
                </a:solidFill>
              </a:rPr>
              <a:t>f</a:t>
            </a:r>
            <a:r>
              <a:rPr lang="en-US" sz="2800" dirty="0" smtClean="0">
                <a:solidFill>
                  <a:srgbClr val="000000"/>
                </a:solidFill>
              </a:rPr>
              <a:t>amily religious </a:t>
            </a:r>
            <a:r>
              <a:rPr lang="en-US" sz="2800" dirty="0">
                <a:solidFill>
                  <a:srgbClr val="000000"/>
                </a:solidFill>
              </a:rPr>
              <a:t>p</a:t>
            </a:r>
            <a:r>
              <a:rPr lang="en-US" sz="2800" dirty="0" smtClean="0">
                <a:solidFill>
                  <a:srgbClr val="000000"/>
                </a:solidFill>
              </a:rPr>
              <a:t>ractices </a:t>
            </a:r>
            <a:endParaRPr lang="en-US" sz="2800" dirty="0">
              <a:solidFill>
                <a:srgbClr val="000000"/>
              </a:solidFill>
            </a:endParaRPr>
          </a:p>
        </p:txBody>
      </p:sp>
    </p:spTree>
    <p:extLst>
      <p:ext uri="{BB962C8B-B14F-4D97-AF65-F5344CB8AC3E}">
        <p14:creationId xmlns:p14="http://schemas.microsoft.com/office/powerpoint/2010/main" val="1244929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242793"/>
            <a:ext cx="7667624" cy="1205007"/>
          </a:xfrm>
        </p:spPr>
        <p:txBody>
          <a:bodyPr/>
          <a:lstStyle/>
          <a:p>
            <a:r>
              <a:rPr lang="en-US" dirty="0"/>
              <a:t>What are the </a:t>
            </a:r>
            <a:r>
              <a:rPr lang="en-US" dirty="0" smtClean="0"/>
              <a:t>practices that </a:t>
            </a:r>
            <a:r>
              <a:rPr lang="en-US" dirty="0"/>
              <a:t>make a difference?</a:t>
            </a:r>
          </a:p>
        </p:txBody>
      </p:sp>
      <p:pic>
        <p:nvPicPr>
          <p:cNvPr id="3" name="Picture 2" descr="Page193.PNG"/>
          <p:cNvPicPr>
            <a:picLocks noChangeAspect="1"/>
          </p:cNvPicPr>
          <p:nvPr/>
        </p:nvPicPr>
        <p:blipFill rotWithShape="1">
          <a:blip r:embed="rId2">
            <a:extLst>
              <a:ext uri="{28A0092B-C50C-407E-A947-70E740481C1C}">
                <a14:useLocalDpi xmlns:a14="http://schemas.microsoft.com/office/drawing/2010/main" val="0"/>
              </a:ext>
            </a:extLst>
          </a:blip>
          <a:srcRect t="4544" b="3180"/>
          <a:stretch/>
        </p:blipFill>
        <p:spPr>
          <a:xfrm>
            <a:off x="2311046" y="1600200"/>
            <a:ext cx="6384098" cy="4418212"/>
          </a:xfrm>
          <a:prstGeom prst="rect">
            <a:avLst/>
          </a:prstGeom>
          <a:ln>
            <a:noFill/>
          </a:ln>
          <a:effectLst>
            <a:outerShdw blurRad="292100" dist="139700" dir="2700000" algn="tl" rotWithShape="0">
              <a:srgbClr val="333333">
                <a:alpha val="65000"/>
              </a:srgbClr>
            </a:outerShdw>
          </a:effectLst>
        </p:spPr>
      </p:pic>
      <p:pic>
        <p:nvPicPr>
          <p:cNvPr id="4" name="Picture 3" descr="9486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31" y="2539207"/>
            <a:ext cx="1780591" cy="2728875"/>
          </a:xfrm>
          <a:prstGeom prst="rect">
            <a:avLst/>
          </a:prstGeom>
        </p:spPr>
      </p:pic>
    </p:spTree>
    <p:extLst>
      <p:ext uri="{BB962C8B-B14F-4D97-AF65-F5344CB8AC3E}">
        <p14:creationId xmlns:p14="http://schemas.microsoft.com/office/powerpoint/2010/main" val="8863720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230093"/>
            <a:ext cx="7556313" cy="1116107"/>
          </a:xfrm>
        </p:spPr>
        <p:txBody>
          <a:bodyPr>
            <a:noAutofit/>
          </a:bodyPr>
          <a:lstStyle/>
          <a:p>
            <a:r>
              <a:rPr lang="en-US" dirty="0"/>
              <a:t>What are the practices that make a difference?</a:t>
            </a:r>
          </a:p>
        </p:txBody>
      </p:sp>
      <p:sp>
        <p:nvSpPr>
          <p:cNvPr id="3" name="Content Placeholder 2"/>
          <p:cNvSpPr>
            <a:spLocks noGrp="1"/>
          </p:cNvSpPr>
          <p:nvPr>
            <p:ph idx="1"/>
          </p:nvPr>
        </p:nvSpPr>
        <p:spPr>
          <a:xfrm>
            <a:off x="2293156" y="1963841"/>
            <a:ext cx="4675769" cy="4574631"/>
          </a:xfrm>
        </p:spPr>
        <p:txBody>
          <a:bodyPr>
            <a:normAutofit/>
          </a:bodyPr>
          <a:lstStyle/>
          <a:p>
            <a:pPr marL="0" lvl="2" indent="0">
              <a:spcBef>
                <a:spcPts val="200"/>
              </a:spcBef>
              <a:buNone/>
            </a:pPr>
            <a:r>
              <a:rPr lang="en-US" sz="2800" dirty="0" smtClean="0">
                <a:solidFill>
                  <a:schemeClr val="tx1"/>
                </a:solidFill>
              </a:rPr>
              <a:t>85% chance of being Highly Religious as an emerging adult if you were in the top 25% on the scales of: </a:t>
            </a:r>
          </a:p>
          <a:p>
            <a:pPr marL="622300" lvl="2" indent="-514350">
              <a:spcBef>
                <a:spcPts val="200"/>
              </a:spcBef>
              <a:buFont typeface="+mj-lt"/>
              <a:buAutoNum type="arabicPeriod"/>
            </a:pPr>
            <a:r>
              <a:rPr lang="en-US" sz="2800" dirty="0" smtClean="0">
                <a:solidFill>
                  <a:srgbClr val="000000"/>
                </a:solidFill>
              </a:rPr>
              <a:t>parental religion</a:t>
            </a:r>
          </a:p>
          <a:p>
            <a:pPr marL="622300" lvl="2" indent="-514350">
              <a:spcBef>
                <a:spcPts val="200"/>
              </a:spcBef>
              <a:buFont typeface="+mj-lt"/>
              <a:buAutoNum type="arabicPeriod"/>
            </a:pPr>
            <a:r>
              <a:rPr lang="en-US" sz="2800" dirty="0" smtClean="0">
                <a:solidFill>
                  <a:srgbClr val="000000"/>
                </a:solidFill>
              </a:rPr>
              <a:t>prayer</a:t>
            </a:r>
          </a:p>
          <a:p>
            <a:pPr marL="622300" lvl="2" indent="-514350">
              <a:spcBef>
                <a:spcPts val="200"/>
              </a:spcBef>
              <a:buFont typeface="+mj-lt"/>
              <a:buAutoNum type="arabicPeriod"/>
            </a:pPr>
            <a:r>
              <a:rPr lang="en-US" sz="2800" dirty="0" smtClean="0">
                <a:solidFill>
                  <a:srgbClr val="000000"/>
                </a:solidFill>
              </a:rPr>
              <a:t>importance </a:t>
            </a:r>
            <a:r>
              <a:rPr lang="en-US" sz="2800" dirty="0">
                <a:solidFill>
                  <a:srgbClr val="000000"/>
                </a:solidFill>
              </a:rPr>
              <a:t>of </a:t>
            </a:r>
            <a:r>
              <a:rPr lang="en-US" sz="2800" dirty="0" smtClean="0">
                <a:solidFill>
                  <a:srgbClr val="000000"/>
                </a:solidFill>
              </a:rPr>
              <a:t>faith</a:t>
            </a:r>
          </a:p>
          <a:p>
            <a:pPr marL="622300" lvl="2" indent="-514350">
              <a:spcBef>
                <a:spcPts val="200"/>
              </a:spcBef>
              <a:buFont typeface="+mj-lt"/>
              <a:buAutoNum type="arabicPeriod"/>
            </a:pPr>
            <a:r>
              <a:rPr lang="en-US" sz="2800" dirty="0" smtClean="0">
                <a:solidFill>
                  <a:srgbClr val="000000"/>
                </a:solidFill>
              </a:rPr>
              <a:t>Scripture </a:t>
            </a:r>
            <a:r>
              <a:rPr lang="en-US" sz="2800" dirty="0">
                <a:solidFill>
                  <a:srgbClr val="000000"/>
                </a:solidFill>
              </a:rPr>
              <a:t>reading </a:t>
            </a:r>
            <a:endParaRPr lang="en-US" sz="2800" dirty="0" smtClean="0">
              <a:solidFill>
                <a:srgbClr val="000000"/>
              </a:solidFill>
            </a:endParaRPr>
          </a:p>
          <a:p>
            <a:pPr marL="0" indent="0">
              <a:spcBef>
                <a:spcPts val="200"/>
              </a:spcBef>
              <a:buNone/>
            </a:pPr>
            <a:endParaRPr lang="en-US" sz="2800" dirty="0">
              <a:solidFill>
                <a:schemeClr val="tx1"/>
              </a:solidFill>
            </a:endParaRPr>
          </a:p>
        </p:txBody>
      </p:sp>
      <p:pic>
        <p:nvPicPr>
          <p:cNvPr id="4" name="Picture 3" descr="Souls.jpg"/>
          <p:cNvPicPr>
            <a:picLocks noChangeAspect="1"/>
          </p:cNvPicPr>
          <p:nvPr/>
        </p:nvPicPr>
        <p:blipFill>
          <a:blip r:embed="rId2"/>
          <a:srcRect l="17280" r="17280"/>
          <a:stretch>
            <a:fillRect/>
          </a:stretch>
        </p:blipFill>
        <p:spPr>
          <a:xfrm>
            <a:off x="7149044" y="2433777"/>
            <a:ext cx="1811489" cy="276816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136238" y="2543478"/>
            <a:ext cx="1863833" cy="2836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467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93040"/>
            <a:ext cx="7772400" cy="1224598"/>
          </a:xfrm>
        </p:spPr>
        <p:txBody>
          <a:bodyPr>
            <a:normAutofit/>
          </a:bodyPr>
          <a:lstStyle/>
          <a:p>
            <a:r>
              <a:rPr lang="en-US" dirty="0"/>
              <a:t>What are the practices that make a difference?</a:t>
            </a:r>
          </a:p>
        </p:txBody>
      </p:sp>
      <p:sp>
        <p:nvSpPr>
          <p:cNvPr id="4" name="Content Placeholder 3"/>
          <p:cNvSpPr>
            <a:spLocks noGrp="1"/>
          </p:cNvSpPr>
          <p:nvPr>
            <p:ph idx="1"/>
          </p:nvPr>
        </p:nvSpPr>
        <p:spPr>
          <a:xfrm>
            <a:off x="685800" y="1813561"/>
            <a:ext cx="7772400" cy="3733800"/>
          </a:xfrm>
        </p:spPr>
        <p:txBody>
          <a:bodyPr>
            <a:normAutofit fontScale="92500" lnSpcReduction="10000"/>
          </a:bodyPr>
          <a:lstStyle/>
          <a:p>
            <a:pPr marL="516636" indent="-514350">
              <a:lnSpc>
                <a:spcPct val="90000"/>
              </a:lnSpc>
              <a:spcBef>
                <a:spcPts val="600"/>
              </a:spcBef>
              <a:buSzPct val="100000"/>
            </a:pPr>
            <a:r>
              <a:rPr lang="en-US" sz="2800" dirty="0">
                <a:solidFill>
                  <a:srgbClr val="000000"/>
                </a:solidFill>
              </a:rPr>
              <a:t>Approximately 70% of youth who at some time or other before mid-emerging adulthood commit to live their lives for God, the vast majority appear to do so early in life, apparently before the age of 14. </a:t>
            </a:r>
          </a:p>
          <a:p>
            <a:pPr marL="516636" indent="-514350">
              <a:lnSpc>
                <a:spcPct val="90000"/>
              </a:lnSpc>
              <a:spcBef>
                <a:spcPts val="600"/>
              </a:spcBef>
              <a:buSzPct val="100000"/>
            </a:pPr>
            <a:r>
              <a:rPr lang="en-US" sz="2800" dirty="0">
                <a:solidFill>
                  <a:srgbClr val="000000"/>
                </a:solidFill>
              </a:rPr>
              <a:t>Most make their first commitments to God as children or during the preteen or very early teen years.</a:t>
            </a:r>
          </a:p>
          <a:p>
            <a:pPr marL="516636" indent="-514350">
              <a:lnSpc>
                <a:spcPct val="90000"/>
              </a:lnSpc>
              <a:spcBef>
                <a:spcPts val="600"/>
              </a:spcBef>
              <a:buSzPct val="100000"/>
            </a:pPr>
            <a:r>
              <a:rPr lang="en-US" sz="2800" dirty="0">
                <a:solidFill>
                  <a:srgbClr val="000000"/>
                </a:solidFill>
              </a:rPr>
              <a:t>Many religious trajectories followed in the course of life’s development seemed to be formed early on in life.  </a:t>
            </a:r>
          </a:p>
        </p:txBody>
      </p:sp>
    </p:spTree>
    <p:extLst>
      <p:ext uri="{BB962C8B-B14F-4D97-AF65-F5344CB8AC3E}">
        <p14:creationId xmlns:p14="http://schemas.microsoft.com/office/powerpoint/2010/main" val="355571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7"/>
            <a:ext cx="7772400" cy="1325563"/>
          </a:xfrm>
        </p:spPr>
        <p:txBody>
          <a:bodyPr>
            <a:normAutofit/>
          </a:bodyPr>
          <a:lstStyle/>
          <a:p>
            <a:r>
              <a:rPr lang="en-US" dirty="0"/>
              <a:t>What are the practices that make a difference?</a:t>
            </a:r>
          </a:p>
        </p:txBody>
      </p:sp>
      <p:sp>
        <p:nvSpPr>
          <p:cNvPr id="8" name="Content Placeholder 7"/>
          <p:cNvSpPr>
            <a:spLocks noGrp="1"/>
          </p:cNvSpPr>
          <p:nvPr>
            <p:ph idx="1"/>
          </p:nvPr>
        </p:nvSpPr>
        <p:spPr>
          <a:xfrm>
            <a:off x="685800" y="1859279"/>
            <a:ext cx="7772400" cy="3728721"/>
          </a:xfrm>
        </p:spPr>
        <p:txBody>
          <a:bodyPr>
            <a:normAutofit fontScale="85000" lnSpcReduction="10000"/>
          </a:bodyPr>
          <a:lstStyle/>
          <a:p>
            <a:pPr marL="0" indent="0" algn="ctr">
              <a:buNone/>
            </a:pPr>
            <a:r>
              <a:rPr lang="en-US" sz="3200" i="1" dirty="0" smtClean="0">
                <a:solidFill>
                  <a:srgbClr val="000000"/>
                </a:solidFill>
              </a:rPr>
              <a:t>“Emerging adults who grew up with seriously religious parents are through socialization more likely (1) to have internalized their parents religious worldview, (2) to possess the practical religious know-how needed to live more highly religious lives, and (3) to embody the identity orientations and behavioral tendencies toward continuing to practice what they have been taught religiously.”</a:t>
            </a:r>
            <a:r>
              <a:rPr lang="en-US" sz="2800" i="1" dirty="0" smtClean="0">
                <a:solidFill>
                  <a:srgbClr val="000000"/>
                </a:solidFill>
              </a:rPr>
              <a:t> </a:t>
            </a:r>
          </a:p>
          <a:p>
            <a:pPr marL="0" indent="0" algn="ctr">
              <a:buNone/>
            </a:pPr>
            <a:r>
              <a:rPr lang="en-US" sz="2800" dirty="0" smtClean="0">
                <a:solidFill>
                  <a:srgbClr val="000000"/>
                </a:solidFill>
              </a:rPr>
              <a:t>(Christian Smith &amp; Patricia Snell)</a:t>
            </a:r>
            <a:endParaRPr lang="en-US" sz="2800" dirty="0">
              <a:solidFill>
                <a:srgbClr val="000000"/>
              </a:solidFill>
            </a:endParaRPr>
          </a:p>
        </p:txBody>
      </p:sp>
    </p:spTree>
    <p:extLst>
      <p:ext uri="{BB962C8B-B14F-4D97-AF65-F5344CB8AC3E}">
        <p14:creationId xmlns:p14="http://schemas.microsoft.com/office/powerpoint/2010/main" val="398260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04520" y="1864361"/>
            <a:ext cx="7772400" cy="3733800"/>
          </a:xfrm>
        </p:spPr>
        <p:txBody>
          <a:bodyPr>
            <a:normAutofit fontScale="70000" lnSpcReduction="20000"/>
          </a:bodyPr>
          <a:lstStyle/>
          <a:p>
            <a:pPr marL="0" indent="0" algn="ctr">
              <a:buNone/>
            </a:pPr>
            <a:r>
              <a:rPr lang="en-US" sz="3900" i="1" dirty="0" smtClean="0">
                <a:solidFill>
                  <a:srgbClr val="000000"/>
                </a:solidFill>
              </a:rPr>
              <a:t>“At the heart of this social causal mechanism stands the elementary process of teaching—both formal and informal, verbal and nonverbal, oral and behavioral, intentional and unconscious, through both instruction and role modeling. We believe that one of the main ways by which empirically observed strong parental religion produced strong emerging adult religion in offspring is through the teaching involved in socialization.”</a:t>
            </a:r>
          </a:p>
          <a:p>
            <a:pPr marL="0" indent="0" algn="ctr">
              <a:buNone/>
            </a:pPr>
            <a:r>
              <a:rPr lang="en-US" sz="2595" dirty="0" smtClean="0">
                <a:solidFill>
                  <a:srgbClr val="000000"/>
                </a:solidFill>
              </a:rPr>
              <a:t>(</a:t>
            </a:r>
            <a:r>
              <a:rPr lang="en-US" sz="2595" i="1" dirty="0" smtClean="0">
                <a:solidFill>
                  <a:srgbClr val="000000"/>
                </a:solidFill>
              </a:rPr>
              <a:t>Souls in Transition: The Religious &amp; Spiritual Lives of Emerging Adults </a:t>
            </a:r>
            <a:r>
              <a:rPr lang="en-US" sz="2595" dirty="0" smtClean="0">
                <a:solidFill>
                  <a:srgbClr val="000000"/>
                </a:solidFill>
              </a:rPr>
              <a:t>by Christian Smith with Patricia Snell) </a:t>
            </a:r>
          </a:p>
        </p:txBody>
      </p:sp>
      <p:sp>
        <p:nvSpPr>
          <p:cNvPr id="3" name="Title 2"/>
          <p:cNvSpPr>
            <a:spLocks noGrp="1"/>
          </p:cNvSpPr>
          <p:nvPr>
            <p:ph type="title"/>
          </p:nvPr>
        </p:nvSpPr>
        <p:spPr>
          <a:xfrm>
            <a:off x="498476" y="330201"/>
            <a:ext cx="7556313" cy="1270000"/>
          </a:xfrm>
        </p:spPr>
        <p:txBody>
          <a:bodyPr/>
          <a:lstStyle/>
          <a:p>
            <a:r>
              <a:rPr lang="en-US" dirty="0"/>
              <a:t>What are the practices that make a difference?</a:t>
            </a:r>
          </a:p>
        </p:txBody>
      </p:sp>
    </p:spTree>
    <p:extLst>
      <p:ext uri="{BB962C8B-B14F-4D97-AF65-F5344CB8AC3E}">
        <p14:creationId xmlns:p14="http://schemas.microsoft.com/office/powerpoint/2010/main" val="190544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none" dirty="0" smtClean="0"/>
              <a:t>FamiliesAtTheCenter.com</a:t>
            </a:r>
            <a:endParaRPr lang="en-US" cap="none" dirty="0"/>
          </a:p>
        </p:txBody>
      </p:sp>
      <p:pic>
        <p:nvPicPr>
          <p:cNvPr id="5" name="Picture 4" descr="Screen Shot 2016-05-25 at 7.04.21 AM.png"/>
          <p:cNvPicPr>
            <a:picLocks noChangeAspect="1"/>
          </p:cNvPicPr>
          <p:nvPr/>
        </p:nvPicPr>
        <p:blipFill rotWithShape="1">
          <a:blip r:embed="rId2">
            <a:extLst>
              <a:ext uri="{28A0092B-C50C-407E-A947-70E740481C1C}">
                <a14:useLocalDpi xmlns:a14="http://schemas.microsoft.com/office/drawing/2010/main" val="0"/>
              </a:ext>
            </a:extLst>
          </a:blip>
          <a:srcRect l="14443" t="16667" r="4584" b="14889"/>
          <a:stretch/>
        </p:blipFill>
        <p:spPr>
          <a:xfrm>
            <a:off x="826830" y="1339155"/>
            <a:ext cx="7715639" cy="4076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88151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20785850"/>
              </p:ext>
            </p:extLst>
          </p:nvPr>
        </p:nvGraphicFramePr>
        <p:xfrm>
          <a:off x="569596" y="1747520"/>
          <a:ext cx="5130164" cy="4122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98476" y="330201"/>
            <a:ext cx="7556313" cy="1270000"/>
          </a:xfrm>
        </p:spPr>
        <p:txBody>
          <a:bodyPr/>
          <a:lstStyle/>
          <a:p>
            <a:r>
              <a:rPr lang="en-US" dirty="0"/>
              <a:t>What are the practices that make a difference?</a:t>
            </a:r>
          </a:p>
        </p:txBody>
      </p:sp>
      <p:pic>
        <p:nvPicPr>
          <p:cNvPr id="5" name="Picture 4" descr="415GwvTOqc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2892" y="2075180"/>
            <a:ext cx="2015439" cy="3035300"/>
          </a:xfrm>
          <a:prstGeom prst="rect">
            <a:avLst/>
          </a:prstGeom>
        </p:spPr>
      </p:pic>
    </p:spTree>
    <p:extLst>
      <p:ext uri="{BB962C8B-B14F-4D97-AF65-F5344CB8AC3E}">
        <p14:creationId xmlns:p14="http://schemas.microsoft.com/office/powerpoint/2010/main" val="39058511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1239202"/>
          </a:xfrm>
        </p:spPr>
        <p:txBody>
          <a:bodyPr>
            <a:normAutofit/>
          </a:bodyPr>
          <a:lstStyle/>
          <a:p>
            <a:r>
              <a:rPr lang="en-US" dirty="0"/>
              <a:t>What are the practices that make a difference?</a:t>
            </a:r>
          </a:p>
        </p:txBody>
      </p:sp>
      <p:sp>
        <p:nvSpPr>
          <p:cNvPr id="3" name="Content Placeholder 2"/>
          <p:cNvSpPr>
            <a:spLocks noGrp="1"/>
          </p:cNvSpPr>
          <p:nvPr>
            <p:ph idx="1"/>
          </p:nvPr>
        </p:nvSpPr>
        <p:spPr/>
        <p:txBody>
          <a:bodyPr>
            <a:noAutofit/>
          </a:bodyPr>
          <a:lstStyle/>
          <a:p>
            <a:pPr marL="457200" indent="-457200">
              <a:spcBef>
                <a:spcPts val="0"/>
              </a:spcBef>
            </a:pPr>
            <a:r>
              <a:rPr lang="en-US" sz="2800" dirty="0" smtClean="0">
                <a:solidFill>
                  <a:srgbClr val="000000"/>
                </a:solidFill>
              </a:rPr>
              <a:t>Parents </a:t>
            </a:r>
            <a:r>
              <a:rPr lang="en-US" sz="2800" dirty="0">
                <a:solidFill>
                  <a:srgbClr val="000000"/>
                </a:solidFill>
              </a:rPr>
              <a:t>possess and practice a vital and informed </a:t>
            </a:r>
            <a:r>
              <a:rPr lang="en-US" sz="2800" dirty="0" smtClean="0">
                <a:solidFill>
                  <a:srgbClr val="000000"/>
                </a:solidFill>
              </a:rPr>
              <a:t>faith – understanding </a:t>
            </a:r>
            <a:r>
              <a:rPr lang="en-US" sz="2800" dirty="0">
                <a:solidFill>
                  <a:srgbClr val="000000"/>
                </a:solidFill>
              </a:rPr>
              <a:t>the Christian faith, participating in worship, praying, and engaging in service and mission</a:t>
            </a:r>
            <a:r>
              <a:rPr lang="en-US" sz="2800" dirty="0" smtClean="0">
                <a:solidFill>
                  <a:srgbClr val="000000"/>
                </a:solidFill>
              </a:rPr>
              <a:t>.</a:t>
            </a:r>
          </a:p>
          <a:p>
            <a:pPr marL="457200" indent="-457200">
              <a:spcBef>
                <a:spcPts val="0"/>
              </a:spcBef>
            </a:pPr>
            <a:r>
              <a:rPr lang="en-US" sz="2800" dirty="0">
                <a:solidFill>
                  <a:srgbClr val="000000"/>
                </a:solidFill>
              </a:rPr>
              <a:t>Family members’ expressions of respect and love create an atmosphere promoting </a:t>
            </a:r>
            <a:r>
              <a:rPr lang="en-US" sz="2800" dirty="0" smtClean="0">
                <a:solidFill>
                  <a:srgbClr val="000000"/>
                </a:solidFill>
              </a:rPr>
              <a:t>faith.</a:t>
            </a:r>
            <a:endParaRPr lang="en-US" sz="2800" dirty="0">
              <a:solidFill>
                <a:srgbClr val="000000"/>
              </a:solidFill>
            </a:endParaRPr>
          </a:p>
          <a:p>
            <a:pPr marL="457200" indent="-457200">
              <a:spcBef>
                <a:spcPts val="0"/>
              </a:spcBef>
            </a:pPr>
            <a:r>
              <a:rPr lang="en-US" sz="2800" dirty="0">
                <a:solidFill>
                  <a:srgbClr val="000000"/>
                </a:solidFill>
              </a:rPr>
              <a:t>Parents engage youth and the whole family in conversations, prayer, Bible reading, and service that nurture faith and life</a:t>
            </a:r>
            <a:r>
              <a:rPr lang="en-US" sz="2800" dirty="0" smtClean="0">
                <a:solidFill>
                  <a:srgbClr val="000000"/>
                </a:solidFill>
              </a:rPr>
              <a:t>.</a:t>
            </a:r>
            <a:endParaRPr lang="en-US" sz="2800" dirty="0">
              <a:solidFill>
                <a:srgbClr val="000000"/>
              </a:solidFill>
            </a:endParaRPr>
          </a:p>
        </p:txBody>
      </p:sp>
    </p:spTree>
    <p:extLst>
      <p:ext uri="{BB962C8B-B14F-4D97-AF65-F5344CB8AC3E}">
        <p14:creationId xmlns:p14="http://schemas.microsoft.com/office/powerpoint/2010/main" val="389457668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03200"/>
            <a:ext cx="7772400" cy="1214438"/>
          </a:xfrm>
        </p:spPr>
        <p:txBody>
          <a:bodyPr>
            <a:normAutofit/>
          </a:bodyPr>
          <a:lstStyle/>
          <a:p>
            <a:r>
              <a:rPr lang="en-US" dirty="0"/>
              <a:t>What are the practices that make a difference?</a:t>
            </a:r>
          </a:p>
        </p:txBody>
      </p:sp>
      <p:sp>
        <p:nvSpPr>
          <p:cNvPr id="3" name="Content Placeholder 2"/>
          <p:cNvSpPr>
            <a:spLocks noGrp="1"/>
          </p:cNvSpPr>
          <p:nvPr>
            <p:ph idx="1"/>
          </p:nvPr>
        </p:nvSpPr>
        <p:spPr/>
        <p:txBody>
          <a:bodyPr>
            <a:normAutofit lnSpcReduction="10000"/>
          </a:bodyPr>
          <a:lstStyle/>
          <a:p>
            <a:pPr marL="0" indent="0">
              <a:spcBef>
                <a:spcPts val="600"/>
              </a:spcBef>
              <a:buNone/>
            </a:pPr>
            <a:r>
              <a:rPr lang="en-US" sz="2800" b="1" i="1" dirty="0" smtClean="0">
                <a:solidFill>
                  <a:srgbClr val="000000"/>
                </a:solidFill>
              </a:rPr>
              <a:t>How have your parents influenced your faith life?</a:t>
            </a:r>
          </a:p>
          <a:p>
            <a:pPr marL="457200" indent="-457200">
              <a:spcBef>
                <a:spcPts val="600"/>
              </a:spcBef>
              <a:buFont typeface="+mj-lt"/>
              <a:buAutoNum type="arabicPeriod"/>
            </a:pPr>
            <a:r>
              <a:rPr lang="en-US" sz="2800" dirty="0" smtClean="0">
                <a:solidFill>
                  <a:srgbClr val="000000"/>
                </a:solidFill>
              </a:rPr>
              <a:t>Values are focused on serving others and God.</a:t>
            </a:r>
          </a:p>
          <a:p>
            <a:pPr marL="457200" indent="-457200">
              <a:spcBef>
                <a:spcPts val="600"/>
              </a:spcBef>
              <a:buFont typeface="+mj-lt"/>
              <a:buAutoNum type="arabicPeriod"/>
            </a:pPr>
            <a:r>
              <a:rPr lang="en-US" sz="2800" dirty="0" smtClean="0">
                <a:solidFill>
                  <a:srgbClr val="000000"/>
                </a:solidFill>
              </a:rPr>
              <a:t>Positive influence on my religious faith</a:t>
            </a:r>
          </a:p>
          <a:p>
            <a:pPr marL="457200" indent="-457200">
              <a:spcBef>
                <a:spcPts val="600"/>
              </a:spcBef>
              <a:buFont typeface="+mj-lt"/>
              <a:buAutoNum type="arabicPeriod"/>
            </a:pPr>
            <a:r>
              <a:rPr lang="en-US" sz="2800" dirty="0" smtClean="0">
                <a:solidFill>
                  <a:srgbClr val="000000"/>
                </a:solidFill>
              </a:rPr>
              <a:t>Talk with me about my relationship with Jesus Christ</a:t>
            </a:r>
          </a:p>
          <a:p>
            <a:pPr marL="457200" indent="-457200">
              <a:spcBef>
                <a:spcPts val="600"/>
              </a:spcBef>
              <a:buFont typeface="+mj-lt"/>
              <a:buAutoNum type="arabicPeriod"/>
            </a:pPr>
            <a:r>
              <a:rPr lang="en-US" sz="2800" dirty="0" smtClean="0">
                <a:solidFill>
                  <a:srgbClr val="000000"/>
                </a:solidFill>
              </a:rPr>
              <a:t>Attending Sunday worship</a:t>
            </a:r>
          </a:p>
          <a:p>
            <a:pPr marL="457200" indent="-457200">
              <a:spcBef>
                <a:spcPts val="600"/>
              </a:spcBef>
              <a:buFont typeface="+mj-lt"/>
              <a:buAutoNum type="arabicPeriod"/>
            </a:pPr>
            <a:r>
              <a:rPr lang="en-US" sz="2800" dirty="0" smtClean="0">
                <a:solidFill>
                  <a:srgbClr val="000000"/>
                </a:solidFill>
              </a:rPr>
              <a:t>Talked with my parent about religious faith</a:t>
            </a:r>
          </a:p>
          <a:p>
            <a:pPr marL="457200" indent="-457200">
              <a:spcBef>
                <a:spcPts val="600"/>
              </a:spcBef>
              <a:buFont typeface="+mj-lt"/>
              <a:buAutoNum type="arabicPeriod"/>
            </a:pPr>
            <a:r>
              <a:rPr lang="en-US" sz="2800" dirty="0" smtClean="0">
                <a:solidFill>
                  <a:srgbClr val="000000"/>
                </a:solidFill>
              </a:rPr>
              <a:t>Reading the Bible </a:t>
            </a:r>
          </a:p>
        </p:txBody>
      </p:sp>
    </p:spTree>
    <p:extLst>
      <p:ext uri="{BB962C8B-B14F-4D97-AF65-F5344CB8AC3E}">
        <p14:creationId xmlns:p14="http://schemas.microsoft.com/office/powerpoint/2010/main" val="16457461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6" y="317501"/>
            <a:ext cx="7556313" cy="1282700"/>
          </a:xfrm>
        </p:spPr>
        <p:txBody>
          <a:bodyPr/>
          <a:lstStyle/>
          <a:p>
            <a:r>
              <a:rPr lang="en-US" dirty="0"/>
              <a:t>What are the practices that make a difference?</a:t>
            </a:r>
          </a:p>
        </p:txBody>
      </p:sp>
      <p:sp>
        <p:nvSpPr>
          <p:cNvPr id="221187" name="Rectangle 3"/>
          <p:cNvSpPr>
            <a:spLocks noGrp="1" noChangeArrowheads="1"/>
          </p:cNvSpPr>
          <p:nvPr>
            <p:ph idx="1"/>
          </p:nvPr>
        </p:nvSpPr>
        <p:spPr>
          <a:xfrm>
            <a:off x="498476" y="1630681"/>
            <a:ext cx="8137524" cy="4328160"/>
          </a:xfrm>
        </p:spPr>
        <p:txBody>
          <a:bodyPr>
            <a:normAutofit fontScale="85000" lnSpcReduction="10000"/>
          </a:bodyPr>
          <a:lstStyle/>
          <a:p>
            <a:pPr marL="0" indent="0" algn="ctr">
              <a:lnSpc>
                <a:spcPct val="120000"/>
              </a:lnSpc>
              <a:spcBef>
                <a:spcPts val="0"/>
              </a:spcBef>
              <a:buNone/>
              <a:defRPr/>
            </a:pPr>
            <a:r>
              <a:rPr lang="en-US" sz="2800" dirty="0" smtClean="0">
                <a:solidFill>
                  <a:srgbClr val="000000"/>
                </a:solidFill>
              </a:rPr>
              <a:t>“Effective </a:t>
            </a:r>
            <a:r>
              <a:rPr lang="en-US" sz="2800" dirty="0">
                <a:solidFill>
                  <a:srgbClr val="000000"/>
                </a:solidFill>
              </a:rPr>
              <a:t>religious socialization comes about through embedded practices; that is, through specific, deliberate religious activities that are firmly intertwined with the daily habits of family routines, of eating and sleeping, of having conversations, of adorning spaces in which people live, of celebrating the holidays, and of being part of a community. Compared with these practices, the formal teachings of religious leaders often pale in significance. Yet when such practices are present, formal teachings also become more important</a:t>
            </a:r>
            <a:r>
              <a:rPr lang="en-US" sz="2800" dirty="0" smtClean="0">
                <a:solidFill>
                  <a:srgbClr val="000000"/>
                </a:solidFill>
              </a:rPr>
              <a:t>.” </a:t>
            </a:r>
          </a:p>
          <a:p>
            <a:pPr marL="0" indent="0" algn="ctr">
              <a:lnSpc>
                <a:spcPct val="120000"/>
              </a:lnSpc>
              <a:spcBef>
                <a:spcPts val="0"/>
              </a:spcBef>
              <a:buNone/>
              <a:defRPr/>
            </a:pPr>
            <a:r>
              <a:rPr lang="en-US" sz="2800" dirty="0" smtClean="0">
                <a:solidFill>
                  <a:srgbClr val="000000"/>
                </a:solidFill>
              </a:rPr>
              <a:t>(</a:t>
            </a:r>
            <a:r>
              <a:rPr lang="en-US" sz="2800" dirty="0">
                <a:solidFill>
                  <a:srgbClr val="000000"/>
                </a:solidFill>
              </a:rPr>
              <a:t>Robert Wuthnow, </a:t>
            </a:r>
            <a:r>
              <a:rPr lang="en-US" sz="2800" i="1" dirty="0">
                <a:solidFill>
                  <a:srgbClr val="000000"/>
                </a:solidFill>
              </a:rPr>
              <a:t>Growing Up Religious</a:t>
            </a:r>
            <a:r>
              <a:rPr lang="en-US" sz="2800" dirty="0">
                <a:solidFill>
                  <a:srgbClr val="000000"/>
                </a:solidFill>
              </a:rPr>
              <a:t>). </a:t>
            </a:r>
          </a:p>
        </p:txBody>
      </p:sp>
    </p:spTree>
    <p:extLst>
      <p:ext uri="{BB962C8B-B14F-4D97-AF65-F5344CB8AC3E}">
        <p14:creationId xmlns:p14="http://schemas.microsoft.com/office/powerpoint/2010/main" val="10646857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4637"/>
            <a:ext cx="7772400" cy="1325563"/>
          </a:xfrm>
        </p:spPr>
        <p:txBody>
          <a:bodyPr>
            <a:normAutofit/>
          </a:bodyPr>
          <a:lstStyle/>
          <a:p>
            <a:r>
              <a:rPr lang="en-US" dirty="0"/>
              <a:t>What are the practices that make a difference?</a:t>
            </a:r>
          </a:p>
        </p:txBody>
      </p:sp>
      <p:sp>
        <p:nvSpPr>
          <p:cNvPr id="3" name="Content Placeholder 2"/>
          <p:cNvSpPr>
            <a:spLocks noGrp="1"/>
          </p:cNvSpPr>
          <p:nvPr>
            <p:ph idx="1"/>
          </p:nvPr>
        </p:nvSpPr>
        <p:spPr>
          <a:xfrm>
            <a:off x="685800" y="1793241"/>
            <a:ext cx="7772400" cy="3733800"/>
          </a:xfrm>
        </p:spPr>
        <p:txBody>
          <a:bodyPr>
            <a:normAutofit fontScale="85000" lnSpcReduction="10000"/>
          </a:bodyPr>
          <a:lstStyle/>
          <a:p>
            <a:pPr marL="457200" indent="-457200">
              <a:spcBef>
                <a:spcPts val="200"/>
              </a:spcBef>
            </a:pPr>
            <a:r>
              <a:rPr lang="en-US" sz="2900" dirty="0" smtClean="0">
                <a:solidFill>
                  <a:srgbClr val="000000"/>
                </a:solidFill>
              </a:rPr>
              <a:t>Eating </a:t>
            </a:r>
            <a:r>
              <a:rPr lang="en-US" sz="2900" dirty="0">
                <a:solidFill>
                  <a:srgbClr val="000000"/>
                </a:solidFill>
              </a:rPr>
              <a:t>t</a:t>
            </a:r>
            <a:r>
              <a:rPr lang="en-US" sz="2900" dirty="0" smtClean="0">
                <a:solidFill>
                  <a:srgbClr val="000000"/>
                </a:solidFill>
              </a:rPr>
              <a:t>ogether – especially </a:t>
            </a:r>
            <a:r>
              <a:rPr lang="en-US" sz="2900" dirty="0">
                <a:solidFill>
                  <a:srgbClr val="000000"/>
                </a:solidFill>
              </a:rPr>
              <a:t>the power of Sunday meals and </a:t>
            </a:r>
            <a:r>
              <a:rPr lang="en-US" sz="2900" dirty="0" smtClean="0">
                <a:solidFill>
                  <a:srgbClr val="000000"/>
                </a:solidFill>
              </a:rPr>
              <a:t>holidays</a:t>
            </a:r>
            <a:endParaRPr lang="en-US" sz="2900" dirty="0">
              <a:solidFill>
                <a:srgbClr val="000000"/>
              </a:solidFill>
            </a:endParaRPr>
          </a:p>
          <a:p>
            <a:pPr marL="457200" indent="-457200">
              <a:spcBef>
                <a:spcPts val="200"/>
              </a:spcBef>
            </a:pPr>
            <a:r>
              <a:rPr lang="en-US" sz="2900" dirty="0" smtClean="0">
                <a:solidFill>
                  <a:srgbClr val="000000"/>
                </a:solidFill>
              </a:rPr>
              <a:t>Praying –</a:t>
            </a:r>
            <a:r>
              <a:rPr lang="en-US" sz="2900" dirty="0">
                <a:solidFill>
                  <a:srgbClr val="000000"/>
                </a:solidFill>
              </a:rPr>
              <a:t> </a:t>
            </a:r>
            <a:r>
              <a:rPr lang="en-US" sz="2900" dirty="0" smtClean="0">
                <a:solidFill>
                  <a:srgbClr val="000000"/>
                </a:solidFill>
              </a:rPr>
              <a:t>bedtime </a:t>
            </a:r>
            <a:r>
              <a:rPr lang="en-US" sz="2900" dirty="0">
                <a:solidFill>
                  <a:srgbClr val="000000"/>
                </a:solidFill>
              </a:rPr>
              <a:t>rituals and prayer, grace before </a:t>
            </a:r>
            <a:r>
              <a:rPr lang="en-US" sz="2900" dirty="0" smtClean="0">
                <a:solidFill>
                  <a:srgbClr val="000000"/>
                </a:solidFill>
              </a:rPr>
              <a:t>meals </a:t>
            </a:r>
            <a:endParaRPr lang="en-US" sz="2900" dirty="0">
              <a:solidFill>
                <a:srgbClr val="000000"/>
              </a:solidFill>
            </a:endParaRPr>
          </a:p>
          <a:p>
            <a:pPr marL="457200" indent="-457200">
              <a:spcBef>
                <a:spcPts val="200"/>
              </a:spcBef>
            </a:pPr>
            <a:r>
              <a:rPr lang="en-US" sz="2900" dirty="0" smtClean="0">
                <a:solidFill>
                  <a:srgbClr val="000000"/>
                </a:solidFill>
              </a:rPr>
              <a:t>Having </a:t>
            </a:r>
            <a:r>
              <a:rPr lang="en-US" sz="2900" dirty="0">
                <a:solidFill>
                  <a:srgbClr val="000000"/>
                </a:solidFill>
              </a:rPr>
              <a:t>family </a:t>
            </a:r>
            <a:r>
              <a:rPr lang="en-US" sz="2900" dirty="0" smtClean="0">
                <a:solidFill>
                  <a:srgbClr val="000000"/>
                </a:solidFill>
              </a:rPr>
              <a:t>conversations, talking about God </a:t>
            </a:r>
            <a:endParaRPr lang="en-US" sz="2900" dirty="0">
              <a:solidFill>
                <a:srgbClr val="000000"/>
              </a:solidFill>
            </a:endParaRPr>
          </a:p>
          <a:p>
            <a:pPr marL="457200" indent="-457200">
              <a:spcBef>
                <a:spcPts val="200"/>
              </a:spcBef>
            </a:pPr>
            <a:r>
              <a:rPr lang="en-US" sz="2900" dirty="0">
                <a:solidFill>
                  <a:srgbClr val="000000"/>
                </a:solidFill>
              </a:rPr>
              <a:t>D</a:t>
            </a:r>
            <a:r>
              <a:rPr lang="en-US" sz="2900" dirty="0" smtClean="0">
                <a:solidFill>
                  <a:srgbClr val="000000"/>
                </a:solidFill>
              </a:rPr>
              <a:t>isplaying </a:t>
            </a:r>
            <a:r>
              <a:rPr lang="en-US" sz="2900" dirty="0">
                <a:solidFill>
                  <a:srgbClr val="000000"/>
                </a:solidFill>
              </a:rPr>
              <a:t>sacred objects and religious images, especially the </a:t>
            </a:r>
            <a:r>
              <a:rPr lang="en-US" sz="2900" dirty="0" smtClean="0">
                <a:solidFill>
                  <a:srgbClr val="000000"/>
                </a:solidFill>
              </a:rPr>
              <a:t>Bible</a:t>
            </a:r>
            <a:endParaRPr lang="en-US" sz="2900" dirty="0">
              <a:solidFill>
                <a:srgbClr val="000000"/>
              </a:solidFill>
            </a:endParaRPr>
          </a:p>
          <a:p>
            <a:pPr marL="457200" indent="-457200">
              <a:spcBef>
                <a:spcPts val="200"/>
              </a:spcBef>
            </a:pPr>
            <a:r>
              <a:rPr lang="en-US" sz="2900" dirty="0">
                <a:solidFill>
                  <a:srgbClr val="000000"/>
                </a:solidFill>
              </a:rPr>
              <a:t>C</a:t>
            </a:r>
            <a:r>
              <a:rPr lang="en-US" sz="2900" dirty="0" smtClean="0">
                <a:solidFill>
                  <a:srgbClr val="000000"/>
                </a:solidFill>
              </a:rPr>
              <a:t>elebrating holidays and rituals </a:t>
            </a:r>
            <a:endParaRPr lang="en-US" sz="2900" dirty="0">
              <a:solidFill>
                <a:srgbClr val="000000"/>
              </a:solidFill>
            </a:endParaRPr>
          </a:p>
          <a:p>
            <a:pPr marL="457200" indent="-457200">
              <a:spcBef>
                <a:spcPts val="200"/>
              </a:spcBef>
            </a:pPr>
            <a:r>
              <a:rPr lang="en-US" sz="2900" dirty="0">
                <a:solidFill>
                  <a:srgbClr val="000000"/>
                </a:solidFill>
              </a:rPr>
              <a:t>P</a:t>
            </a:r>
            <a:r>
              <a:rPr lang="en-US" sz="2900" dirty="0" smtClean="0">
                <a:solidFill>
                  <a:srgbClr val="000000"/>
                </a:solidFill>
              </a:rPr>
              <a:t>roviding </a:t>
            </a:r>
            <a:r>
              <a:rPr lang="en-US" sz="2900" dirty="0">
                <a:solidFill>
                  <a:srgbClr val="000000"/>
                </a:solidFill>
              </a:rPr>
              <a:t>moral </a:t>
            </a:r>
            <a:r>
              <a:rPr lang="en-US" sz="2900" dirty="0" smtClean="0">
                <a:solidFill>
                  <a:srgbClr val="000000"/>
                </a:solidFill>
              </a:rPr>
              <a:t>instruction</a:t>
            </a:r>
            <a:endParaRPr lang="en-US" sz="2900" dirty="0">
              <a:solidFill>
                <a:srgbClr val="000000"/>
              </a:solidFill>
            </a:endParaRPr>
          </a:p>
          <a:p>
            <a:pPr marL="457200" indent="-457200">
              <a:spcBef>
                <a:spcPts val="200"/>
              </a:spcBef>
            </a:pPr>
            <a:r>
              <a:rPr lang="en-US" sz="2900" dirty="0">
                <a:solidFill>
                  <a:srgbClr val="000000"/>
                </a:solidFill>
              </a:rPr>
              <a:t>E</a:t>
            </a:r>
            <a:r>
              <a:rPr lang="en-US" sz="2900" dirty="0" smtClean="0">
                <a:solidFill>
                  <a:srgbClr val="000000"/>
                </a:solidFill>
              </a:rPr>
              <a:t>ngaging </a:t>
            </a:r>
            <a:r>
              <a:rPr lang="en-US" sz="2900" dirty="0">
                <a:solidFill>
                  <a:srgbClr val="000000"/>
                </a:solidFill>
              </a:rPr>
              <a:t>in family devotions and reading the </a:t>
            </a:r>
            <a:r>
              <a:rPr lang="en-US" sz="2900" dirty="0" smtClean="0">
                <a:solidFill>
                  <a:srgbClr val="000000"/>
                </a:solidFill>
              </a:rPr>
              <a:t>Bible</a:t>
            </a:r>
          </a:p>
          <a:p>
            <a:pPr marL="457200" indent="-457200">
              <a:spcBef>
                <a:spcPts val="200"/>
              </a:spcBef>
            </a:pPr>
            <a:r>
              <a:rPr lang="en-US" sz="2900" dirty="0" smtClean="0">
                <a:solidFill>
                  <a:srgbClr val="000000"/>
                </a:solidFill>
              </a:rPr>
              <a:t>Serving others</a:t>
            </a:r>
            <a:endParaRPr lang="en-US" sz="2900" dirty="0">
              <a:solidFill>
                <a:srgbClr val="000000"/>
              </a:solidFill>
            </a:endParaRPr>
          </a:p>
        </p:txBody>
      </p:sp>
    </p:spTree>
    <p:extLst>
      <p:ext uri="{BB962C8B-B14F-4D97-AF65-F5344CB8AC3E}">
        <p14:creationId xmlns:p14="http://schemas.microsoft.com/office/powerpoint/2010/main" val="36182356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sz="quarter" idx="1"/>
          </p:nvPr>
        </p:nvSpPr>
        <p:spPr>
          <a:xfrm>
            <a:off x="685800" y="1955801"/>
            <a:ext cx="7772400" cy="3733800"/>
          </a:xfrm>
        </p:spPr>
        <p:txBody>
          <a:bodyPr>
            <a:normAutofit/>
          </a:bodyPr>
          <a:lstStyle/>
          <a:p>
            <a:pPr marL="0" indent="0" algn="ctr">
              <a:buFontTx/>
              <a:buNone/>
            </a:pPr>
            <a:r>
              <a:rPr lang="en-US" sz="2800" dirty="0" smtClean="0">
                <a:solidFill>
                  <a:srgbClr val="000000"/>
                </a:solidFill>
              </a:rPr>
              <a:t>“</a:t>
            </a:r>
            <a:r>
              <a:rPr lang="en-US" sz="2800" dirty="0">
                <a:solidFill>
                  <a:srgbClr val="000000"/>
                </a:solidFill>
              </a:rPr>
              <a:t>The daily round of family activities must somehow be brought into the presence of God. Parents praying, families eating together, conversations focusing on what is proper and improper, and sacred artifacts are all important ways in which family space is sacralized. They come together, forming an </a:t>
            </a:r>
            <a:r>
              <a:rPr lang="en-US" sz="2800" dirty="0" smtClean="0">
                <a:solidFill>
                  <a:srgbClr val="000000"/>
                </a:solidFill>
              </a:rPr>
              <a:t>almost imperceptible </a:t>
            </a:r>
            <a:r>
              <a:rPr lang="en-US" sz="2800" dirty="0">
                <a:solidFill>
                  <a:srgbClr val="000000"/>
                </a:solidFill>
              </a:rPr>
              <a:t>mirage of experience.” </a:t>
            </a:r>
            <a:br>
              <a:rPr lang="en-US" sz="2800" dirty="0">
                <a:solidFill>
                  <a:srgbClr val="000000"/>
                </a:solidFill>
              </a:rPr>
            </a:br>
            <a:r>
              <a:rPr lang="en-US" sz="2000" dirty="0">
                <a:solidFill>
                  <a:srgbClr val="000000"/>
                </a:solidFill>
              </a:rPr>
              <a:t>(Robert Wuthnow, </a:t>
            </a:r>
            <a:r>
              <a:rPr lang="en-US" sz="2000" i="1" dirty="0">
                <a:solidFill>
                  <a:srgbClr val="000000"/>
                </a:solidFill>
              </a:rPr>
              <a:t>Growing Up Religious</a:t>
            </a:r>
            <a:r>
              <a:rPr lang="en-US" sz="2000" dirty="0">
                <a:solidFill>
                  <a:srgbClr val="000000"/>
                </a:solidFill>
              </a:rPr>
              <a:t>)</a:t>
            </a:r>
          </a:p>
        </p:txBody>
      </p:sp>
      <p:sp>
        <p:nvSpPr>
          <p:cNvPr id="3" name="Title 2"/>
          <p:cNvSpPr>
            <a:spLocks noGrp="1"/>
          </p:cNvSpPr>
          <p:nvPr>
            <p:ph type="title"/>
          </p:nvPr>
        </p:nvSpPr>
        <p:spPr>
          <a:xfrm>
            <a:off x="498476" y="330201"/>
            <a:ext cx="7556313" cy="1270000"/>
          </a:xfrm>
        </p:spPr>
        <p:txBody>
          <a:bodyPr/>
          <a:lstStyle/>
          <a:p>
            <a:r>
              <a:rPr lang="en-US" dirty="0"/>
              <a:t>What are the practices that make a difference?</a:t>
            </a:r>
          </a:p>
        </p:txBody>
      </p:sp>
    </p:spTree>
    <p:extLst>
      <p:ext uri="{BB962C8B-B14F-4D97-AF65-F5344CB8AC3E}">
        <p14:creationId xmlns:p14="http://schemas.microsoft.com/office/powerpoint/2010/main" val="29637818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pPr algn="ctr"/>
            <a:r>
              <a:rPr lang="en-US" sz="3600" dirty="0" smtClean="0"/>
              <a:t>Families at the Center</a:t>
            </a:r>
            <a:endParaRPr lang="en-US" sz="3600" dirty="0"/>
          </a:p>
        </p:txBody>
      </p:sp>
    </p:spTree>
    <p:extLst>
      <p:ext uri="{BB962C8B-B14F-4D97-AF65-F5344CB8AC3E}">
        <p14:creationId xmlns:p14="http://schemas.microsoft.com/office/powerpoint/2010/main" val="22151753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Transforming Our Narrative </a:t>
            </a:r>
            <a:endParaRPr lang="en-US" dirty="0"/>
          </a:p>
        </p:txBody>
      </p:sp>
      <p:sp>
        <p:nvSpPr>
          <p:cNvPr id="8" name="Content Placeholder 7"/>
          <p:cNvSpPr>
            <a:spLocks noGrp="1"/>
          </p:cNvSpPr>
          <p:nvPr>
            <p:ph idx="1"/>
          </p:nvPr>
        </p:nvSpPr>
        <p:spPr/>
        <p:txBody>
          <a:bodyPr>
            <a:normAutofit/>
          </a:bodyPr>
          <a:lstStyle/>
          <a:p>
            <a:pPr marL="0" indent="0">
              <a:buNone/>
            </a:pPr>
            <a:r>
              <a:rPr lang="en-US" sz="3200" i="1" dirty="0" smtClean="0">
                <a:solidFill>
                  <a:srgbClr val="000000"/>
                </a:solidFill>
                <a:latin typeface="Cambria"/>
                <a:cs typeface="Cambria"/>
              </a:rPr>
              <a:t>How do we engage </a:t>
            </a:r>
            <a:r>
              <a:rPr lang="en-US" sz="3200" i="1" dirty="0">
                <a:solidFill>
                  <a:srgbClr val="000000"/>
                </a:solidFill>
                <a:latin typeface="Cambria"/>
                <a:cs typeface="Cambria"/>
              </a:rPr>
              <a:t>meaningfully with today’s complex and diverse </a:t>
            </a:r>
            <a:r>
              <a:rPr lang="en-US" sz="3200" i="1" dirty="0" smtClean="0">
                <a:solidFill>
                  <a:srgbClr val="000000"/>
                </a:solidFill>
                <a:latin typeface="Cambria"/>
                <a:cs typeface="Cambria"/>
              </a:rPr>
              <a:t>families?</a:t>
            </a:r>
          </a:p>
          <a:p>
            <a:pPr marL="0" indent="0">
              <a:buNone/>
            </a:pPr>
            <a:r>
              <a:rPr lang="en-US" sz="3200" i="1" dirty="0" smtClean="0">
                <a:solidFill>
                  <a:srgbClr val="000000"/>
                </a:solidFill>
                <a:latin typeface="Cambria"/>
                <a:cs typeface="Cambria"/>
              </a:rPr>
              <a:t>How do families transmit faith at home to the next generation in today’s world? </a:t>
            </a:r>
          </a:p>
          <a:p>
            <a:pPr marL="0" indent="0">
              <a:buNone/>
            </a:pPr>
            <a:r>
              <a:rPr lang="en-US" sz="3200" i="1" dirty="0" smtClean="0">
                <a:solidFill>
                  <a:srgbClr val="000000"/>
                </a:solidFill>
                <a:latin typeface="Cambria"/>
                <a:cs typeface="Cambria"/>
              </a:rPr>
              <a:t>What does a vibrant family faith look like? </a:t>
            </a:r>
            <a:endParaRPr lang="en-US" sz="3200" i="1" dirty="0">
              <a:solidFill>
                <a:srgbClr val="000000"/>
              </a:solidFill>
              <a:latin typeface="Cambria"/>
              <a:cs typeface="Cambria"/>
            </a:endParaRPr>
          </a:p>
        </p:txBody>
      </p:sp>
    </p:spTree>
    <p:extLst>
      <p:ext uri="{BB962C8B-B14F-4D97-AF65-F5344CB8AC3E}">
        <p14:creationId xmlns:p14="http://schemas.microsoft.com/office/powerpoint/2010/main" val="261101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Transforming our narrative</a:t>
            </a:r>
            <a:endParaRPr lang="en-US" dirty="0"/>
          </a:p>
        </p:txBody>
      </p:sp>
      <p:sp>
        <p:nvSpPr>
          <p:cNvPr id="8" name="Text Placeholder 7"/>
          <p:cNvSpPr>
            <a:spLocks noGrp="1"/>
          </p:cNvSpPr>
          <p:nvPr>
            <p:ph type="body" idx="1"/>
          </p:nvPr>
        </p:nvSpPr>
        <p:spPr>
          <a:xfrm>
            <a:off x="685800" y="1344613"/>
            <a:ext cx="3657600" cy="639762"/>
          </a:xfrm>
        </p:spPr>
        <p:txBody>
          <a:bodyPr>
            <a:normAutofit/>
          </a:bodyPr>
          <a:lstStyle/>
          <a:p>
            <a:r>
              <a:rPr lang="en-US" sz="2400" b="1" dirty="0" smtClean="0">
                <a:solidFill>
                  <a:schemeClr val="accent5"/>
                </a:solidFill>
              </a:rPr>
              <a:t>From an emphasis on. . . . </a:t>
            </a:r>
            <a:endParaRPr lang="en-US" sz="2400" b="1" dirty="0">
              <a:solidFill>
                <a:schemeClr val="accent5"/>
              </a:solidFill>
            </a:endParaRPr>
          </a:p>
        </p:txBody>
      </p:sp>
      <p:sp>
        <p:nvSpPr>
          <p:cNvPr id="9" name="Text Placeholder 8"/>
          <p:cNvSpPr>
            <a:spLocks noGrp="1"/>
          </p:cNvSpPr>
          <p:nvPr>
            <p:ph type="body" sz="quarter" idx="3"/>
          </p:nvPr>
        </p:nvSpPr>
        <p:spPr>
          <a:xfrm>
            <a:off x="4800600" y="1344613"/>
            <a:ext cx="3873500" cy="639762"/>
          </a:xfrm>
        </p:spPr>
        <p:txBody>
          <a:bodyPr>
            <a:noAutofit/>
          </a:bodyPr>
          <a:lstStyle/>
          <a:p>
            <a:r>
              <a:rPr lang="en-US" sz="2400" b="1" dirty="0" smtClean="0">
                <a:solidFill>
                  <a:schemeClr val="accent1"/>
                </a:solidFill>
              </a:rPr>
              <a:t>Toward an emphasis on. . . . </a:t>
            </a:r>
            <a:endParaRPr lang="en-US" sz="2400" b="1" dirty="0">
              <a:solidFill>
                <a:schemeClr val="accent1"/>
              </a:solidFill>
            </a:endParaRPr>
          </a:p>
        </p:txBody>
      </p:sp>
      <p:sp>
        <p:nvSpPr>
          <p:cNvPr id="6" name="Content Placeholder 5"/>
          <p:cNvSpPr>
            <a:spLocks noGrp="1"/>
          </p:cNvSpPr>
          <p:nvPr>
            <p:ph sz="quarter" idx="13"/>
          </p:nvPr>
        </p:nvSpPr>
        <p:spPr>
          <a:xfrm>
            <a:off x="635000" y="1981200"/>
            <a:ext cx="3657600" cy="3784600"/>
          </a:xfrm>
        </p:spPr>
        <p:txBody>
          <a:bodyPr>
            <a:noAutofit/>
          </a:bodyPr>
          <a:lstStyle/>
          <a:p>
            <a:pPr marL="525780" indent="-457200" hangingPunct="0">
              <a:buFont typeface="+mj-lt"/>
              <a:buAutoNum type="arabicPeriod"/>
            </a:pPr>
            <a:r>
              <a:rPr lang="en-US" sz="2600" dirty="0" smtClean="0"/>
              <a:t>Programs</a:t>
            </a:r>
            <a:endParaRPr lang="en-US" sz="2600" dirty="0"/>
          </a:p>
          <a:p>
            <a:pPr marL="525780" indent="-457200" hangingPunct="0">
              <a:buFont typeface="+mj-lt"/>
              <a:buAutoNum type="arabicPeriod"/>
            </a:pPr>
            <a:r>
              <a:rPr lang="en-US" sz="2600" dirty="0"/>
              <a:t>Parenting as a </a:t>
            </a:r>
            <a:r>
              <a:rPr lang="en-US" sz="2600" dirty="0" smtClean="0"/>
              <a:t>strategy</a:t>
            </a:r>
            <a:endParaRPr lang="en-US" sz="2600" dirty="0"/>
          </a:p>
          <a:p>
            <a:pPr marL="525780" indent="-457200" hangingPunct="0">
              <a:buFont typeface="+mj-lt"/>
              <a:buAutoNum type="arabicPeriod"/>
            </a:pPr>
            <a:r>
              <a:rPr lang="en-US" sz="2600" dirty="0"/>
              <a:t>Pathologizing or idealizing </a:t>
            </a:r>
            <a:r>
              <a:rPr lang="en-US" sz="2600" dirty="0" smtClean="0"/>
              <a:t>families</a:t>
            </a:r>
            <a:endParaRPr lang="en-US" sz="2600" dirty="0"/>
          </a:p>
          <a:p>
            <a:pPr marL="525780" indent="-457200" hangingPunct="0">
              <a:buFont typeface="+mj-lt"/>
              <a:buAutoNum type="arabicPeriod"/>
            </a:pPr>
            <a:r>
              <a:rPr lang="en-US" sz="2600" dirty="0"/>
              <a:t>“Passing on” the </a:t>
            </a:r>
            <a:r>
              <a:rPr lang="en-US" sz="2600" dirty="0" smtClean="0"/>
              <a:t>faith</a:t>
            </a:r>
            <a:endParaRPr lang="en-US" sz="2600" dirty="0"/>
          </a:p>
          <a:p>
            <a:pPr marL="525780" indent="-457200" hangingPunct="0">
              <a:buFont typeface="+mj-lt"/>
              <a:buAutoNum type="arabicPeriod"/>
            </a:pPr>
            <a:r>
              <a:rPr lang="en-US" sz="2600" dirty="0"/>
              <a:t>Serving </a:t>
            </a:r>
            <a:r>
              <a:rPr lang="en-US" sz="2600" dirty="0" smtClean="0"/>
              <a:t>families</a:t>
            </a:r>
            <a:endParaRPr lang="en-US" sz="2600" dirty="0"/>
          </a:p>
          <a:p>
            <a:pPr marL="525780" indent="-457200" hangingPunct="0">
              <a:buFont typeface="+mj-lt"/>
              <a:buAutoNum type="arabicPeriod"/>
            </a:pPr>
            <a:r>
              <a:rPr lang="en-US" sz="2600" dirty="0"/>
              <a:t>Congregation-centered </a:t>
            </a:r>
            <a:r>
              <a:rPr lang="en-US" sz="2600" dirty="0" smtClean="0"/>
              <a:t>ministries</a:t>
            </a:r>
            <a:endParaRPr lang="en-US" sz="2600" dirty="0"/>
          </a:p>
        </p:txBody>
      </p:sp>
      <p:sp>
        <p:nvSpPr>
          <p:cNvPr id="10" name="Content Placeholder 9"/>
          <p:cNvSpPr>
            <a:spLocks noGrp="1"/>
          </p:cNvSpPr>
          <p:nvPr>
            <p:ph sz="quarter" idx="14"/>
          </p:nvPr>
        </p:nvSpPr>
        <p:spPr>
          <a:xfrm>
            <a:off x="4800600" y="1955800"/>
            <a:ext cx="4089664" cy="4279900"/>
          </a:xfrm>
        </p:spPr>
        <p:txBody>
          <a:bodyPr>
            <a:noAutofit/>
          </a:bodyPr>
          <a:lstStyle/>
          <a:p>
            <a:pPr marL="525780" indent="-457200">
              <a:buFont typeface="+mj-lt"/>
              <a:buAutoNum type="arabicPeriod"/>
            </a:pPr>
            <a:r>
              <a:rPr lang="en-US" sz="2600" dirty="0" smtClean="0"/>
              <a:t>Relationships</a:t>
            </a:r>
          </a:p>
          <a:p>
            <a:pPr marL="525780" indent="-457200">
              <a:buFont typeface="+mj-lt"/>
              <a:buAutoNum type="arabicPeriod"/>
            </a:pPr>
            <a:r>
              <a:rPr lang="en-US" sz="2600" dirty="0" smtClean="0"/>
              <a:t>Parenting as a relationship</a:t>
            </a:r>
          </a:p>
          <a:p>
            <a:pPr marL="525780" indent="-457200">
              <a:buFont typeface="+mj-lt"/>
              <a:buAutoNum type="arabicPeriod"/>
            </a:pPr>
            <a:r>
              <a:rPr lang="en-US" sz="2600" dirty="0" smtClean="0"/>
              <a:t>Tapping their strengths and resilience </a:t>
            </a:r>
          </a:p>
          <a:p>
            <a:pPr marL="525780" indent="-457200">
              <a:buFont typeface="+mj-lt"/>
              <a:buAutoNum type="arabicPeriod"/>
            </a:pPr>
            <a:r>
              <a:rPr lang="en-US" sz="2600" dirty="0" smtClean="0"/>
              <a:t>“Living into” the faith</a:t>
            </a:r>
          </a:p>
          <a:p>
            <a:pPr marL="525780" indent="-457200">
              <a:buFont typeface="+mj-lt"/>
              <a:buAutoNum type="arabicPeriod"/>
            </a:pPr>
            <a:r>
              <a:rPr lang="en-US" sz="2600" dirty="0" smtClean="0"/>
              <a:t>Empowering families</a:t>
            </a:r>
          </a:p>
          <a:p>
            <a:pPr marL="525780" indent="-457200">
              <a:buFont typeface="+mj-lt"/>
              <a:buAutoNum type="arabicPeriod"/>
            </a:pPr>
            <a:r>
              <a:rPr lang="en-US" sz="2600" dirty="0" smtClean="0"/>
              <a:t>Community-centered ministries</a:t>
            </a:r>
          </a:p>
        </p:txBody>
      </p:sp>
    </p:spTree>
    <p:extLst>
      <p:ext uri="{BB962C8B-B14F-4D97-AF65-F5344CB8AC3E}">
        <p14:creationId xmlns:p14="http://schemas.microsoft.com/office/powerpoint/2010/main" val="1391698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317501"/>
            <a:ext cx="7556313" cy="1282700"/>
          </a:xfrm>
        </p:spPr>
        <p:txBody>
          <a:bodyPr/>
          <a:lstStyle/>
          <a:p>
            <a:r>
              <a:rPr lang="en-US" dirty="0" smtClean="0"/>
              <a:t>Transforming Our Narrative: </a:t>
            </a:r>
            <a:br>
              <a:rPr lang="en-US" dirty="0" smtClean="0"/>
            </a:br>
            <a:r>
              <a:rPr lang="en-US" dirty="0" smtClean="0"/>
              <a:t>Families at the Center</a:t>
            </a:r>
            <a:endParaRPr lang="en-US" dirty="0"/>
          </a:p>
        </p:txBody>
      </p:sp>
      <p:graphicFrame>
        <p:nvGraphicFramePr>
          <p:cNvPr id="6" name="Content Placeholder 5"/>
          <p:cNvGraphicFramePr>
            <a:graphicFrameLocks noGrp="1"/>
          </p:cNvGraphicFramePr>
          <p:nvPr>
            <p:ph sz="quarter" idx="4294967295"/>
            <p:extLst>
              <p:ext uri="{D42A27DB-BD31-4B8C-83A1-F6EECF244321}">
                <p14:modId xmlns:p14="http://schemas.microsoft.com/office/powerpoint/2010/main" val="768444990"/>
              </p:ext>
            </p:extLst>
          </p:nvPr>
        </p:nvGraphicFramePr>
        <p:xfrm>
          <a:off x="4859070" y="1600201"/>
          <a:ext cx="4104590" cy="4348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quarter" idx="4294967295"/>
          </p:nvPr>
        </p:nvSpPr>
        <p:spPr>
          <a:xfrm>
            <a:off x="355600" y="1828801"/>
            <a:ext cx="4318000" cy="3942079"/>
          </a:xfrm>
          <a:prstGeom prst="rect">
            <a:avLst/>
          </a:prstGeom>
        </p:spPr>
        <p:txBody>
          <a:bodyPr>
            <a:normAutofit fontScale="92500"/>
          </a:bodyPr>
          <a:lstStyle/>
          <a:p>
            <a:pPr marL="457200" indent="-457200">
              <a:spcBef>
                <a:spcPts val="0"/>
              </a:spcBef>
            </a:pPr>
            <a:r>
              <a:rPr lang="en-US" sz="2400" dirty="0">
                <a:solidFill>
                  <a:srgbClr val="000000"/>
                </a:solidFill>
              </a:rPr>
              <a:t>Seeing the home as the essential </a:t>
            </a:r>
            <a:r>
              <a:rPr lang="en-US" sz="2400" dirty="0" smtClean="0">
                <a:solidFill>
                  <a:srgbClr val="000000"/>
                </a:solidFill>
              </a:rPr>
              <a:t>&amp; foundational </a:t>
            </a:r>
            <a:r>
              <a:rPr lang="en-US" sz="2400" dirty="0">
                <a:solidFill>
                  <a:srgbClr val="000000"/>
                </a:solidFill>
              </a:rPr>
              <a:t>environment for faith nurture, faith practice, </a:t>
            </a:r>
            <a:r>
              <a:rPr lang="en-US" sz="2400" dirty="0" smtClean="0">
                <a:solidFill>
                  <a:srgbClr val="000000"/>
                </a:solidFill>
              </a:rPr>
              <a:t>and the </a:t>
            </a:r>
            <a:r>
              <a:rPr lang="en-US" sz="2400" dirty="0">
                <a:solidFill>
                  <a:srgbClr val="000000"/>
                </a:solidFill>
              </a:rPr>
              <a:t>healthy development of young people. </a:t>
            </a:r>
          </a:p>
          <a:p>
            <a:pPr marL="457200" indent="-457200">
              <a:spcBef>
                <a:spcPts val="0"/>
              </a:spcBef>
            </a:pPr>
            <a:r>
              <a:rPr lang="en-US" sz="2400" dirty="0">
                <a:solidFill>
                  <a:srgbClr val="000000"/>
                </a:solidFill>
              </a:rPr>
              <a:t>Building faith formation around the lives of the today’s families and parents, rather than having the congregation prescribe the programs and activities that families will participate in. </a:t>
            </a:r>
          </a:p>
        </p:txBody>
      </p:sp>
    </p:spTree>
    <p:extLst>
      <p:ext uri="{BB962C8B-B14F-4D97-AF65-F5344CB8AC3E}">
        <p14:creationId xmlns:p14="http://schemas.microsoft.com/office/powerpoint/2010/main" val="31247498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The Changing family</a:t>
            </a:r>
            <a:endParaRPr lang="en-US" dirty="0"/>
          </a:p>
        </p:txBody>
      </p:sp>
    </p:spTree>
    <p:extLst>
      <p:ext uri="{BB962C8B-B14F-4D97-AF65-F5344CB8AC3E}">
        <p14:creationId xmlns:p14="http://schemas.microsoft.com/office/powerpoint/2010/main" val="3511010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1325562"/>
          </a:xfrm>
        </p:spPr>
        <p:txBody>
          <a:bodyPr>
            <a:normAutofit/>
          </a:bodyPr>
          <a:lstStyle/>
          <a:p>
            <a:r>
              <a:rPr lang="en-US" dirty="0"/>
              <a:t>Transforming Our Narrative: </a:t>
            </a:r>
            <a:br>
              <a:rPr lang="en-US" dirty="0"/>
            </a:br>
            <a:r>
              <a:rPr lang="en-US" dirty="0"/>
              <a:t>Families at the Center</a:t>
            </a:r>
          </a:p>
        </p:txBody>
      </p:sp>
      <p:sp>
        <p:nvSpPr>
          <p:cNvPr id="3" name="Content Placeholder 2"/>
          <p:cNvSpPr>
            <a:spLocks noGrp="1"/>
          </p:cNvSpPr>
          <p:nvPr>
            <p:ph idx="1"/>
          </p:nvPr>
        </p:nvSpPr>
        <p:spPr>
          <a:xfrm>
            <a:off x="685800" y="1600200"/>
            <a:ext cx="7772400" cy="3949699"/>
          </a:xfrm>
        </p:spPr>
        <p:txBody>
          <a:bodyPr>
            <a:normAutofit lnSpcReduction="10000"/>
          </a:bodyPr>
          <a:lstStyle/>
          <a:p>
            <a:pPr marL="0" indent="0">
              <a:buNone/>
            </a:pPr>
            <a:r>
              <a:rPr lang="en-US" sz="2800" dirty="0" smtClean="0">
                <a:solidFill>
                  <a:srgbClr val="000000"/>
                </a:solidFill>
              </a:rPr>
              <a:t>The </a:t>
            </a:r>
            <a:r>
              <a:rPr lang="en-US" sz="2800" i="1" dirty="0">
                <a:solidFill>
                  <a:srgbClr val="000000"/>
                </a:solidFill>
              </a:rPr>
              <a:t>Family-at-the Center Approach</a:t>
            </a:r>
            <a:r>
              <a:rPr lang="en-US" sz="2800" dirty="0">
                <a:solidFill>
                  <a:srgbClr val="000000"/>
                </a:solidFill>
              </a:rPr>
              <a:t> recognizes that parents and the family are the most powerful influence for virtually every child and youth outcome—personal, academic, social, and spiritual-religious; and that parents are </a:t>
            </a:r>
            <a:r>
              <a:rPr lang="en-US" sz="2800" i="1" dirty="0">
                <a:solidFill>
                  <a:srgbClr val="000000"/>
                </a:solidFill>
              </a:rPr>
              <a:t>the</a:t>
            </a:r>
            <a:r>
              <a:rPr lang="en-US" sz="2800" dirty="0">
                <a:solidFill>
                  <a:srgbClr val="000000"/>
                </a:solidFill>
              </a:rPr>
              <a:t> most important influence on the social and religious lives of children, youth, and emerging adults. Given the central role of families in shaping the lives of children and youth, the value of engaging, supporting, and educating families should be self-evident to all of us. </a:t>
            </a:r>
          </a:p>
          <a:p>
            <a:endParaRPr lang="en-US" sz="2800" dirty="0">
              <a:solidFill>
                <a:srgbClr val="000000"/>
              </a:solidFill>
            </a:endParaRPr>
          </a:p>
        </p:txBody>
      </p:sp>
    </p:spTree>
    <p:extLst>
      <p:ext uri="{BB962C8B-B14F-4D97-AF65-F5344CB8AC3E}">
        <p14:creationId xmlns:p14="http://schemas.microsoft.com/office/powerpoint/2010/main" val="3602528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1325562"/>
          </a:xfrm>
        </p:spPr>
        <p:txBody>
          <a:bodyPr>
            <a:normAutofit/>
          </a:bodyPr>
          <a:lstStyle/>
          <a:p>
            <a:r>
              <a:rPr lang="en-US" dirty="0"/>
              <a:t>Transforming Our Narrative: </a:t>
            </a:r>
            <a:br>
              <a:rPr lang="en-US" dirty="0"/>
            </a:br>
            <a:r>
              <a:rPr lang="en-US" dirty="0"/>
              <a:t>Families at the Center</a:t>
            </a:r>
          </a:p>
        </p:txBody>
      </p:sp>
      <p:sp>
        <p:nvSpPr>
          <p:cNvPr id="3" name="Content Placeholder 2"/>
          <p:cNvSpPr>
            <a:spLocks noGrp="1"/>
          </p:cNvSpPr>
          <p:nvPr>
            <p:ph idx="1"/>
          </p:nvPr>
        </p:nvSpPr>
        <p:spPr>
          <a:xfrm>
            <a:off x="685800" y="1600200"/>
            <a:ext cx="7772400" cy="4203700"/>
          </a:xfrm>
        </p:spPr>
        <p:txBody>
          <a:bodyPr>
            <a:normAutofit fontScale="92500" lnSpcReduction="20000"/>
          </a:bodyPr>
          <a:lstStyle/>
          <a:p>
            <a:pPr marL="457200" lvl="0" indent="-457200" hangingPunct="0">
              <a:lnSpc>
                <a:spcPct val="110000"/>
              </a:lnSpc>
              <a:spcBef>
                <a:spcPts val="0"/>
              </a:spcBef>
            </a:pPr>
            <a:r>
              <a:rPr lang="en-US" sz="2800" dirty="0" smtClean="0">
                <a:solidFill>
                  <a:srgbClr val="000000"/>
                </a:solidFill>
              </a:rPr>
              <a:t>See </a:t>
            </a:r>
            <a:r>
              <a:rPr lang="en-US" sz="2800" dirty="0">
                <a:solidFill>
                  <a:srgbClr val="000000"/>
                </a:solidFill>
              </a:rPr>
              <a:t>the home as the essential and foundational environment for faith nurture, faith practice, and the healthy development of young people. </a:t>
            </a:r>
          </a:p>
          <a:p>
            <a:pPr marL="457200" lvl="0" indent="-457200" hangingPunct="0">
              <a:lnSpc>
                <a:spcPct val="110000"/>
              </a:lnSpc>
              <a:spcBef>
                <a:spcPts val="0"/>
              </a:spcBef>
            </a:pPr>
            <a:r>
              <a:rPr lang="en-US" sz="2800" dirty="0" smtClean="0">
                <a:solidFill>
                  <a:srgbClr val="000000"/>
                </a:solidFill>
              </a:rPr>
              <a:t>Reinforce </a:t>
            </a:r>
            <a:r>
              <a:rPr lang="en-US" sz="2800" dirty="0">
                <a:solidFill>
                  <a:srgbClr val="000000"/>
                </a:solidFill>
              </a:rPr>
              <a:t>the family’s central role in promoting healthy development and faith growth in </a:t>
            </a:r>
            <a:r>
              <a:rPr lang="en-US" sz="2800" dirty="0" smtClean="0">
                <a:solidFill>
                  <a:srgbClr val="000000"/>
                </a:solidFill>
              </a:rPr>
              <a:t>children </a:t>
            </a:r>
            <a:r>
              <a:rPr lang="en-US" sz="2800" dirty="0">
                <a:solidFill>
                  <a:srgbClr val="000000"/>
                </a:solidFill>
              </a:rPr>
              <a:t>and youth, and enhancing the faith-forming capacity of parents and grandparents. </a:t>
            </a:r>
          </a:p>
          <a:p>
            <a:pPr marL="457200" lvl="0" indent="-457200" hangingPunct="0">
              <a:lnSpc>
                <a:spcPct val="110000"/>
              </a:lnSpc>
              <a:spcBef>
                <a:spcPts val="0"/>
              </a:spcBef>
            </a:pPr>
            <a:r>
              <a:rPr lang="en-US" sz="2800" dirty="0" smtClean="0">
                <a:solidFill>
                  <a:srgbClr val="000000"/>
                </a:solidFill>
              </a:rPr>
              <a:t>Build </a:t>
            </a:r>
            <a:r>
              <a:rPr lang="en-US" sz="2800" dirty="0">
                <a:solidFill>
                  <a:srgbClr val="000000"/>
                </a:solidFill>
              </a:rPr>
              <a:t>faith formation around the lives of the today’s families and parents, rather than having the congregation prescribe the programs and activities that families will participate in</a:t>
            </a:r>
            <a:r>
              <a:rPr lang="en-US" sz="2800" dirty="0" smtClean="0">
                <a:solidFill>
                  <a:srgbClr val="000000"/>
                </a:solidFill>
              </a:rPr>
              <a:t>.</a:t>
            </a:r>
            <a:endParaRPr lang="en-US" sz="2800" dirty="0">
              <a:solidFill>
                <a:srgbClr val="000000"/>
              </a:solidFill>
            </a:endParaRPr>
          </a:p>
        </p:txBody>
      </p:sp>
    </p:spTree>
    <p:extLst>
      <p:ext uri="{BB962C8B-B14F-4D97-AF65-F5344CB8AC3E}">
        <p14:creationId xmlns:p14="http://schemas.microsoft.com/office/powerpoint/2010/main" val="305929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7"/>
            <a:ext cx="7772400" cy="1325563"/>
          </a:xfrm>
        </p:spPr>
        <p:txBody>
          <a:bodyPr>
            <a:normAutofit/>
          </a:bodyPr>
          <a:lstStyle/>
          <a:p>
            <a:r>
              <a:rPr lang="en-US" dirty="0"/>
              <a:t>Transforming Our Narrative: </a:t>
            </a:r>
            <a:br>
              <a:rPr lang="en-US" dirty="0"/>
            </a:br>
            <a:r>
              <a:rPr lang="en-US" dirty="0"/>
              <a:t>Families at the Center</a:t>
            </a:r>
          </a:p>
        </p:txBody>
      </p:sp>
      <p:sp>
        <p:nvSpPr>
          <p:cNvPr id="3" name="Content Placeholder 2"/>
          <p:cNvSpPr>
            <a:spLocks noGrp="1"/>
          </p:cNvSpPr>
          <p:nvPr>
            <p:ph idx="1"/>
          </p:nvPr>
        </p:nvSpPr>
        <p:spPr>
          <a:xfrm>
            <a:off x="685800" y="1600200"/>
            <a:ext cx="7772400" cy="4089399"/>
          </a:xfrm>
        </p:spPr>
        <p:txBody>
          <a:bodyPr>
            <a:normAutofit fontScale="92500"/>
          </a:bodyPr>
          <a:lstStyle/>
          <a:p>
            <a:pPr marL="457200" indent="-457200" hangingPunct="0">
              <a:spcBef>
                <a:spcPts val="0"/>
              </a:spcBef>
            </a:pPr>
            <a:r>
              <a:rPr lang="en-US" sz="2800" dirty="0">
                <a:solidFill>
                  <a:srgbClr val="000000"/>
                </a:solidFill>
              </a:rPr>
              <a:t>Address the diversity of family life today by moving away from “one size fits all” programs and strategies toward a variety of programs and strategies tailored to the unique life tasks and situations, concerns and interest, and religious-spiritual journeys of parents and families.</a:t>
            </a:r>
          </a:p>
          <a:p>
            <a:pPr marL="457200" lvl="0" indent="-457200" hangingPunct="0">
              <a:spcBef>
                <a:spcPts val="0"/>
              </a:spcBef>
            </a:pPr>
            <a:r>
              <a:rPr lang="en-US" sz="2800" dirty="0" smtClean="0">
                <a:solidFill>
                  <a:srgbClr val="000000"/>
                </a:solidFill>
              </a:rPr>
              <a:t>Overcome </a:t>
            </a:r>
            <a:r>
              <a:rPr lang="en-US" sz="2800" dirty="0">
                <a:solidFill>
                  <a:srgbClr val="000000"/>
                </a:solidFill>
              </a:rPr>
              <a:t>the age-segregated nature of church and its programming by engaging parents and the whole family in meaningful intergenerational relationships and faith formation that involves all ages and families. </a:t>
            </a:r>
          </a:p>
        </p:txBody>
      </p:sp>
    </p:spTree>
    <p:extLst>
      <p:ext uri="{BB962C8B-B14F-4D97-AF65-F5344CB8AC3E}">
        <p14:creationId xmlns:p14="http://schemas.microsoft.com/office/powerpoint/2010/main" val="1511997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7"/>
            <a:ext cx="7772400" cy="1325563"/>
          </a:xfrm>
        </p:spPr>
        <p:txBody>
          <a:bodyPr>
            <a:normAutofit/>
          </a:bodyPr>
          <a:lstStyle/>
          <a:p>
            <a:r>
              <a:rPr lang="en-US" dirty="0"/>
              <a:t>Transforming Our Narrative: </a:t>
            </a:r>
            <a:br>
              <a:rPr lang="en-US" dirty="0"/>
            </a:br>
            <a:r>
              <a:rPr lang="en-US" dirty="0"/>
              <a:t>Families at the Center</a:t>
            </a:r>
          </a:p>
        </p:txBody>
      </p:sp>
      <p:sp>
        <p:nvSpPr>
          <p:cNvPr id="3" name="Content Placeholder 2"/>
          <p:cNvSpPr>
            <a:spLocks noGrp="1"/>
          </p:cNvSpPr>
          <p:nvPr>
            <p:ph idx="1"/>
          </p:nvPr>
        </p:nvSpPr>
        <p:spPr>
          <a:xfrm>
            <a:off x="685800" y="1930399"/>
            <a:ext cx="7772400" cy="3403601"/>
          </a:xfrm>
        </p:spPr>
        <p:txBody>
          <a:bodyPr>
            <a:noAutofit/>
          </a:bodyPr>
          <a:lstStyle/>
          <a:p>
            <a:pPr marL="457200" lvl="0" indent="-457200" hangingPunct="0">
              <a:spcBef>
                <a:spcPts val="0"/>
              </a:spcBef>
            </a:pPr>
            <a:r>
              <a:rPr lang="en-US" sz="2800" dirty="0" smtClean="0">
                <a:solidFill>
                  <a:srgbClr val="000000"/>
                </a:solidFill>
              </a:rPr>
              <a:t>Build </a:t>
            </a:r>
            <a:r>
              <a:rPr lang="en-US" sz="2800" dirty="0">
                <a:solidFill>
                  <a:srgbClr val="000000"/>
                </a:solidFill>
              </a:rPr>
              <a:t>upon the assets, strengths, and capacities present in parents and families, rather than focusing on their deficits and solving problems.  </a:t>
            </a:r>
          </a:p>
          <a:p>
            <a:pPr marL="457200" lvl="0" indent="-457200" hangingPunct="0">
              <a:spcBef>
                <a:spcPts val="0"/>
              </a:spcBef>
            </a:pPr>
            <a:r>
              <a:rPr lang="en-US" sz="2800" dirty="0" smtClean="0">
                <a:solidFill>
                  <a:srgbClr val="000000"/>
                </a:solidFill>
              </a:rPr>
              <a:t>Partner </a:t>
            </a:r>
            <a:r>
              <a:rPr lang="en-US" sz="2800" dirty="0">
                <a:solidFill>
                  <a:srgbClr val="000000"/>
                </a:solidFill>
              </a:rPr>
              <a:t>with parents in working toward shared goals and aspirations for their young people by supporting, equipping, and resourcing them. </a:t>
            </a:r>
          </a:p>
        </p:txBody>
      </p:sp>
    </p:spTree>
    <p:extLst>
      <p:ext uri="{BB962C8B-B14F-4D97-AF65-F5344CB8AC3E}">
        <p14:creationId xmlns:p14="http://schemas.microsoft.com/office/powerpoint/2010/main" val="1187874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458200" cy="1574800"/>
          </a:xfrm>
        </p:spPr>
        <p:txBody>
          <a:bodyPr>
            <a:normAutofit/>
          </a:bodyPr>
          <a:lstStyle/>
          <a:p>
            <a:r>
              <a:rPr lang="en-US" dirty="0"/>
              <a:t>Transforming Our Narrative: </a:t>
            </a:r>
            <a:br>
              <a:rPr lang="en-US" dirty="0"/>
            </a:br>
            <a:r>
              <a:rPr lang="en-US" sz="3200" dirty="0" smtClean="0"/>
              <a:t>The Family as School of Discipleship</a:t>
            </a:r>
            <a:endParaRPr lang="en-US" sz="3200" dirty="0"/>
          </a:p>
        </p:txBody>
      </p:sp>
      <p:sp>
        <p:nvSpPr>
          <p:cNvPr id="3" name="Content Placeholder 2"/>
          <p:cNvSpPr>
            <a:spLocks noGrp="1"/>
          </p:cNvSpPr>
          <p:nvPr>
            <p:ph idx="1"/>
          </p:nvPr>
        </p:nvSpPr>
        <p:spPr>
          <a:xfrm>
            <a:off x="558800" y="1574800"/>
            <a:ext cx="8128000" cy="4622800"/>
          </a:xfrm>
        </p:spPr>
        <p:txBody>
          <a:bodyPr>
            <a:normAutofit/>
          </a:bodyPr>
          <a:lstStyle/>
          <a:p>
            <a:pPr marL="0" indent="0" algn="ctr" hangingPunct="0">
              <a:spcBef>
                <a:spcPts val="0"/>
              </a:spcBef>
              <a:buNone/>
            </a:pPr>
            <a:r>
              <a:rPr lang="en-US" dirty="0" smtClean="0">
                <a:solidFill>
                  <a:srgbClr val="000000"/>
                </a:solidFill>
                <a:latin typeface="Cambria"/>
                <a:cs typeface="Cambria"/>
              </a:rPr>
              <a:t>It </a:t>
            </a:r>
            <a:r>
              <a:rPr lang="en-US" dirty="0">
                <a:solidFill>
                  <a:srgbClr val="000000"/>
                </a:solidFill>
                <a:latin typeface="Cambria"/>
                <a:cs typeface="Cambria"/>
              </a:rPr>
              <a:t>is in the domestic household that we eat, sleep, bathe, get dressed, relax and converse with others. In the context of the household we learn basic social conventions, from table manners to the demands of hospitality toward guests. In the household we learn how to be accountable for our lives; we learn when we are expected for dinner (or to prepare dinner); we learn what chores and other miscellaneous responsibilities are assigned to us and how the smooth functioning of the household depends on the fulfillment of those chores and responsibilities. More importantly, in many households we learn about the possibilities for committed, appropriately vulnerable relationship with others and the privileges and responsibilities that those relationships bring. It is in this nexus of patterned relationships which constitutes the household that we can better understand the image of the Christian household as a “school of discipleship.” </a:t>
            </a:r>
            <a:endParaRPr lang="en-US" dirty="0" smtClean="0">
              <a:solidFill>
                <a:srgbClr val="000000"/>
              </a:solidFill>
              <a:latin typeface="Cambria"/>
              <a:cs typeface="Cambria"/>
            </a:endParaRPr>
          </a:p>
          <a:p>
            <a:pPr marL="0" indent="0" algn="ctr" hangingPunct="0">
              <a:spcBef>
                <a:spcPts val="0"/>
              </a:spcBef>
              <a:buNone/>
            </a:pPr>
            <a:r>
              <a:rPr lang="en-US" dirty="0" smtClean="0">
                <a:solidFill>
                  <a:srgbClr val="000000"/>
                </a:solidFill>
                <a:latin typeface="Cambria"/>
                <a:cs typeface="Cambria"/>
              </a:rPr>
              <a:t>(Richard Gaillardetz)</a:t>
            </a:r>
            <a:endParaRPr lang="en-US" dirty="0">
              <a:solidFill>
                <a:srgbClr val="000000"/>
              </a:solidFill>
              <a:latin typeface="Cambria"/>
              <a:cs typeface="Cambria"/>
            </a:endParaRPr>
          </a:p>
        </p:txBody>
      </p:sp>
    </p:spTree>
    <p:extLst>
      <p:ext uri="{BB962C8B-B14F-4D97-AF65-F5344CB8AC3E}">
        <p14:creationId xmlns:p14="http://schemas.microsoft.com/office/powerpoint/2010/main" val="140131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7"/>
            <a:ext cx="7772400" cy="1325563"/>
          </a:xfrm>
        </p:spPr>
        <p:txBody>
          <a:bodyPr>
            <a:normAutofit/>
          </a:bodyPr>
          <a:lstStyle/>
          <a:p>
            <a:r>
              <a:rPr lang="en-US" dirty="0" smtClean="0"/>
              <a:t>Families at the Center:</a:t>
            </a:r>
            <a:br>
              <a:rPr lang="en-US" dirty="0" smtClean="0"/>
            </a:br>
            <a:r>
              <a:rPr lang="en-US" dirty="0" smtClean="0"/>
              <a:t>Eight Strategies</a:t>
            </a:r>
            <a:endParaRPr lang="en-US" dirty="0"/>
          </a:p>
        </p:txBody>
      </p:sp>
      <p:sp>
        <p:nvSpPr>
          <p:cNvPr id="3" name="Content Placeholder 2"/>
          <p:cNvSpPr>
            <a:spLocks noGrp="1"/>
          </p:cNvSpPr>
          <p:nvPr>
            <p:ph idx="1"/>
          </p:nvPr>
        </p:nvSpPr>
        <p:spPr>
          <a:xfrm>
            <a:off x="698500" y="1854201"/>
            <a:ext cx="7772400" cy="3733800"/>
          </a:xfrm>
        </p:spPr>
        <p:txBody>
          <a:bodyPr>
            <a:normAutofit/>
          </a:bodyPr>
          <a:lstStyle/>
          <a:p>
            <a:pPr marL="457200" indent="-457200" hangingPunct="0">
              <a:spcBef>
                <a:spcPts val="0"/>
              </a:spcBef>
              <a:buFont typeface="+mj-lt"/>
              <a:buAutoNum type="arabicPeriod"/>
            </a:pPr>
            <a:r>
              <a:rPr lang="en-US" sz="2800" dirty="0" smtClean="0">
                <a:solidFill>
                  <a:srgbClr val="000000"/>
                </a:solidFill>
              </a:rPr>
              <a:t>Discovering </a:t>
            </a:r>
            <a:r>
              <a:rPr lang="en-US" sz="2800" dirty="0">
                <a:solidFill>
                  <a:srgbClr val="000000"/>
                </a:solidFill>
              </a:rPr>
              <a:t>God in Everyday Life </a:t>
            </a:r>
          </a:p>
          <a:p>
            <a:pPr marL="457200" lvl="0" indent="-457200" hangingPunct="0">
              <a:spcBef>
                <a:spcPts val="0"/>
              </a:spcBef>
              <a:buFont typeface="+mj-lt"/>
              <a:buAutoNum type="arabicPeriod"/>
            </a:pPr>
            <a:r>
              <a:rPr lang="en-US" sz="2800" dirty="0">
                <a:solidFill>
                  <a:srgbClr val="000000"/>
                </a:solidFill>
              </a:rPr>
              <a:t>Forming Faith at Home through the Life Cycle</a:t>
            </a:r>
          </a:p>
          <a:p>
            <a:pPr marL="457200" lvl="0" indent="-457200" hangingPunct="0">
              <a:spcBef>
                <a:spcPts val="0"/>
              </a:spcBef>
              <a:buFont typeface="+mj-lt"/>
              <a:buAutoNum type="arabicPeriod"/>
            </a:pPr>
            <a:r>
              <a:rPr lang="en-US" sz="2800" dirty="0">
                <a:solidFill>
                  <a:srgbClr val="000000"/>
                </a:solidFill>
              </a:rPr>
              <a:t>Forming Faith through Milestones</a:t>
            </a:r>
          </a:p>
          <a:p>
            <a:pPr marL="457200" lvl="0" indent="-457200" hangingPunct="0">
              <a:spcBef>
                <a:spcPts val="0"/>
              </a:spcBef>
              <a:buFont typeface="+mj-lt"/>
              <a:buAutoNum type="arabicPeriod"/>
            </a:pPr>
            <a:r>
              <a:rPr lang="en-US" sz="2800" dirty="0">
                <a:solidFill>
                  <a:srgbClr val="000000"/>
                </a:solidFill>
              </a:rPr>
              <a:t>Celebrating Seasonal Events through the Year </a:t>
            </a:r>
          </a:p>
          <a:p>
            <a:pPr marL="457200" lvl="0" indent="-457200" hangingPunct="0">
              <a:spcBef>
                <a:spcPts val="0"/>
              </a:spcBef>
              <a:buFont typeface="+mj-lt"/>
              <a:buAutoNum type="arabicPeriod"/>
            </a:pPr>
            <a:r>
              <a:rPr lang="en-US" sz="2800" dirty="0">
                <a:solidFill>
                  <a:srgbClr val="000000"/>
                </a:solidFill>
              </a:rPr>
              <a:t>Encountering God in the Bible through the Year</a:t>
            </a:r>
          </a:p>
          <a:p>
            <a:pPr marL="457200" lvl="0" indent="-457200" hangingPunct="0">
              <a:spcBef>
                <a:spcPts val="0"/>
              </a:spcBef>
              <a:buFont typeface="+mj-lt"/>
              <a:buAutoNum type="arabicPeriod"/>
            </a:pPr>
            <a:r>
              <a:rPr lang="en-US" sz="2800" dirty="0">
                <a:solidFill>
                  <a:srgbClr val="000000"/>
                </a:solidFill>
              </a:rPr>
              <a:t>Connecting Families Intergenerationally </a:t>
            </a:r>
          </a:p>
          <a:p>
            <a:pPr marL="457200" lvl="0" indent="-457200" hangingPunct="0">
              <a:spcBef>
                <a:spcPts val="0"/>
              </a:spcBef>
              <a:buFont typeface="+mj-lt"/>
              <a:buAutoNum type="arabicPeriod"/>
            </a:pPr>
            <a:r>
              <a:rPr lang="en-US" sz="2800" dirty="0">
                <a:solidFill>
                  <a:srgbClr val="000000"/>
                </a:solidFill>
              </a:rPr>
              <a:t>Developing a Strong Family Life </a:t>
            </a:r>
          </a:p>
          <a:p>
            <a:pPr marL="457200" lvl="0" indent="-457200" hangingPunct="0">
              <a:spcBef>
                <a:spcPts val="0"/>
              </a:spcBef>
              <a:buFont typeface="+mj-lt"/>
              <a:buAutoNum type="arabicPeriod"/>
            </a:pPr>
            <a:r>
              <a:rPr lang="en-US" sz="2800" dirty="0">
                <a:solidFill>
                  <a:srgbClr val="000000"/>
                </a:solidFill>
              </a:rPr>
              <a:t>Empowering Parents and Grandparents</a:t>
            </a:r>
          </a:p>
          <a:p>
            <a:pPr marL="457200" indent="-457200">
              <a:spcBef>
                <a:spcPts val="0"/>
              </a:spcBef>
              <a:buFont typeface="+mj-lt"/>
              <a:buAutoNum type="arabicPeriod"/>
            </a:pPr>
            <a:endParaRPr lang="en-US" sz="2800" dirty="0">
              <a:solidFill>
                <a:srgbClr val="000000"/>
              </a:solidFill>
            </a:endParaRPr>
          </a:p>
        </p:txBody>
      </p:sp>
    </p:spTree>
    <p:extLst>
      <p:ext uri="{BB962C8B-B14F-4D97-AF65-F5344CB8AC3E}">
        <p14:creationId xmlns:p14="http://schemas.microsoft.com/office/powerpoint/2010/main" val="31647768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1401762"/>
          </a:xfrm>
        </p:spPr>
        <p:txBody>
          <a:bodyPr>
            <a:normAutofit/>
          </a:bodyPr>
          <a:lstStyle/>
          <a:p>
            <a:r>
              <a:rPr lang="en-US" dirty="0" smtClean="0"/>
              <a:t>Families at the Center: </a:t>
            </a:r>
            <a:br>
              <a:rPr lang="en-US" dirty="0" smtClean="0"/>
            </a:br>
            <a:r>
              <a:rPr lang="en-US" dirty="0" smtClean="0"/>
              <a:t>Contextualizing our Strategies</a:t>
            </a:r>
            <a:endParaRPr lang="en-US" dirty="0"/>
          </a:p>
        </p:txBody>
      </p:sp>
      <p:sp>
        <p:nvSpPr>
          <p:cNvPr id="3" name="Content Placeholder 2"/>
          <p:cNvSpPr>
            <a:spLocks noGrp="1"/>
          </p:cNvSpPr>
          <p:nvPr>
            <p:ph idx="1"/>
          </p:nvPr>
        </p:nvSpPr>
        <p:spPr>
          <a:xfrm>
            <a:off x="685800" y="1816100"/>
            <a:ext cx="8089900" cy="3898900"/>
          </a:xfrm>
        </p:spPr>
        <p:txBody>
          <a:bodyPr>
            <a:noAutofit/>
          </a:bodyPr>
          <a:lstStyle/>
          <a:p>
            <a:pPr marL="457200" indent="-457200">
              <a:lnSpc>
                <a:spcPct val="120000"/>
              </a:lnSpc>
              <a:spcBef>
                <a:spcPts val="0"/>
              </a:spcBef>
            </a:pPr>
            <a:r>
              <a:rPr lang="en-US" sz="2800" dirty="0" smtClean="0">
                <a:solidFill>
                  <a:srgbClr val="000000"/>
                </a:solidFill>
              </a:rPr>
              <a:t>Diversity of Family Forms: no dominant family form in U.S. </a:t>
            </a:r>
            <a:endParaRPr lang="en-US" sz="2800" dirty="0">
              <a:solidFill>
                <a:srgbClr val="000000"/>
              </a:solidFill>
            </a:endParaRPr>
          </a:p>
          <a:p>
            <a:pPr marL="457200" indent="-457200">
              <a:lnSpc>
                <a:spcPct val="120000"/>
              </a:lnSpc>
              <a:spcBef>
                <a:spcPts val="0"/>
              </a:spcBef>
            </a:pPr>
            <a:r>
              <a:rPr lang="en-US" sz="2800" dirty="0" smtClean="0">
                <a:solidFill>
                  <a:srgbClr val="000000"/>
                </a:solidFill>
              </a:rPr>
              <a:t>Variety of Spiritual</a:t>
            </a:r>
            <a:r>
              <a:rPr lang="en-US" sz="2800" dirty="0">
                <a:solidFill>
                  <a:srgbClr val="000000"/>
                </a:solidFill>
              </a:rPr>
              <a:t>-Religious </a:t>
            </a:r>
            <a:r>
              <a:rPr lang="en-US" sz="2800" dirty="0" smtClean="0">
                <a:solidFill>
                  <a:srgbClr val="000000"/>
                </a:solidFill>
              </a:rPr>
              <a:t>Identities:</a:t>
            </a:r>
          </a:p>
          <a:p>
            <a:pPr marL="457200" indent="-457200">
              <a:lnSpc>
                <a:spcPct val="120000"/>
              </a:lnSpc>
              <a:spcBef>
                <a:spcPts val="0"/>
              </a:spcBef>
              <a:buNone/>
            </a:pPr>
            <a:r>
              <a:rPr lang="en-US" sz="2800" i="1" dirty="0" smtClean="0">
                <a:solidFill>
                  <a:srgbClr val="000000"/>
                </a:solidFill>
              </a:rPr>
              <a:t>	Engaged-----Occasionals-----Spirituals-----Unaffiliated </a:t>
            </a:r>
            <a:endParaRPr lang="en-US" sz="2800" i="1" dirty="0">
              <a:solidFill>
                <a:srgbClr val="000000"/>
              </a:solidFill>
            </a:endParaRPr>
          </a:p>
          <a:p>
            <a:pPr marL="457200" indent="-457200">
              <a:lnSpc>
                <a:spcPct val="120000"/>
              </a:lnSpc>
              <a:spcBef>
                <a:spcPts val="0"/>
              </a:spcBef>
            </a:pPr>
            <a:r>
              <a:rPr lang="en-US" sz="2800" dirty="0" smtClean="0">
                <a:solidFill>
                  <a:srgbClr val="000000"/>
                </a:solidFill>
              </a:rPr>
              <a:t>Generational Parenting Approaches</a:t>
            </a:r>
          </a:p>
          <a:p>
            <a:pPr marL="457200" indent="-457200">
              <a:lnSpc>
                <a:spcPct val="120000"/>
              </a:lnSpc>
              <a:spcBef>
                <a:spcPts val="0"/>
              </a:spcBef>
            </a:pPr>
            <a:r>
              <a:rPr lang="en-US" sz="2800" dirty="0" smtClean="0">
                <a:solidFill>
                  <a:srgbClr val="000000"/>
                </a:solidFill>
              </a:rPr>
              <a:t>Diversity of Ethnicities: distinctive </a:t>
            </a:r>
            <a:r>
              <a:rPr lang="en-US" sz="2800" dirty="0">
                <a:solidFill>
                  <a:srgbClr val="000000"/>
                </a:solidFill>
              </a:rPr>
              <a:t>ethnic </a:t>
            </a:r>
            <a:r>
              <a:rPr lang="en-US" sz="2800" dirty="0" smtClean="0">
                <a:solidFill>
                  <a:srgbClr val="000000"/>
                </a:solidFill>
              </a:rPr>
              <a:t>identities, histories, </a:t>
            </a:r>
            <a:r>
              <a:rPr lang="en-US" sz="2800" dirty="0">
                <a:solidFill>
                  <a:srgbClr val="000000"/>
                </a:solidFill>
              </a:rPr>
              <a:t>and religious traditions and </a:t>
            </a:r>
            <a:r>
              <a:rPr lang="en-US" sz="2800" dirty="0" smtClean="0">
                <a:solidFill>
                  <a:srgbClr val="000000"/>
                </a:solidFill>
              </a:rPr>
              <a:t>practices</a:t>
            </a:r>
            <a:endParaRPr lang="en-US" sz="2800" dirty="0">
              <a:solidFill>
                <a:srgbClr val="000000"/>
              </a:solidFill>
            </a:endParaRPr>
          </a:p>
        </p:txBody>
      </p:sp>
    </p:spTree>
    <p:extLst>
      <p:ext uri="{BB962C8B-B14F-4D97-AF65-F5344CB8AC3E}">
        <p14:creationId xmlns:p14="http://schemas.microsoft.com/office/powerpoint/2010/main" val="34480976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none" dirty="0" smtClean="0"/>
              <a:t>FamiliesAtTheCenter.com</a:t>
            </a:r>
            <a:endParaRPr lang="en-US" cap="none" dirty="0"/>
          </a:p>
        </p:txBody>
      </p:sp>
      <p:pic>
        <p:nvPicPr>
          <p:cNvPr id="5" name="Picture 4" descr="Screen Shot 2016-05-25 at 7.04.21 AM.png"/>
          <p:cNvPicPr>
            <a:picLocks noChangeAspect="1"/>
          </p:cNvPicPr>
          <p:nvPr/>
        </p:nvPicPr>
        <p:blipFill rotWithShape="1">
          <a:blip r:embed="rId2">
            <a:extLst>
              <a:ext uri="{28A0092B-C50C-407E-A947-70E740481C1C}">
                <a14:useLocalDpi xmlns:a14="http://schemas.microsoft.com/office/drawing/2010/main" val="0"/>
              </a:ext>
            </a:extLst>
          </a:blip>
          <a:srcRect l="14443" t="16667" r="4584" b="14889"/>
          <a:stretch/>
        </p:blipFill>
        <p:spPr>
          <a:xfrm>
            <a:off x="495300" y="1417638"/>
            <a:ext cx="8269514" cy="436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88151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67700" cy="1143000"/>
          </a:xfrm>
        </p:spPr>
        <p:txBody>
          <a:bodyPr>
            <a:normAutofit fontScale="90000"/>
          </a:bodyPr>
          <a:lstStyle/>
          <a:p>
            <a:r>
              <a:rPr lang="en-US" dirty="0" smtClean="0"/>
              <a:t>#1. Discovering God in Everyday Life</a:t>
            </a:r>
            <a:endParaRPr lang="en-US" dirty="0"/>
          </a:p>
        </p:txBody>
      </p:sp>
      <p:sp>
        <p:nvSpPr>
          <p:cNvPr id="3" name="Content Placeholder 2"/>
          <p:cNvSpPr>
            <a:spLocks noGrp="1"/>
          </p:cNvSpPr>
          <p:nvPr>
            <p:ph idx="1"/>
          </p:nvPr>
        </p:nvSpPr>
        <p:spPr>
          <a:xfrm>
            <a:off x="2659480" y="1600200"/>
            <a:ext cx="5900320" cy="4495800"/>
          </a:xfrm>
        </p:spPr>
        <p:txBody>
          <a:bodyPr>
            <a:normAutofit lnSpcReduction="10000"/>
          </a:bodyPr>
          <a:lstStyle/>
          <a:p>
            <a:pPr hangingPunct="0"/>
            <a:r>
              <a:rPr lang="en-US" sz="2400" dirty="0" smtClean="0"/>
              <a:t>Everyday </a:t>
            </a:r>
            <a:r>
              <a:rPr lang="en-US" sz="2400" dirty="0"/>
              <a:t>experiences are the core resources of spiritual narratives, even for those affiliated with traditional religious </a:t>
            </a:r>
            <a:r>
              <a:rPr lang="en-US" sz="2400" dirty="0" smtClean="0"/>
              <a:t>institutions</a:t>
            </a:r>
          </a:p>
          <a:p>
            <a:pPr hangingPunct="0"/>
            <a:r>
              <a:rPr lang="en-US" sz="2400" dirty="0" smtClean="0"/>
              <a:t>“</a:t>
            </a:r>
            <a:r>
              <a:rPr lang="en-US" sz="2400" dirty="0"/>
              <a:t>T</a:t>
            </a:r>
            <a:r>
              <a:rPr lang="en-US" sz="2400" dirty="0" smtClean="0"/>
              <a:t>he </a:t>
            </a:r>
            <a:r>
              <a:rPr lang="en-US" sz="2400" dirty="0"/>
              <a:t>4Fs” of contemporary spirituality: Family, Friends, Food, and Fido. </a:t>
            </a:r>
            <a:endParaRPr lang="en-US" sz="2400" dirty="0" smtClean="0"/>
          </a:p>
          <a:p>
            <a:pPr hangingPunct="0"/>
            <a:r>
              <a:rPr lang="en-US" sz="2400" dirty="0" smtClean="0"/>
              <a:t>“</a:t>
            </a:r>
            <a:r>
              <a:rPr lang="en-US" sz="2400" dirty="0"/>
              <a:t>People feel most connected to whatever they understand as God, the divine, a Higher Power when they’re deeply engaged in the fabric of everyday life, spending time with family, with friends, preparing and sharing food, enjoying their </a:t>
            </a:r>
            <a:r>
              <a:rPr lang="en-US" sz="2400" dirty="0" smtClean="0"/>
              <a:t>pets.”</a:t>
            </a:r>
            <a:endParaRPr lang="en-US" sz="2400" dirty="0"/>
          </a:p>
        </p:txBody>
      </p:sp>
      <p:pic>
        <p:nvPicPr>
          <p:cNvPr id="4" name="Picture 3" descr="97801993412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06" y="1784746"/>
            <a:ext cx="2073632" cy="3121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02399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Discovering God in Everyday Life</a:t>
            </a:r>
            <a:endParaRPr lang="en-US" dirty="0"/>
          </a:p>
        </p:txBody>
      </p:sp>
      <p:sp>
        <p:nvSpPr>
          <p:cNvPr id="3" name="Content Placeholder 2"/>
          <p:cNvSpPr>
            <a:spLocks noGrp="1"/>
          </p:cNvSpPr>
          <p:nvPr>
            <p:ph sz="quarter" idx="13"/>
          </p:nvPr>
        </p:nvSpPr>
        <p:spPr>
          <a:xfrm>
            <a:off x="685799" y="1335235"/>
            <a:ext cx="5566694" cy="4363934"/>
          </a:xfrm>
        </p:spPr>
        <p:txBody>
          <a:bodyPr>
            <a:normAutofit/>
          </a:bodyPr>
          <a:lstStyle/>
          <a:p>
            <a:pPr marL="68580" indent="0" hangingPunct="0">
              <a:spcBef>
                <a:spcPts val="0"/>
              </a:spcBef>
              <a:buNone/>
            </a:pPr>
            <a:r>
              <a:rPr lang="en-US" sz="2400" dirty="0" smtClean="0"/>
              <a:t>Spiritually </a:t>
            </a:r>
            <a:r>
              <a:rPr lang="en-US" sz="2400" dirty="0"/>
              <a:t>meaningfully </a:t>
            </a:r>
            <a:r>
              <a:rPr lang="en-US" sz="2400" dirty="0" smtClean="0"/>
              <a:t>practices</a:t>
            </a:r>
          </a:p>
          <a:p>
            <a:pPr marL="525780" indent="-457200" hangingPunct="0">
              <a:spcBef>
                <a:spcPts val="0"/>
              </a:spcBef>
              <a:buFont typeface="+mj-lt"/>
              <a:buAutoNum type="arabicPeriod"/>
            </a:pPr>
            <a:r>
              <a:rPr lang="en-US" sz="2400" dirty="0" smtClean="0"/>
              <a:t>enjoying </a:t>
            </a:r>
            <a:r>
              <a:rPr lang="en-US" sz="2400" dirty="0"/>
              <a:t>time with </a:t>
            </a:r>
            <a:r>
              <a:rPr lang="en-US" sz="2400" dirty="0" smtClean="0"/>
              <a:t>family</a:t>
            </a:r>
          </a:p>
          <a:p>
            <a:pPr marL="525780" indent="-457200" hangingPunct="0">
              <a:spcBef>
                <a:spcPts val="0"/>
              </a:spcBef>
              <a:buFont typeface="+mj-lt"/>
              <a:buAutoNum type="arabicPeriod"/>
            </a:pPr>
            <a:r>
              <a:rPr lang="en-US" sz="2400" dirty="0" smtClean="0"/>
              <a:t>enjoying </a:t>
            </a:r>
            <a:r>
              <a:rPr lang="en-US" sz="2400" dirty="0"/>
              <a:t>time with </a:t>
            </a:r>
            <a:r>
              <a:rPr lang="en-US" sz="2400" dirty="0" smtClean="0"/>
              <a:t>friends</a:t>
            </a:r>
          </a:p>
          <a:p>
            <a:pPr marL="525780" indent="-457200" hangingPunct="0">
              <a:spcBef>
                <a:spcPts val="0"/>
              </a:spcBef>
              <a:buFont typeface="+mj-lt"/>
              <a:buAutoNum type="arabicPeriod"/>
            </a:pPr>
            <a:r>
              <a:rPr lang="en-US" sz="2400" dirty="0" smtClean="0"/>
              <a:t>enjoying </a:t>
            </a:r>
            <a:r>
              <a:rPr lang="en-US" sz="2400" dirty="0"/>
              <a:t>time with pets or other </a:t>
            </a:r>
            <a:r>
              <a:rPr lang="en-US" sz="2400" dirty="0" smtClean="0"/>
              <a:t>animals</a:t>
            </a:r>
          </a:p>
          <a:p>
            <a:pPr marL="525780" indent="-457200" hangingPunct="0">
              <a:spcBef>
                <a:spcPts val="0"/>
              </a:spcBef>
              <a:buFont typeface="+mj-lt"/>
              <a:buAutoNum type="arabicPeriod"/>
            </a:pPr>
            <a:r>
              <a:rPr lang="en-US" sz="2400" dirty="0" smtClean="0"/>
              <a:t>preparing </a:t>
            </a:r>
            <a:r>
              <a:rPr lang="en-US" sz="2400" dirty="0"/>
              <a:t>and/or sharing food/</a:t>
            </a:r>
            <a:r>
              <a:rPr lang="en-US" sz="2400" dirty="0" smtClean="0"/>
              <a:t>meals</a:t>
            </a:r>
          </a:p>
          <a:p>
            <a:pPr marL="525780" indent="-457200" hangingPunct="0">
              <a:spcBef>
                <a:spcPts val="0"/>
              </a:spcBef>
              <a:buFont typeface="+mj-lt"/>
              <a:buAutoNum type="arabicPeriod"/>
            </a:pPr>
            <a:r>
              <a:rPr lang="en-US" sz="2400" dirty="0"/>
              <a:t>p</a:t>
            </a:r>
            <a:r>
              <a:rPr lang="en-US" sz="2400" dirty="0" smtClean="0"/>
              <a:t>raying</a:t>
            </a:r>
          </a:p>
          <a:p>
            <a:pPr marL="525780" indent="-457200" hangingPunct="0">
              <a:spcBef>
                <a:spcPts val="0"/>
              </a:spcBef>
              <a:buFont typeface="+mj-lt"/>
              <a:buAutoNum type="arabicPeriod"/>
            </a:pPr>
            <a:r>
              <a:rPr lang="en-US" sz="2400" dirty="0" smtClean="0"/>
              <a:t>enjoying nature</a:t>
            </a:r>
          </a:p>
          <a:p>
            <a:pPr marL="525780" indent="-457200" hangingPunct="0">
              <a:spcBef>
                <a:spcPts val="0"/>
              </a:spcBef>
              <a:buFont typeface="+mj-lt"/>
              <a:buAutoNum type="arabicPeriod"/>
            </a:pPr>
            <a:r>
              <a:rPr lang="en-US" sz="2400" dirty="0" smtClean="0"/>
              <a:t>listing </a:t>
            </a:r>
            <a:r>
              <a:rPr lang="en-US" sz="2400" dirty="0"/>
              <a:t>to/playing </a:t>
            </a:r>
            <a:r>
              <a:rPr lang="en-US" sz="2400" dirty="0" smtClean="0"/>
              <a:t>music</a:t>
            </a:r>
          </a:p>
          <a:p>
            <a:pPr marL="525780" indent="-457200" hangingPunct="0">
              <a:spcBef>
                <a:spcPts val="0"/>
              </a:spcBef>
              <a:buFont typeface="+mj-lt"/>
              <a:buAutoNum type="arabicPeriod"/>
            </a:pPr>
            <a:r>
              <a:rPr lang="en-US" sz="2400" dirty="0" smtClean="0"/>
              <a:t>enjoying</a:t>
            </a:r>
            <a:r>
              <a:rPr lang="en-US" sz="2400" dirty="0"/>
              <a:t>/creating </a:t>
            </a:r>
            <a:r>
              <a:rPr lang="en-US" sz="2400" dirty="0" smtClean="0"/>
              <a:t>art</a:t>
            </a:r>
          </a:p>
          <a:p>
            <a:pPr marL="525780" indent="-457200" hangingPunct="0">
              <a:spcBef>
                <a:spcPts val="0"/>
              </a:spcBef>
              <a:buFont typeface="+mj-lt"/>
              <a:buAutoNum type="arabicPeriod"/>
            </a:pPr>
            <a:r>
              <a:rPr lang="en-US" sz="2400" dirty="0" smtClean="0"/>
              <a:t>physical </a:t>
            </a:r>
            <a:r>
              <a:rPr lang="en-US" sz="2400" dirty="0"/>
              <a:t>activity/</a:t>
            </a:r>
            <a:r>
              <a:rPr lang="en-US" sz="2400" dirty="0" smtClean="0"/>
              <a:t>sports</a:t>
            </a:r>
          </a:p>
          <a:p>
            <a:pPr marL="525780" indent="-457200" hangingPunct="0">
              <a:spcBef>
                <a:spcPts val="0"/>
              </a:spcBef>
              <a:buFont typeface="+mj-lt"/>
              <a:buAutoNum type="arabicPeriod"/>
            </a:pPr>
            <a:r>
              <a:rPr lang="en-US" sz="2400" dirty="0" smtClean="0"/>
              <a:t>yoga </a:t>
            </a:r>
            <a:r>
              <a:rPr lang="en-US" sz="2400" dirty="0"/>
              <a:t>and </a:t>
            </a:r>
            <a:r>
              <a:rPr lang="en-US" sz="2400" dirty="0" smtClean="0"/>
              <a:t>meditation</a:t>
            </a:r>
          </a:p>
          <a:p>
            <a:pPr marL="68580" indent="0" hangingPunct="0">
              <a:spcBef>
                <a:spcPts val="0"/>
              </a:spcBef>
              <a:buNone/>
            </a:pPr>
            <a:endParaRPr lang="en-US" sz="2400" dirty="0"/>
          </a:p>
          <a:p>
            <a:pPr marL="68580" indent="0">
              <a:spcBef>
                <a:spcPts val="0"/>
              </a:spcBef>
              <a:buNone/>
            </a:pPr>
            <a:endParaRPr lang="en-US" sz="2400" dirty="0"/>
          </a:p>
        </p:txBody>
      </p:sp>
      <p:sp>
        <p:nvSpPr>
          <p:cNvPr id="4" name="Content Placeholder 3"/>
          <p:cNvSpPr>
            <a:spLocks noGrp="1"/>
          </p:cNvSpPr>
          <p:nvPr>
            <p:ph sz="quarter" idx="14"/>
          </p:nvPr>
        </p:nvSpPr>
        <p:spPr>
          <a:xfrm>
            <a:off x="6567288" y="1335235"/>
            <a:ext cx="2181861" cy="4722167"/>
          </a:xfrm>
        </p:spPr>
        <p:txBody>
          <a:bodyPr>
            <a:normAutofit lnSpcReduction="10000"/>
          </a:bodyPr>
          <a:lstStyle/>
          <a:p>
            <a:pPr marL="68580" indent="0">
              <a:buNone/>
            </a:pPr>
            <a:r>
              <a:rPr lang="en-US" sz="2400" i="1" dirty="0">
                <a:latin typeface="+mj-lt"/>
              </a:rPr>
              <a:t>On the list of 25 items, the last three items were reading/studying scripture, attending worship, and attending a non-worship activity, event or meeting at church.</a:t>
            </a:r>
          </a:p>
          <a:p>
            <a:pPr marL="68580" indent="0">
              <a:buNone/>
            </a:pPr>
            <a:endParaRPr lang="en-US" sz="2400" i="1" dirty="0">
              <a:latin typeface="+mj-lt"/>
            </a:endParaRPr>
          </a:p>
        </p:txBody>
      </p:sp>
    </p:spTree>
    <p:extLst>
      <p:ext uri="{BB962C8B-B14F-4D97-AF65-F5344CB8AC3E}">
        <p14:creationId xmlns:p14="http://schemas.microsoft.com/office/powerpoint/2010/main" val="15917272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Changing Family</a:t>
            </a:r>
            <a:endParaRPr lang="en-US" dirty="0"/>
          </a:p>
        </p:txBody>
      </p:sp>
      <p:sp>
        <p:nvSpPr>
          <p:cNvPr id="8" name="Content Placeholder 7"/>
          <p:cNvSpPr>
            <a:spLocks noGrp="1"/>
          </p:cNvSpPr>
          <p:nvPr>
            <p:ph idx="1"/>
          </p:nvPr>
        </p:nvSpPr>
        <p:spPr/>
        <p:txBody>
          <a:bodyPr>
            <a:normAutofit fontScale="85000" lnSpcReduction="10000"/>
          </a:bodyPr>
          <a:lstStyle/>
          <a:p>
            <a:pPr marL="457200" indent="-457200">
              <a:spcBef>
                <a:spcPts val="0"/>
              </a:spcBef>
              <a:buClr>
                <a:schemeClr val="accent3"/>
              </a:buClr>
              <a:buSzPct val="90000"/>
              <a:buFont typeface="+mj-lt"/>
              <a:buAutoNum type="arabicPeriod"/>
            </a:pPr>
            <a:r>
              <a:rPr lang="en-US" sz="2800" dirty="0" smtClean="0">
                <a:solidFill>
                  <a:srgbClr val="000000"/>
                </a:solidFill>
              </a:rPr>
              <a:t>Married Couple with no children</a:t>
            </a:r>
          </a:p>
          <a:p>
            <a:pPr marL="457200" indent="-457200">
              <a:spcBef>
                <a:spcPts val="0"/>
              </a:spcBef>
              <a:buClr>
                <a:schemeClr val="accent3"/>
              </a:buClr>
              <a:buSzPct val="90000"/>
              <a:buFont typeface="+mj-lt"/>
              <a:buAutoNum type="arabicPeriod"/>
            </a:pPr>
            <a:r>
              <a:rPr lang="en-US" sz="2800" dirty="0" smtClean="0">
                <a:solidFill>
                  <a:srgbClr val="000000"/>
                </a:solidFill>
              </a:rPr>
              <a:t>Married Couple with Children (biological family)</a:t>
            </a:r>
          </a:p>
          <a:p>
            <a:pPr marL="457200" indent="-457200">
              <a:spcBef>
                <a:spcPts val="0"/>
              </a:spcBef>
              <a:buClr>
                <a:schemeClr val="accent3"/>
              </a:buClr>
              <a:buSzPct val="90000"/>
              <a:buFont typeface="+mj-lt"/>
              <a:buAutoNum type="arabicPeriod"/>
            </a:pPr>
            <a:r>
              <a:rPr lang="en-US" sz="2800" dirty="0" smtClean="0">
                <a:solidFill>
                  <a:srgbClr val="000000"/>
                </a:solidFill>
              </a:rPr>
              <a:t>Married Couple with Children (blended family)</a:t>
            </a:r>
          </a:p>
          <a:p>
            <a:pPr marL="457200" indent="-457200">
              <a:spcBef>
                <a:spcPts val="0"/>
              </a:spcBef>
              <a:buClr>
                <a:schemeClr val="accent3"/>
              </a:buClr>
              <a:buSzPct val="90000"/>
              <a:buFont typeface="+mj-lt"/>
              <a:buAutoNum type="arabicPeriod"/>
            </a:pPr>
            <a:r>
              <a:rPr lang="en-US" sz="2800" dirty="0" smtClean="0">
                <a:solidFill>
                  <a:srgbClr val="000000"/>
                </a:solidFill>
              </a:rPr>
              <a:t>Single Parent with Children</a:t>
            </a:r>
          </a:p>
          <a:p>
            <a:pPr marL="457200" indent="-457200">
              <a:spcBef>
                <a:spcPts val="0"/>
              </a:spcBef>
              <a:buClr>
                <a:schemeClr val="accent3"/>
              </a:buClr>
              <a:buSzPct val="90000"/>
              <a:buFont typeface="+mj-lt"/>
              <a:buAutoNum type="arabicPeriod"/>
            </a:pPr>
            <a:r>
              <a:rPr lang="en-US" sz="2800" dirty="0" smtClean="0">
                <a:solidFill>
                  <a:srgbClr val="000000"/>
                </a:solidFill>
              </a:rPr>
              <a:t>Unmarried Couple with Children</a:t>
            </a:r>
          </a:p>
          <a:p>
            <a:pPr marL="457200" indent="-457200">
              <a:spcBef>
                <a:spcPts val="0"/>
              </a:spcBef>
              <a:buClr>
                <a:schemeClr val="accent3"/>
              </a:buClr>
              <a:buSzPct val="90000"/>
              <a:buFont typeface="+mj-lt"/>
              <a:buAutoNum type="arabicPeriod"/>
            </a:pPr>
            <a:r>
              <a:rPr lang="en-US" sz="2800" dirty="0" smtClean="0">
                <a:solidFill>
                  <a:srgbClr val="000000"/>
                </a:solidFill>
              </a:rPr>
              <a:t>Unmarried Couple without Children </a:t>
            </a:r>
          </a:p>
          <a:p>
            <a:pPr marL="457200" indent="-457200">
              <a:spcBef>
                <a:spcPts val="0"/>
              </a:spcBef>
              <a:buClr>
                <a:schemeClr val="accent3"/>
              </a:buClr>
              <a:buSzPct val="90000"/>
              <a:buFont typeface="+mj-lt"/>
              <a:buAutoNum type="arabicPeriod"/>
            </a:pPr>
            <a:r>
              <a:rPr lang="en-US" sz="2800" dirty="0" smtClean="0">
                <a:solidFill>
                  <a:srgbClr val="000000"/>
                </a:solidFill>
              </a:rPr>
              <a:t>Same Sex Couple with Children (married/unmarried)</a:t>
            </a:r>
          </a:p>
          <a:p>
            <a:pPr marL="457200" indent="-457200">
              <a:spcBef>
                <a:spcPts val="0"/>
              </a:spcBef>
              <a:buClr>
                <a:schemeClr val="accent3"/>
              </a:buClr>
              <a:buSzPct val="90000"/>
              <a:buFont typeface="+mj-lt"/>
              <a:buAutoNum type="arabicPeriod"/>
            </a:pPr>
            <a:r>
              <a:rPr lang="en-US" sz="2800" dirty="0" smtClean="0">
                <a:solidFill>
                  <a:srgbClr val="000000"/>
                </a:solidFill>
              </a:rPr>
              <a:t>Same Sex Couple without Children (married/unmarried)</a:t>
            </a:r>
          </a:p>
          <a:p>
            <a:pPr marL="457200" indent="-457200">
              <a:spcBef>
                <a:spcPts val="0"/>
              </a:spcBef>
              <a:buClr>
                <a:schemeClr val="accent3"/>
              </a:buClr>
              <a:buSzPct val="90000"/>
              <a:buFont typeface="+mj-lt"/>
              <a:buAutoNum type="arabicPeriod"/>
            </a:pPr>
            <a:r>
              <a:rPr lang="en-US" sz="2800" dirty="0" smtClean="0">
                <a:solidFill>
                  <a:srgbClr val="000000"/>
                </a:solidFill>
              </a:rPr>
              <a:t>Grandparents &amp; Parents with Children</a:t>
            </a:r>
          </a:p>
          <a:p>
            <a:pPr marL="457200" indent="-457200">
              <a:spcBef>
                <a:spcPts val="0"/>
              </a:spcBef>
              <a:buClr>
                <a:schemeClr val="accent3"/>
              </a:buClr>
              <a:buSzPct val="90000"/>
              <a:buFont typeface="+mj-lt"/>
              <a:buAutoNum type="arabicPeriod"/>
            </a:pPr>
            <a:r>
              <a:rPr lang="en-US" sz="2800" dirty="0" smtClean="0">
                <a:solidFill>
                  <a:srgbClr val="000000"/>
                </a:solidFill>
              </a:rPr>
              <a:t>Grandparents as </a:t>
            </a:r>
            <a:r>
              <a:rPr lang="en-US" sz="2800" dirty="0">
                <a:solidFill>
                  <a:srgbClr val="000000"/>
                </a:solidFill>
              </a:rPr>
              <a:t>P</a:t>
            </a:r>
            <a:r>
              <a:rPr lang="en-US" sz="2800" dirty="0" smtClean="0">
                <a:solidFill>
                  <a:srgbClr val="000000"/>
                </a:solidFill>
              </a:rPr>
              <a:t>rimary Caregivers</a:t>
            </a:r>
          </a:p>
          <a:p>
            <a:pPr marL="457200" indent="-457200">
              <a:spcBef>
                <a:spcPts val="0"/>
              </a:spcBef>
              <a:buClr>
                <a:schemeClr val="accent3"/>
              </a:buClr>
              <a:buSzPct val="90000"/>
              <a:buFont typeface="+mj-lt"/>
              <a:buAutoNum type="arabicPeriod"/>
            </a:pPr>
            <a:r>
              <a:rPr lang="en-US" sz="2800" dirty="0" smtClean="0">
                <a:solidFill>
                  <a:srgbClr val="000000"/>
                </a:solidFill>
              </a:rPr>
              <a:t>Parents with Single Young Adults Living at Home</a:t>
            </a:r>
          </a:p>
        </p:txBody>
      </p:sp>
    </p:spTree>
    <p:extLst>
      <p:ext uri="{BB962C8B-B14F-4D97-AF65-F5344CB8AC3E}">
        <p14:creationId xmlns:p14="http://schemas.microsoft.com/office/powerpoint/2010/main" val="9877670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899400" cy="1143000"/>
          </a:xfrm>
        </p:spPr>
        <p:txBody>
          <a:bodyPr>
            <a:normAutofit fontScale="90000"/>
          </a:bodyPr>
          <a:lstStyle/>
          <a:p>
            <a:r>
              <a:rPr lang="en-US" dirty="0" smtClean="0"/>
              <a:t># 1. Discovering </a:t>
            </a:r>
            <a:r>
              <a:rPr lang="en-US" dirty="0"/>
              <a:t>God in Everyday Life</a:t>
            </a:r>
          </a:p>
        </p:txBody>
      </p:sp>
      <p:sp>
        <p:nvSpPr>
          <p:cNvPr id="3" name="Content Placeholder 2"/>
          <p:cNvSpPr>
            <a:spLocks noGrp="1"/>
          </p:cNvSpPr>
          <p:nvPr>
            <p:ph idx="1"/>
          </p:nvPr>
        </p:nvSpPr>
        <p:spPr>
          <a:xfrm>
            <a:off x="2540074" y="1600200"/>
            <a:ext cx="5918125" cy="4229235"/>
          </a:xfrm>
        </p:spPr>
        <p:txBody>
          <a:bodyPr>
            <a:normAutofit lnSpcReduction="10000"/>
          </a:bodyPr>
          <a:lstStyle/>
          <a:p>
            <a:pPr marL="68580" indent="0" hangingPunct="0">
              <a:buNone/>
            </a:pPr>
            <a:r>
              <a:rPr lang="en-US" dirty="0" smtClean="0"/>
              <a:t>Spirituality </a:t>
            </a:r>
            <a:r>
              <a:rPr lang="en-US" dirty="0"/>
              <a:t>“may be the name for a longing for more meaning, more feeling, more connection, more life. When I hear people talk about spirituality, that seems to be what they are describing. They know there is more to life than what meets the eye. They have drawn close to this ‘More’ in nature, in love, in art, in grief. They would be happy for someone to teach them how to spend more time in the presence of this deeper reality. . . .” </a:t>
            </a:r>
          </a:p>
          <a:p>
            <a:pPr marL="68580" indent="0" hangingPunct="0">
              <a:buNone/>
            </a:pPr>
            <a:endParaRPr lang="en-US" dirty="0" smtClean="0"/>
          </a:p>
          <a:p>
            <a:pPr marL="68580" indent="0" hangingPunct="0">
              <a:buNone/>
            </a:pPr>
            <a:r>
              <a:rPr lang="en-US" dirty="0" smtClean="0"/>
              <a:t>“. . . . </a:t>
            </a:r>
            <a:r>
              <a:rPr lang="en-US" dirty="0"/>
              <a:t> </a:t>
            </a:r>
            <a:r>
              <a:rPr lang="en-US" dirty="0" smtClean="0"/>
              <a:t>the </a:t>
            </a:r>
            <a:r>
              <a:rPr lang="en-US" dirty="0"/>
              <a:t>last place most people look is right under their feet, in the everyday activities accidents, and encounters in their lives.  . . . .the reason so many of us cannot see the red X that marks the spot is because we are standing on it</a:t>
            </a:r>
            <a:r>
              <a:rPr lang="en-US" dirty="0" smtClean="0"/>
              <a:t>”.</a:t>
            </a:r>
            <a:endParaRPr lang="en-US" dirty="0"/>
          </a:p>
        </p:txBody>
      </p:sp>
      <p:pic>
        <p:nvPicPr>
          <p:cNvPr id="4" name="Picture 3" descr="410fn6hPNOL._SX333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45" y="1715179"/>
            <a:ext cx="1916691" cy="2855012"/>
          </a:xfrm>
          <a:prstGeom prst="rect">
            <a:avLst/>
          </a:prstGeom>
        </p:spPr>
      </p:pic>
    </p:spTree>
    <p:extLst>
      <p:ext uri="{BB962C8B-B14F-4D97-AF65-F5344CB8AC3E}">
        <p14:creationId xmlns:p14="http://schemas.microsoft.com/office/powerpoint/2010/main" val="1457735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1. Discovering God in Everyday Life</a:t>
            </a:r>
          </a:p>
        </p:txBody>
      </p:sp>
      <p:sp>
        <p:nvSpPr>
          <p:cNvPr id="3" name="Content Placeholder 2"/>
          <p:cNvSpPr>
            <a:spLocks noGrp="1"/>
          </p:cNvSpPr>
          <p:nvPr>
            <p:ph idx="1"/>
          </p:nvPr>
        </p:nvSpPr>
        <p:spPr>
          <a:xfrm>
            <a:off x="2540074" y="1295400"/>
            <a:ext cx="6299126" cy="4699000"/>
          </a:xfrm>
        </p:spPr>
        <p:txBody>
          <a:bodyPr>
            <a:normAutofit lnSpcReduction="10000"/>
          </a:bodyPr>
          <a:lstStyle/>
          <a:p>
            <a:pPr marL="68580" indent="0" hangingPunct="0">
              <a:buNone/>
            </a:pPr>
            <a:r>
              <a:rPr lang="en-US" sz="2400" i="1" dirty="0" smtClean="0">
                <a:latin typeface="+mj-lt"/>
              </a:rPr>
              <a:t>. </a:t>
            </a:r>
            <a:r>
              <a:rPr lang="en-US" sz="2400" i="1" dirty="0">
                <a:latin typeface="+mj-lt"/>
              </a:rPr>
              <a:t>. . . To make bread or love, to dig in the earth, to feed an animal or cook for a stranger—these activities require no extensive commentary, no lucid theology. All they require is someone willing to bend, reach, chop, stir. Most of these tasks are so full of pleasure that there is no need to complicate things by calling them holy. And yet these are the same activities that change lives, sometimes all at once and sometimes more slowly, the way dripping water changes stone. In a world where faith is often construed as a way of thinking, bodily practices remind the willing that faith is a way of life.</a:t>
            </a:r>
            <a:r>
              <a:rPr lang="en-US" sz="2400" i="1" dirty="0" smtClean="0">
                <a:latin typeface="+mj-lt"/>
              </a:rPr>
              <a:t>”</a:t>
            </a:r>
            <a:endParaRPr lang="en-US" sz="2400" i="1" dirty="0">
              <a:latin typeface="+mj-lt"/>
            </a:endParaRPr>
          </a:p>
        </p:txBody>
      </p:sp>
      <p:pic>
        <p:nvPicPr>
          <p:cNvPr id="4" name="Picture 3" descr="410fn6hPNOL._SX333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45" y="1715179"/>
            <a:ext cx="1916691" cy="2855012"/>
          </a:xfrm>
          <a:prstGeom prst="rect">
            <a:avLst/>
          </a:prstGeom>
        </p:spPr>
      </p:pic>
    </p:spTree>
    <p:extLst>
      <p:ext uri="{BB962C8B-B14F-4D97-AF65-F5344CB8AC3E}">
        <p14:creationId xmlns:p14="http://schemas.microsoft.com/office/powerpoint/2010/main" val="589424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Discovering God in Everyday Life</a:t>
            </a:r>
          </a:p>
        </p:txBody>
      </p:sp>
      <p:sp>
        <p:nvSpPr>
          <p:cNvPr id="3" name="Content Placeholder 2"/>
          <p:cNvSpPr>
            <a:spLocks noGrp="1"/>
          </p:cNvSpPr>
          <p:nvPr>
            <p:ph idx="1"/>
          </p:nvPr>
        </p:nvSpPr>
        <p:spPr>
          <a:xfrm>
            <a:off x="685800" y="1600201"/>
            <a:ext cx="7772400" cy="4055546"/>
          </a:xfrm>
        </p:spPr>
        <p:txBody>
          <a:bodyPr>
            <a:noAutofit/>
          </a:bodyPr>
          <a:lstStyle/>
          <a:p>
            <a:pPr marL="457200" indent="-457200">
              <a:spcBef>
                <a:spcPts val="0"/>
              </a:spcBef>
              <a:buFont typeface="+mj-lt"/>
              <a:buAutoNum type="arabicPeriod"/>
            </a:pPr>
            <a:r>
              <a:rPr lang="en-US" sz="2400" b="1" dirty="0" smtClean="0"/>
              <a:t>Embed and Equip</a:t>
            </a:r>
            <a:endParaRPr lang="en-US" sz="2400" dirty="0"/>
          </a:p>
          <a:p>
            <a:pPr marL="857250" lvl="1" indent="-457200">
              <a:spcBef>
                <a:spcPts val="0"/>
              </a:spcBef>
            </a:pPr>
            <a:r>
              <a:rPr lang="en-US" sz="2400" dirty="0" smtClean="0"/>
              <a:t>Worship, learning, sacraments, retreats, and more</a:t>
            </a:r>
          </a:p>
          <a:p>
            <a:pPr marL="457200" indent="-457200">
              <a:spcBef>
                <a:spcPts val="0"/>
              </a:spcBef>
              <a:buFont typeface="+mj-lt"/>
              <a:buAutoNum type="arabicPeriod"/>
            </a:pPr>
            <a:r>
              <a:rPr lang="en-US" sz="2400" b="1" dirty="0" smtClean="0"/>
              <a:t>Create and Sponsor</a:t>
            </a:r>
          </a:p>
          <a:p>
            <a:pPr marL="914400" lvl="2" indent="-457200">
              <a:spcBef>
                <a:spcPts val="0"/>
              </a:spcBef>
            </a:pPr>
            <a:r>
              <a:rPr lang="en-US" sz="2400" dirty="0"/>
              <a:t>F</a:t>
            </a:r>
            <a:r>
              <a:rPr lang="en-US" sz="2400" dirty="0" smtClean="0"/>
              <a:t>amily/intergenerational programs</a:t>
            </a:r>
          </a:p>
          <a:p>
            <a:pPr marL="914400" lvl="2" indent="-457200">
              <a:spcBef>
                <a:spcPts val="0"/>
              </a:spcBef>
            </a:pPr>
            <a:r>
              <a:rPr lang="en-US" sz="2400" dirty="0" smtClean="0"/>
              <a:t>Small group experiences</a:t>
            </a:r>
            <a:endParaRPr lang="en-US" sz="2400" dirty="0"/>
          </a:p>
          <a:p>
            <a:pPr marL="457200" indent="-457200">
              <a:spcBef>
                <a:spcPts val="0"/>
              </a:spcBef>
              <a:buFont typeface="+mj-lt"/>
              <a:buAutoNum type="arabicPeriod"/>
            </a:pPr>
            <a:r>
              <a:rPr lang="en-US" sz="2400" b="1" dirty="0" smtClean="0"/>
              <a:t>Equip and Resource</a:t>
            </a:r>
          </a:p>
          <a:p>
            <a:pPr marL="857250" lvl="1" indent="-457200">
              <a:spcBef>
                <a:spcPts val="0"/>
              </a:spcBef>
            </a:pPr>
            <a:r>
              <a:rPr lang="en-US" sz="2400" dirty="0" smtClean="0"/>
              <a:t>Print, audio, and video resources for discovering God and for living practices in everyday life </a:t>
            </a:r>
          </a:p>
          <a:p>
            <a:pPr marL="457200" indent="-457200">
              <a:spcBef>
                <a:spcPts val="0"/>
              </a:spcBef>
              <a:buFont typeface="+mj-lt"/>
              <a:buAutoNum type="arabicPeriod"/>
            </a:pPr>
            <a:r>
              <a:rPr lang="en-US" sz="2400" b="1" dirty="0" smtClean="0"/>
              <a:t>Connect and Engage</a:t>
            </a:r>
          </a:p>
          <a:p>
            <a:pPr marL="857250" lvl="1" indent="-457200">
              <a:spcBef>
                <a:spcPts val="0"/>
              </a:spcBef>
            </a:pPr>
            <a:r>
              <a:rPr lang="en-US" sz="2400" dirty="0" smtClean="0"/>
              <a:t>New settings for spiritual conversations</a:t>
            </a:r>
          </a:p>
        </p:txBody>
      </p:sp>
    </p:spTree>
    <p:extLst>
      <p:ext uri="{BB962C8B-B14F-4D97-AF65-F5344CB8AC3E}">
        <p14:creationId xmlns:p14="http://schemas.microsoft.com/office/powerpoint/2010/main" val="3304655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Forming Faith at Home</a:t>
            </a:r>
            <a:endParaRPr lang="en-US" dirty="0"/>
          </a:p>
        </p:txBody>
      </p:sp>
      <p:sp>
        <p:nvSpPr>
          <p:cNvPr id="3" name="Content Placeholder 2"/>
          <p:cNvSpPr>
            <a:spLocks noGrp="1"/>
          </p:cNvSpPr>
          <p:nvPr>
            <p:ph idx="1"/>
          </p:nvPr>
        </p:nvSpPr>
        <p:spPr>
          <a:xfrm>
            <a:off x="685800" y="1417638"/>
            <a:ext cx="7772400" cy="4455219"/>
          </a:xfrm>
        </p:spPr>
        <p:txBody>
          <a:bodyPr>
            <a:normAutofit fontScale="92500"/>
          </a:bodyPr>
          <a:lstStyle/>
          <a:p>
            <a:pPr marL="68580" indent="0">
              <a:buNone/>
            </a:pPr>
            <a:r>
              <a:rPr lang="en-US" sz="2400" b="1" dirty="0" smtClean="0"/>
              <a:t>A Household Curriculum</a:t>
            </a:r>
          </a:p>
          <a:p>
            <a:pPr marL="525780" indent="-457200">
              <a:buFont typeface="+mj-lt"/>
              <a:buAutoNum type="arabicPeriod"/>
            </a:pPr>
            <a:r>
              <a:rPr lang="en-US" sz="2400" b="1" dirty="0" smtClean="0"/>
              <a:t>Content</a:t>
            </a:r>
            <a:r>
              <a:rPr lang="en-US" sz="2400" dirty="0" smtClean="0"/>
              <a:t>: Eight </a:t>
            </a:r>
            <a:r>
              <a:rPr lang="en-US" sz="2400" dirty="0"/>
              <a:t>F</a:t>
            </a:r>
            <a:r>
              <a:rPr lang="en-US" sz="2400" dirty="0" smtClean="0"/>
              <a:t>aith Forming Processes</a:t>
            </a:r>
          </a:p>
          <a:p>
            <a:pPr marL="525780" indent="-457200">
              <a:buFont typeface="+mj-lt"/>
              <a:buAutoNum type="arabicPeriod"/>
            </a:pPr>
            <a:r>
              <a:rPr lang="en-US" sz="2400" b="1" dirty="0" smtClean="0"/>
              <a:t>Settings</a:t>
            </a:r>
            <a:r>
              <a:rPr lang="en-US" sz="2400" dirty="0" smtClean="0"/>
              <a:t>: Home, Intergenerational, Church Life, Parents </a:t>
            </a:r>
          </a:p>
          <a:p>
            <a:pPr lvl="1"/>
            <a:r>
              <a:rPr lang="en-US" sz="2400" dirty="0" smtClean="0"/>
              <a:t>Home: What </a:t>
            </a:r>
            <a:r>
              <a:rPr lang="en-US" sz="2400" dirty="0"/>
              <a:t>are families doing to grow in faith and discipleship in each of the eight faith forming processes? </a:t>
            </a:r>
            <a:endParaRPr lang="en-US" sz="2400" dirty="0" smtClean="0"/>
          </a:p>
          <a:p>
            <a:pPr lvl="1"/>
            <a:r>
              <a:rPr lang="en-US" sz="2400" dirty="0" smtClean="0"/>
              <a:t>Intergenerational: How </a:t>
            </a:r>
            <a:r>
              <a:rPr lang="en-US" sz="2400" dirty="0"/>
              <a:t>are families connected to the other generations at church? </a:t>
            </a:r>
            <a:endParaRPr lang="en-US" sz="2400" dirty="0" smtClean="0"/>
          </a:p>
          <a:p>
            <a:pPr lvl="1"/>
            <a:r>
              <a:rPr lang="en-US" sz="2400" dirty="0" smtClean="0"/>
              <a:t>Church: </a:t>
            </a:r>
            <a:r>
              <a:rPr lang="en-US" sz="2400" dirty="0"/>
              <a:t>How are congregations empowering, resourcing, and supporting families to grow as </a:t>
            </a:r>
            <a:r>
              <a:rPr lang="en-US" sz="2400" dirty="0" smtClean="0"/>
              <a:t>disciples &amp; practice </a:t>
            </a:r>
            <a:r>
              <a:rPr lang="en-US" sz="2400" dirty="0"/>
              <a:t>their faith? </a:t>
            </a:r>
            <a:endParaRPr lang="en-US" sz="2400" dirty="0" smtClean="0"/>
          </a:p>
          <a:p>
            <a:pPr lvl="1"/>
            <a:r>
              <a:rPr lang="en-US" sz="2400" dirty="0" smtClean="0"/>
              <a:t>Parents: How are congregations empowering, resourcing, and supporting parents as faith formers? </a:t>
            </a:r>
            <a:endParaRPr lang="en-US" sz="2400" dirty="0"/>
          </a:p>
        </p:txBody>
      </p:sp>
    </p:spTree>
    <p:extLst>
      <p:ext uri="{BB962C8B-B14F-4D97-AF65-F5344CB8AC3E}">
        <p14:creationId xmlns:p14="http://schemas.microsoft.com/office/powerpoint/2010/main" val="28517474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Faith Forming at Home</a:t>
            </a:r>
            <a:endParaRPr lang="en-US" dirty="0"/>
          </a:p>
        </p:txBody>
      </p:sp>
      <p:sp>
        <p:nvSpPr>
          <p:cNvPr id="3" name="Content Placeholder 2"/>
          <p:cNvSpPr>
            <a:spLocks noGrp="1"/>
          </p:cNvSpPr>
          <p:nvPr>
            <p:ph idx="1"/>
          </p:nvPr>
        </p:nvSpPr>
        <p:spPr>
          <a:xfrm>
            <a:off x="685800" y="1600200"/>
            <a:ext cx="7772400" cy="3979557"/>
          </a:xfrm>
        </p:spPr>
        <p:txBody>
          <a:bodyPr>
            <a:noAutofit/>
          </a:bodyPr>
          <a:lstStyle/>
          <a:p>
            <a:pPr marL="457200" lvl="1" indent="-457200" hangingPunct="0">
              <a:spcBef>
                <a:spcPts val="0"/>
              </a:spcBef>
              <a:buFont typeface="+mj-lt"/>
              <a:buAutoNum type="arabicPeriod" startAt="3"/>
            </a:pPr>
            <a:r>
              <a:rPr lang="en-US" sz="2400" dirty="0" smtClean="0"/>
              <a:t>Developmentally-Appropriate: Content accommodated </a:t>
            </a:r>
            <a:r>
              <a:rPr lang="en-US" sz="2400" dirty="0"/>
              <a:t>to the needs and interests </a:t>
            </a:r>
            <a:r>
              <a:rPr lang="en-US" sz="2400" dirty="0" smtClean="0"/>
              <a:t>of each stage </a:t>
            </a:r>
            <a:r>
              <a:rPr lang="en-US" sz="2400" i="1" dirty="0" smtClean="0"/>
              <a:t>and</a:t>
            </a:r>
            <a:r>
              <a:rPr lang="en-US" sz="2400" dirty="0" smtClean="0"/>
              <a:t> </a:t>
            </a:r>
            <a:r>
              <a:rPr lang="en-US" sz="2400" dirty="0"/>
              <a:t>to the way young people think and assimilate information and values at each life stage. </a:t>
            </a:r>
            <a:endParaRPr lang="en-US" sz="2400" dirty="0" smtClean="0"/>
          </a:p>
          <a:p>
            <a:pPr marL="857250" lvl="1" indent="-457200" hangingPunct="0">
              <a:spcBef>
                <a:spcPts val="0"/>
              </a:spcBef>
            </a:pPr>
            <a:r>
              <a:rPr lang="en-US" sz="2400" dirty="0" smtClean="0"/>
              <a:t>young </a:t>
            </a:r>
            <a:r>
              <a:rPr lang="en-US" sz="2400" dirty="0"/>
              <a:t>children (0-5</a:t>
            </a:r>
            <a:r>
              <a:rPr lang="en-US" sz="2400" dirty="0" smtClean="0"/>
              <a:t>)</a:t>
            </a:r>
            <a:endParaRPr lang="en-US" sz="2400" dirty="0"/>
          </a:p>
          <a:p>
            <a:pPr marL="857250" lvl="1" indent="-457200" hangingPunct="0">
              <a:spcBef>
                <a:spcPts val="0"/>
              </a:spcBef>
            </a:pPr>
            <a:r>
              <a:rPr lang="en-US" sz="2400" dirty="0" smtClean="0"/>
              <a:t>older </a:t>
            </a:r>
            <a:r>
              <a:rPr lang="en-US" sz="2400" dirty="0"/>
              <a:t>children (6-10</a:t>
            </a:r>
            <a:r>
              <a:rPr lang="en-US" sz="2400" dirty="0" smtClean="0"/>
              <a:t>)</a:t>
            </a:r>
          </a:p>
          <a:p>
            <a:pPr marL="857250" lvl="1" indent="-457200" hangingPunct="0">
              <a:spcBef>
                <a:spcPts val="0"/>
              </a:spcBef>
            </a:pPr>
            <a:r>
              <a:rPr lang="en-US" sz="2400" dirty="0" smtClean="0"/>
              <a:t>young </a:t>
            </a:r>
            <a:r>
              <a:rPr lang="en-US" sz="2400" dirty="0"/>
              <a:t>adults (11-14</a:t>
            </a:r>
            <a:r>
              <a:rPr lang="en-US" sz="2400" dirty="0" smtClean="0"/>
              <a:t>)</a:t>
            </a:r>
          </a:p>
          <a:p>
            <a:pPr marL="857250" lvl="1" indent="-457200" hangingPunct="0">
              <a:spcBef>
                <a:spcPts val="0"/>
              </a:spcBef>
            </a:pPr>
            <a:r>
              <a:rPr lang="en-US" sz="2400" dirty="0" smtClean="0"/>
              <a:t>older </a:t>
            </a:r>
            <a:r>
              <a:rPr lang="en-US" sz="2400" dirty="0"/>
              <a:t>adolescents (15-18</a:t>
            </a:r>
            <a:r>
              <a:rPr lang="en-US" sz="2400" dirty="0" smtClean="0"/>
              <a:t>)</a:t>
            </a:r>
          </a:p>
          <a:p>
            <a:pPr marL="857250" lvl="1" indent="-457200" hangingPunct="0">
              <a:spcBef>
                <a:spcPts val="0"/>
              </a:spcBef>
            </a:pPr>
            <a:r>
              <a:rPr lang="en-US" sz="2400" dirty="0" smtClean="0"/>
              <a:t>emerging </a:t>
            </a:r>
            <a:r>
              <a:rPr lang="en-US" sz="2400" dirty="0"/>
              <a:t>adults (19-29</a:t>
            </a:r>
            <a:r>
              <a:rPr lang="en-US" sz="2400" dirty="0" smtClean="0"/>
              <a:t>)</a:t>
            </a:r>
          </a:p>
        </p:txBody>
      </p:sp>
    </p:spTree>
    <p:extLst>
      <p:ext uri="{BB962C8B-B14F-4D97-AF65-F5344CB8AC3E}">
        <p14:creationId xmlns:p14="http://schemas.microsoft.com/office/powerpoint/2010/main" val="869331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Faith Forming at Home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39979270"/>
              </p:ext>
            </p:extLst>
          </p:nvPr>
        </p:nvGraphicFramePr>
        <p:xfrm>
          <a:off x="598959" y="1328811"/>
          <a:ext cx="8063349" cy="4065016"/>
        </p:xfrm>
        <a:graphic>
          <a:graphicData uri="http://schemas.openxmlformats.org/drawingml/2006/table">
            <a:tbl>
              <a:tblPr firstRow="1" bandRow="1">
                <a:tableStyleId>{5C22544A-7EE6-4342-B048-85BDC9FD1C3A}</a:tableStyleId>
              </a:tblPr>
              <a:tblGrid>
                <a:gridCol w="3178589"/>
                <a:gridCol w="857547"/>
                <a:gridCol w="2062454"/>
                <a:gridCol w="998662"/>
                <a:gridCol w="966097"/>
              </a:tblGrid>
              <a:tr h="370840">
                <a:tc>
                  <a:txBody>
                    <a:bodyPr/>
                    <a:lstStyle/>
                    <a:p>
                      <a:pPr algn="l"/>
                      <a:r>
                        <a:rPr lang="en-US" dirty="0" smtClean="0"/>
                        <a:t>Stage: </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Home</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Intergenerational</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Church</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dirty="0" smtClean="0"/>
                        <a:t>Parents</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Caring Relationships</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Celebrating</a:t>
                      </a:r>
                      <a:r>
                        <a:rPr lang="en-US" sz="1800" baseline="0" dirty="0" smtClean="0"/>
                        <a:t> Seasons</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Celebrating Rituals &amp;</a:t>
                      </a:r>
                      <a:r>
                        <a:rPr lang="en-US" sz="1800" baseline="0" dirty="0" smtClean="0"/>
                        <a:t> Milestones</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Learning the Christian Tradition</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Praying &amp; Spiritual Formation</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Reading</a:t>
                      </a:r>
                      <a:r>
                        <a:rPr lang="en-US" sz="1800" baseline="0" dirty="0" smtClean="0"/>
                        <a:t> the Bible</a:t>
                      </a:r>
                      <a:endParaRPr lang="en-US" sz="1800" dirty="0" smtClean="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Serving/Working for Justice</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70840">
                <a:tc>
                  <a:txBody>
                    <a:bodyPr/>
                    <a:lstStyle/>
                    <a:p>
                      <a:pPr marL="0" indent="0">
                        <a:lnSpc>
                          <a:spcPct val="120000"/>
                        </a:lnSpc>
                        <a:spcBef>
                          <a:spcPts val="0"/>
                        </a:spcBef>
                        <a:buFont typeface="+mj-lt"/>
                        <a:buNone/>
                      </a:pPr>
                      <a:r>
                        <a:rPr lang="en-US" sz="1800" dirty="0" smtClean="0"/>
                        <a:t>Worshipping God Together</a:t>
                      </a: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72238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oted_in_faith_booklet_2013_14_interactive_Pag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17" y="1470391"/>
            <a:ext cx="2382583" cy="3682175"/>
          </a:xfrm>
          <a:prstGeom prst="rect">
            <a:avLst/>
          </a:prstGeom>
          <a:ln>
            <a:noFill/>
          </a:ln>
          <a:effectLst>
            <a:outerShdw blurRad="292100" dist="139700" dir="2700000" algn="tl" rotWithShape="0">
              <a:srgbClr val="333333">
                <a:alpha val="65000"/>
              </a:srgbClr>
            </a:outerShdw>
          </a:effectLst>
        </p:spPr>
      </p:pic>
      <p:pic>
        <p:nvPicPr>
          <p:cNvPr id="5" name="Picture 4" descr="rooted_in_faith_booklet_2013_14_interactive_Page_2.jpg"/>
          <p:cNvPicPr>
            <a:picLocks noChangeAspect="1"/>
          </p:cNvPicPr>
          <p:nvPr/>
        </p:nvPicPr>
        <p:blipFill rotWithShape="1">
          <a:blip r:embed="rId3">
            <a:extLst>
              <a:ext uri="{28A0092B-C50C-407E-A947-70E740481C1C}">
                <a14:useLocalDpi xmlns:a14="http://schemas.microsoft.com/office/drawing/2010/main" val="0"/>
              </a:ext>
            </a:extLst>
          </a:blip>
          <a:srcRect l="54708" t="29855" r="5541" b="11517"/>
          <a:stretch/>
        </p:blipFill>
        <p:spPr>
          <a:xfrm>
            <a:off x="4330701" y="1150938"/>
            <a:ext cx="4266478" cy="4862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68618" y="7938"/>
            <a:ext cx="8028559" cy="1143000"/>
          </a:xfrm>
        </p:spPr>
        <p:txBody>
          <a:bodyPr>
            <a:normAutofit/>
          </a:bodyPr>
          <a:lstStyle/>
          <a:p>
            <a:r>
              <a:rPr lang="en-US" dirty="0"/>
              <a:t>#3. Forming Faith thru Milestones</a:t>
            </a:r>
          </a:p>
        </p:txBody>
      </p:sp>
    </p:spTree>
    <p:extLst>
      <p:ext uri="{BB962C8B-B14F-4D97-AF65-F5344CB8AC3E}">
        <p14:creationId xmlns:p14="http://schemas.microsoft.com/office/powerpoint/2010/main" val="2669994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Milestones Faith Formation</a:t>
            </a:r>
            <a:endParaRPr lang="en-US" dirty="0"/>
          </a:p>
        </p:txBody>
      </p:sp>
      <p:sp>
        <p:nvSpPr>
          <p:cNvPr id="8" name="Content Placeholder 7"/>
          <p:cNvSpPr>
            <a:spLocks noGrp="1"/>
          </p:cNvSpPr>
          <p:nvPr>
            <p:ph idx="1"/>
          </p:nvPr>
        </p:nvSpPr>
        <p:spPr/>
        <p:txBody>
          <a:bodyPr>
            <a:normAutofit fontScale="85000" lnSpcReduction="10000"/>
          </a:bodyPr>
          <a:lstStyle/>
          <a:p>
            <a:pPr marL="633222" lvl="0" indent="-514350" hangingPunct="0">
              <a:buFont typeface="+mj-lt"/>
              <a:buAutoNum type="arabicPeriod"/>
            </a:pPr>
            <a:r>
              <a:rPr lang="en-US" sz="2600" dirty="0" smtClean="0"/>
              <a:t>a ritual celebration or a blessing marking the milestone with the whole church community </a:t>
            </a:r>
          </a:p>
          <a:p>
            <a:pPr marL="633222" lvl="0" indent="-514350" hangingPunct="0">
              <a:buFont typeface="+mj-lt"/>
              <a:buAutoNum type="arabicPeriod"/>
            </a:pPr>
            <a:r>
              <a:rPr lang="en-US" sz="2600" dirty="0" smtClean="0"/>
              <a:t>a home ritual celebration or blessing marking the milestone</a:t>
            </a:r>
          </a:p>
          <a:p>
            <a:pPr marL="633222" lvl="0" indent="-514350" hangingPunct="0">
              <a:buFont typeface="+mj-lt"/>
              <a:buAutoNum type="arabicPeriod"/>
            </a:pPr>
            <a:r>
              <a:rPr lang="en-US" sz="2600" dirty="0" smtClean="0"/>
              <a:t>a learning program, often for the whole family or intergenerational, that prepares the individual and the whole family for the milestone and for faith practice at home </a:t>
            </a:r>
          </a:p>
          <a:p>
            <a:pPr marL="633222" lvl="0" indent="-514350" hangingPunct="0">
              <a:buFont typeface="+mj-lt"/>
              <a:buAutoNum type="arabicPeriod"/>
            </a:pPr>
            <a:r>
              <a:rPr lang="en-US" sz="2600" dirty="0" smtClean="0"/>
              <a:t>a tangible, visible reminder or symbol of the occasion being marked</a:t>
            </a:r>
          </a:p>
          <a:p>
            <a:pPr marL="633222" lvl="0" indent="-514350" hangingPunct="0">
              <a:buFont typeface="+mj-lt"/>
              <a:buAutoNum type="arabicPeriod"/>
            </a:pPr>
            <a:r>
              <a:rPr lang="en-US" sz="2600" dirty="0" smtClean="0"/>
              <a:t>resources to support continuing faith growth and practice after the milestone</a:t>
            </a:r>
          </a:p>
          <a:p>
            <a:pPr marL="457200" indent="-457200">
              <a:lnSpc>
                <a:spcPct val="90000"/>
              </a:lnSpc>
              <a:buNone/>
            </a:pPr>
            <a:endParaRPr lang="en-US" sz="2400" dirty="0" smtClean="0"/>
          </a:p>
        </p:txBody>
      </p:sp>
    </p:spTree>
    <p:extLst>
      <p:ext uri="{BB962C8B-B14F-4D97-AF65-F5344CB8AC3E}">
        <p14:creationId xmlns:p14="http://schemas.microsoft.com/office/powerpoint/2010/main" val="22653014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 Family Milestones: Baptism</a:t>
            </a:r>
            <a:endParaRPr lang="en-US" dirty="0"/>
          </a:p>
        </p:txBody>
      </p:sp>
      <p:sp>
        <p:nvSpPr>
          <p:cNvPr id="5" name="Text Placeholder 4"/>
          <p:cNvSpPr>
            <a:spLocks noGrp="1"/>
          </p:cNvSpPr>
          <p:nvPr>
            <p:ph type="body" idx="1"/>
          </p:nvPr>
        </p:nvSpPr>
        <p:spPr/>
        <p:txBody>
          <a:bodyPr>
            <a:normAutofit/>
          </a:bodyPr>
          <a:lstStyle/>
          <a:p>
            <a:pPr algn="ctr"/>
            <a:r>
              <a:rPr lang="en-US" sz="2800" b="1" dirty="0" smtClean="0">
                <a:solidFill>
                  <a:schemeClr val="accent1"/>
                </a:solidFill>
              </a:rPr>
              <a:t>Church </a:t>
            </a:r>
            <a:endParaRPr lang="en-US" sz="2800" b="1" dirty="0">
              <a:solidFill>
                <a:schemeClr val="accent1"/>
              </a:solidFill>
            </a:endParaRPr>
          </a:p>
        </p:txBody>
      </p:sp>
      <p:sp>
        <p:nvSpPr>
          <p:cNvPr id="6" name="Text Placeholder 5"/>
          <p:cNvSpPr>
            <a:spLocks noGrp="1"/>
          </p:cNvSpPr>
          <p:nvPr>
            <p:ph type="body" sz="quarter" idx="3"/>
          </p:nvPr>
        </p:nvSpPr>
        <p:spPr/>
        <p:txBody>
          <a:bodyPr>
            <a:normAutofit/>
          </a:bodyPr>
          <a:lstStyle/>
          <a:p>
            <a:pPr algn="ctr"/>
            <a:r>
              <a:rPr lang="en-US" sz="2800" b="1" dirty="0" smtClean="0">
                <a:solidFill>
                  <a:schemeClr val="accent1"/>
                </a:solidFill>
              </a:rPr>
              <a:t>Home</a:t>
            </a:r>
            <a:endParaRPr lang="en-US" sz="2800" b="1" dirty="0">
              <a:solidFill>
                <a:schemeClr val="accent1"/>
              </a:solidFill>
            </a:endParaRPr>
          </a:p>
        </p:txBody>
      </p:sp>
      <p:sp>
        <p:nvSpPr>
          <p:cNvPr id="2" name="Content Placeholder 1"/>
          <p:cNvSpPr>
            <a:spLocks noGrp="1"/>
          </p:cNvSpPr>
          <p:nvPr>
            <p:ph sz="quarter" idx="13"/>
          </p:nvPr>
        </p:nvSpPr>
        <p:spPr/>
        <p:txBody>
          <a:bodyPr/>
          <a:lstStyle/>
          <a:p>
            <a:r>
              <a:rPr lang="en-US" dirty="0" smtClean="0"/>
              <a:t>Mentors/Coaches</a:t>
            </a:r>
          </a:p>
          <a:p>
            <a:r>
              <a:rPr lang="en-US" dirty="0" smtClean="0"/>
              <a:t>Parent preparation</a:t>
            </a:r>
          </a:p>
          <a:p>
            <a:r>
              <a:rPr lang="en-US" dirty="0" smtClean="0"/>
              <a:t>Family gathering</a:t>
            </a:r>
          </a:p>
          <a:p>
            <a:r>
              <a:rPr lang="en-US" dirty="0" smtClean="0"/>
              <a:t>Ritual</a:t>
            </a:r>
          </a:p>
          <a:p>
            <a:r>
              <a:rPr lang="en-US" dirty="0" smtClean="0"/>
              <a:t>Intergenerational connection</a:t>
            </a:r>
          </a:p>
          <a:p>
            <a:r>
              <a:rPr lang="en-US" dirty="0" smtClean="0"/>
              <a:t>Celebration of Baptism</a:t>
            </a:r>
          </a:p>
          <a:p>
            <a:r>
              <a:rPr lang="en-US" dirty="0" smtClean="0"/>
              <a:t>Reunion</a:t>
            </a:r>
          </a:p>
          <a:p>
            <a:r>
              <a:rPr lang="en-US" dirty="0" smtClean="0"/>
              <a:t>Baptismal anniversaries </a:t>
            </a:r>
            <a:endParaRPr lang="en-US" dirty="0"/>
          </a:p>
        </p:txBody>
      </p:sp>
      <p:sp>
        <p:nvSpPr>
          <p:cNvPr id="7" name="Content Placeholder 6"/>
          <p:cNvSpPr>
            <a:spLocks noGrp="1"/>
          </p:cNvSpPr>
          <p:nvPr>
            <p:ph sz="quarter" idx="14"/>
          </p:nvPr>
        </p:nvSpPr>
        <p:spPr/>
        <p:txBody>
          <a:bodyPr/>
          <a:lstStyle/>
          <a:p>
            <a:r>
              <a:rPr lang="en-US" dirty="0" smtClean="0"/>
              <a:t>Caring conversations and storytelling</a:t>
            </a:r>
          </a:p>
          <a:p>
            <a:r>
              <a:rPr lang="en-US" dirty="0" smtClean="0"/>
              <a:t>Celebrating rituals </a:t>
            </a:r>
          </a:p>
          <a:p>
            <a:r>
              <a:rPr lang="en-US" dirty="0" smtClean="0"/>
              <a:t>Learning</a:t>
            </a:r>
          </a:p>
          <a:p>
            <a:r>
              <a:rPr lang="en-US" dirty="0" smtClean="0"/>
              <a:t>Praying</a:t>
            </a:r>
          </a:p>
          <a:p>
            <a:r>
              <a:rPr lang="en-US" dirty="0" smtClean="0"/>
              <a:t>Reading the Bible</a:t>
            </a:r>
          </a:p>
          <a:p>
            <a:r>
              <a:rPr lang="en-US" dirty="0" smtClean="0"/>
              <a:t>Serving</a:t>
            </a:r>
          </a:p>
          <a:p>
            <a:r>
              <a:rPr lang="en-US" dirty="0" smtClean="0"/>
              <a:t>Worshipping together</a:t>
            </a:r>
            <a:endParaRPr lang="en-US" dirty="0"/>
          </a:p>
        </p:txBody>
      </p:sp>
    </p:spTree>
    <p:extLst>
      <p:ext uri="{BB962C8B-B14F-4D97-AF65-F5344CB8AC3E}">
        <p14:creationId xmlns:p14="http://schemas.microsoft.com/office/powerpoint/2010/main" val="80977382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Celebrating Seasons</a:t>
            </a:r>
            <a:endParaRPr lang="en-US" dirty="0"/>
          </a:p>
        </p:txBody>
      </p:sp>
      <p:sp>
        <p:nvSpPr>
          <p:cNvPr id="4" name="Text Placeholder 3"/>
          <p:cNvSpPr>
            <a:spLocks noGrp="1"/>
          </p:cNvSpPr>
          <p:nvPr>
            <p:ph type="body" idx="1"/>
          </p:nvPr>
        </p:nvSpPr>
        <p:spPr>
          <a:xfrm>
            <a:off x="5080000" y="1241426"/>
            <a:ext cx="3657600" cy="639762"/>
          </a:xfrm>
        </p:spPr>
        <p:txBody>
          <a:bodyPr>
            <a:normAutofit/>
          </a:bodyPr>
          <a:lstStyle/>
          <a:p>
            <a:pPr algn="ctr"/>
            <a:r>
              <a:rPr lang="en-US" sz="2800" b="1" dirty="0" smtClean="0"/>
              <a:t>Calendar Year</a:t>
            </a:r>
            <a:endParaRPr lang="en-US" sz="2800" b="1" dirty="0"/>
          </a:p>
        </p:txBody>
      </p:sp>
      <p:sp>
        <p:nvSpPr>
          <p:cNvPr id="5" name="Text Placeholder 4"/>
          <p:cNvSpPr>
            <a:spLocks noGrp="1"/>
          </p:cNvSpPr>
          <p:nvPr>
            <p:ph type="body" sz="quarter" idx="3"/>
          </p:nvPr>
        </p:nvSpPr>
        <p:spPr>
          <a:xfrm>
            <a:off x="685800" y="1241426"/>
            <a:ext cx="3657600" cy="639762"/>
          </a:xfrm>
        </p:spPr>
        <p:txBody>
          <a:bodyPr>
            <a:normAutofit/>
          </a:bodyPr>
          <a:lstStyle/>
          <a:p>
            <a:pPr algn="ctr"/>
            <a:r>
              <a:rPr lang="en-US" sz="2800" b="1" dirty="0" smtClean="0">
                <a:solidFill>
                  <a:schemeClr val="accent5"/>
                </a:solidFill>
              </a:rPr>
              <a:t>Church Year </a:t>
            </a:r>
            <a:endParaRPr lang="en-US" sz="2800" b="1" dirty="0">
              <a:solidFill>
                <a:schemeClr val="accent5"/>
              </a:solidFill>
            </a:endParaRPr>
          </a:p>
        </p:txBody>
      </p:sp>
      <p:sp>
        <p:nvSpPr>
          <p:cNvPr id="6" name="Content Placeholder 5"/>
          <p:cNvSpPr>
            <a:spLocks noGrp="1"/>
          </p:cNvSpPr>
          <p:nvPr>
            <p:ph sz="quarter" idx="13"/>
          </p:nvPr>
        </p:nvSpPr>
        <p:spPr>
          <a:xfrm>
            <a:off x="5080000" y="1881188"/>
            <a:ext cx="3657600" cy="4227512"/>
          </a:xfrm>
        </p:spPr>
        <p:txBody>
          <a:bodyPr>
            <a:normAutofit fontScale="92500" lnSpcReduction="20000"/>
          </a:bodyPr>
          <a:lstStyle/>
          <a:p>
            <a:pPr hangingPunct="0"/>
            <a:r>
              <a:rPr lang="en-US" dirty="0"/>
              <a:t>New Year’s Eve and Day</a:t>
            </a:r>
          </a:p>
          <a:p>
            <a:pPr hangingPunct="0"/>
            <a:r>
              <a:rPr lang="en-US" dirty="0"/>
              <a:t>Martin Luther King Jr. Day</a:t>
            </a:r>
          </a:p>
          <a:p>
            <a:pPr hangingPunct="0"/>
            <a:r>
              <a:rPr lang="en-US" dirty="0"/>
              <a:t>Valentine’s Day</a:t>
            </a:r>
          </a:p>
          <a:p>
            <a:pPr hangingPunct="0"/>
            <a:r>
              <a:rPr lang="en-US" dirty="0"/>
              <a:t>St. Patrick’s Day</a:t>
            </a:r>
          </a:p>
          <a:p>
            <a:pPr hangingPunct="0"/>
            <a:r>
              <a:rPr lang="en-US" dirty="0"/>
              <a:t>Earth Day</a:t>
            </a:r>
          </a:p>
          <a:p>
            <a:pPr hangingPunct="0"/>
            <a:r>
              <a:rPr lang="en-US" dirty="0"/>
              <a:t>Mother’s Day</a:t>
            </a:r>
          </a:p>
          <a:p>
            <a:pPr hangingPunct="0"/>
            <a:r>
              <a:rPr lang="en-US" dirty="0"/>
              <a:t>Memorial Day</a:t>
            </a:r>
          </a:p>
          <a:p>
            <a:pPr hangingPunct="0"/>
            <a:r>
              <a:rPr lang="en-US" dirty="0"/>
              <a:t>Father’s Day</a:t>
            </a:r>
          </a:p>
          <a:p>
            <a:pPr hangingPunct="0"/>
            <a:r>
              <a:rPr lang="en-US" dirty="0"/>
              <a:t>July 4 – Independence Day</a:t>
            </a:r>
          </a:p>
          <a:p>
            <a:pPr hangingPunct="0"/>
            <a:r>
              <a:rPr lang="en-US" dirty="0"/>
              <a:t>Labor Day</a:t>
            </a:r>
          </a:p>
          <a:p>
            <a:pPr hangingPunct="0"/>
            <a:r>
              <a:rPr lang="en-US" dirty="0"/>
              <a:t>Start of School </a:t>
            </a:r>
          </a:p>
          <a:p>
            <a:pPr hangingPunct="0"/>
            <a:r>
              <a:rPr lang="en-US" dirty="0"/>
              <a:t>Halloween</a:t>
            </a:r>
          </a:p>
          <a:p>
            <a:r>
              <a:rPr lang="en-US" dirty="0"/>
              <a:t>Thanksgiving </a:t>
            </a:r>
          </a:p>
        </p:txBody>
      </p:sp>
      <p:sp>
        <p:nvSpPr>
          <p:cNvPr id="7" name="Content Placeholder 6"/>
          <p:cNvSpPr>
            <a:spLocks noGrp="1"/>
          </p:cNvSpPr>
          <p:nvPr>
            <p:ph sz="quarter" idx="14"/>
          </p:nvPr>
        </p:nvSpPr>
        <p:spPr>
          <a:xfrm>
            <a:off x="685800" y="1881188"/>
            <a:ext cx="3657600" cy="4012406"/>
          </a:xfrm>
        </p:spPr>
        <p:txBody>
          <a:bodyPr>
            <a:normAutofit fontScale="92500" lnSpcReduction="10000"/>
          </a:bodyPr>
          <a:lstStyle/>
          <a:p>
            <a:pPr hangingPunct="0"/>
            <a:r>
              <a:rPr lang="en-US" dirty="0"/>
              <a:t>Advent</a:t>
            </a:r>
          </a:p>
          <a:p>
            <a:pPr hangingPunct="0"/>
            <a:r>
              <a:rPr lang="en-US" dirty="0"/>
              <a:t>Christmas</a:t>
            </a:r>
          </a:p>
          <a:p>
            <a:pPr hangingPunct="0"/>
            <a:r>
              <a:rPr lang="en-US" dirty="0"/>
              <a:t>Epiphany</a:t>
            </a:r>
          </a:p>
          <a:p>
            <a:pPr hangingPunct="0"/>
            <a:r>
              <a:rPr lang="en-US" dirty="0"/>
              <a:t>Ash Wednesday</a:t>
            </a:r>
          </a:p>
          <a:p>
            <a:pPr hangingPunct="0"/>
            <a:r>
              <a:rPr lang="en-US" dirty="0"/>
              <a:t>Lent</a:t>
            </a:r>
          </a:p>
          <a:p>
            <a:pPr hangingPunct="0"/>
            <a:r>
              <a:rPr lang="en-US" dirty="0"/>
              <a:t>Holy Week</a:t>
            </a:r>
          </a:p>
          <a:p>
            <a:pPr hangingPunct="0"/>
            <a:r>
              <a:rPr lang="en-US" dirty="0"/>
              <a:t>Easter</a:t>
            </a:r>
          </a:p>
          <a:p>
            <a:pPr hangingPunct="0"/>
            <a:r>
              <a:rPr lang="en-US" dirty="0"/>
              <a:t>Pentecost</a:t>
            </a:r>
          </a:p>
          <a:p>
            <a:pPr hangingPunct="0"/>
            <a:r>
              <a:rPr lang="en-US" dirty="0"/>
              <a:t>St. Francis Day–Blessing the Animals (October 4)</a:t>
            </a:r>
          </a:p>
          <a:p>
            <a:pPr hangingPunct="0"/>
            <a:r>
              <a:rPr lang="en-US" dirty="0"/>
              <a:t>All Saints and Souls (</a:t>
            </a:r>
            <a:r>
              <a:rPr lang="en-US" dirty="0" smtClean="0"/>
              <a:t>Nov </a:t>
            </a:r>
            <a:r>
              <a:rPr lang="en-US" dirty="0"/>
              <a:t>1-2)</a:t>
            </a:r>
          </a:p>
          <a:p>
            <a:endParaRPr lang="en-US" dirty="0"/>
          </a:p>
        </p:txBody>
      </p:sp>
    </p:spTree>
    <p:extLst>
      <p:ext uri="{BB962C8B-B14F-4D97-AF65-F5344CB8AC3E}">
        <p14:creationId xmlns:p14="http://schemas.microsoft.com/office/powerpoint/2010/main" val="3942170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Parenting Styles</a:t>
            </a:r>
            <a:endParaRPr lang="en-US" dirty="0"/>
          </a:p>
        </p:txBody>
      </p:sp>
      <p:sp>
        <p:nvSpPr>
          <p:cNvPr id="3" name="Content Placeholder 2"/>
          <p:cNvSpPr>
            <a:spLocks noGrp="1"/>
          </p:cNvSpPr>
          <p:nvPr>
            <p:ph idx="1"/>
          </p:nvPr>
        </p:nvSpPr>
        <p:spPr>
          <a:xfrm>
            <a:off x="498476" y="1600200"/>
            <a:ext cx="7556313" cy="5029199"/>
          </a:xfrm>
        </p:spPr>
        <p:txBody>
          <a:bodyPr>
            <a:normAutofit/>
          </a:bodyPr>
          <a:lstStyle/>
          <a:p>
            <a:pPr marL="0" lvl="0" indent="0">
              <a:spcBef>
                <a:spcPts val="0"/>
              </a:spcBef>
              <a:buNone/>
            </a:pPr>
            <a:r>
              <a:rPr lang="en-US" sz="2800" b="1" dirty="0" smtClean="0">
                <a:solidFill>
                  <a:srgbClr val="2C7C9F"/>
                </a:solidFill>
              </a:rPr>
              <a:t>Parents Have Generational Parenting Styles </a:t>
            </a:r>
          </a:p>
          <a:p>
            <a:pPr marL="457200" lvl="0" indent="-457200">
              <a:spcBef>
                <a:spcPts val="0"/>
              </a:spcBef>
              <a:buFont typeface="Wingdings" charset="2"/>
              <a:buChar char="Ø"/>
            </a:pPr>
            <a:r>
              <a:rPr lang="en-US" sz="2800" dirty="0" smtClean="0">
                <a:solidFill>
                  <a:srgbClr val="000000"/>
                </a:solidFill>
              </a:rPr>
              <a:t>In </a:t>
            </a:r>
            <a:r>
              <a:rPr lang="en-US" sz="2800" dirty="0">
                <a:solidFill>
                  <a:srgbClr val="000000"/>
                </a:solidFill>
              </a:rPr>
              <a:t>general Gen X parents approach child-rearing as a set of tangible practices that will keep their children safe, reasonably happy, well-behaved, and ready to take on life’s challenges. They practice </a:t>
            </a:r>
            <a:r>
              <a:rPr lang="en-US" sz="2800" i="1" dirty="0">
                <a:solidFill>
                  <a:srgbClr val="000000"/>
                </a:solidFill>
              </a:rPr>
              <a:t>protective parenting</a:t>
            </a:r>
            <a:r>
              <a:rPr lang="en-US" sz="2800" dirty="0">
                <a:solidFill>
                  <a:srgbClr val="000000"/>
                </a:solidFill>
              </a:rPr>
              <a:t>. </a:t>
            </a:r>
            <a:endParaRPr lang="en-US" sz="2800" dirty="0" smtClean="0">
              <a:solidFill>
                <a:srgbClr val="000000"/>
              </a:solidFill>
            </a:endParaRPr>
          </a:p>
        </p:txBody>
      </p:sp>
    </p:spTree>
    <p:extLst>
      <p:ext uri="{BB962C8B-B14F-4D97-AF65-F5344CB8AC3E}">
        <p14:creationId xmlns:p14="http://schemas.microsoft.com/office/powerpoint/2010/main" val="2885463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40-Day Lent Curriculum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6376653"/>
              </p:ext>
            </p:extLst>
          </p:nvPr>
        </p:nvGraphicFramePr>
        <p:xfrm>
          <a:off x="0" y="1592863"/>
          <a:ext cx="9105900" cy="3855437"/>
        </p:xfrm>
        <a:graphic>
          <a:graphicData uri="http://schemas.openxmlformats.org/drawingml/2006/table">
            <a:tbl>
              <a:tblPr firstRow="1" bandRow="1">
                <a:tableStyleId>{6E25E649-3F16-4E02-A733-19D2CDBF48F0}</a:tableStyleId>
              </a:tblPr>
              <a:tblGrid>
                <a:gridCol w="3200400"/>
                <a:gridCol w="2705100"/>
                <a:gridCol w="3200400"/>
              </a:tblGrid>
              <a:tr h="472157">
                <a:tc>
                  <a:txBody>
                    <a:bodyPr/>
                    <a:lstStyle/>
                    <a:p>
                      <a:pPr algn="r"/>
                      <a:r>
                        <a:rPr lang="en-US" sz="2400" dirty="0" smtClean="0"/>
                        <a:t>Church Life     </a:t>
                      </a:r>
                      <a:r>
                        <a:rPr lang="en-US" sz="2400" dirty="0" smtClean="0">
                          <a:sym typeface="Wingdings"/>
                        </a:rPr>
                        <a:t></a:t>
                      </a:r>
                      <a:endParaRPr lang="en-US" sz="2400" dirty="0">
                        <a:latin typeface="Tw Cen M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smtClean="0"/>
                        <a:t>Daily &amp; Home</a:t>
                      </a:r>
                      <a:r>
                        <a:rPr lang="en-US" sz="2400" baseline="0" dirty="0" smtClean="0"/>
                        <a:t> Life</a:t>
                      </a:r>
                      <a:endParaRPr lang="en-US" sz="2400" dirty="0">
                        <a:latin typeface="Tw Cen M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l"/>
                      <a:r>
                        <a:rPr lang="en-US" sz="2400" dirty="0" smtClean="0">
                          <a:sym typeface="Wingdings"/>
                        </a:rPr>
                        <a:t>      </a:t>
                      </a:r>
                      <a:r>
                        <a:rPr lang="en-US" sz="2400" dirty="0" smtClean="0"/>
                        <a:t>Online Life</a:t>
                      </a:r>
                      <a:endParaRPr lang="en-US" sz="2400" dirty="0">
                        <a:latin typeface="Tw Cen M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3154680">
                <a:tc>
                  <a:txBody>
                    <a:bodyPr/>
                    <a:lstStyle/>
                    <a:p>
                      <a:pPr marL="342900" indent="-342900">
                        <a:buFont typeface="Arial"/>
                        <a:buChar char="•"/>
                      </a:pPr>
                      <a:r>
                        <a:rPr lang="en-US" sz="2400" kern="1200" dirty="0" smtClean="0">
                          <a:effectLst/>
                        </a:rPr>
                        <a:t>Ash Wednesday</a:t>
                      </a:r>
                    </a:p>
                    <a:p>
                      <a:pPr marL="342900" indent="-342900">
                        <a:buFont typeface="Arial"/>
                        <a:buChar char="•"/>
                      </a:pPr>
                      <a:r>
                        <a:rPr lang="en-US" sz="2400" kern="1200" dirty="0" smtClean="0">
                          <a:effectLst/>
                        </a:rPr>
                        <a:t>Lenten Sunday</a:t>
                      </a:r>
                      <a:r>
                        <a:rPr lang="en-US" sz="2400" kern="1200" baseline="0" dirty="0" smtClean="0">
                          <a:effectLst/>
                        </a:rPr>
                        <a:t> liturgies</a:t>
                      </a:r>
                    </a:p>
                    <a:p>
                      <a:pPr marL="342900" indent="-342900">
                        <a:buFont typeface="Arial"/>
                        <a:buChar char="•"/>
                      </a:pPr>
                      <a:r>
                        <a:rPr lang="en-US" sz="2400" kern="1200" baseline="0" dirty="0" smtClean="0">
                          <a:effectLst/>
                        </a:rPr>
                        <a:t>Stations of the Cross</a:t>
                      </a:r>
                      <a:endParaRPr lang="en-US" sz="2400" kern="1200" dirty="0" smtClean="0">
                        <a:effectLst/>
                      </a:endParaRPr>
                    </a:p>
                    <a:p>
                      <a:pPr marL="342900" indent="-342900">
                        <a:buFont typeface="Arial"/>
                        <a:buChar char="•"/>
                      </a:pPr>
                      <a:r>
                        <a:rPr lang="en-US" sz="2400" kern="1200" dirty="0" smtClean="0">
                          <a:effectLst/>
                        </a:rPr>
                        <a:t>Lenten prayer </a:t>
                      </a:r>
                    </a:p>
                    <a:p>
                      <a:pPr marL="342900" indent="-342900">
                        <a:buFont typeface="Arial"/>
                        <a:buChar char="•"/>
                      </a:pPr>
                      <a:r>
                        <a:rPr lang="en-US" sz="2400" kern="1200" dirty="0" smtClean="0">
                          <a:effectLst/>
                        </a:rPr>
                        <a:t>Lenten retreat</a:t>
                      </a:r>
                    </a:p>
                    <a:p>
                      <a:pPr marL="342900" indent="-342900">
                        <a:buFont typeface="Arial"/>
                        <a:buChar char="•"/>
                      </a:pPr>
                      <a:r>
                        <a:rPr lang="en-US" sz="2400" kern="1200" dirty="0" smtClean="0">
                          <a:effectLst/>
                        </a:rPr>
                        <a:t>Lenten</a:t>
                      </a:r>
                      <a:r>
                        <a:rPr lang="en-US" sz="2400" kern="1200" baseline="0" dirty="0" smtClean="0">
                          <a:effectLst/>
                        </a:rPr>
                        <a:t> service</a:t>
                      </a:r>
                    </a:p>
                    <a:p>
                      <a:pPr marL="342900" indent="-342900">
                        <a:buFont typeface="Arial"/>
                        <a:buChar char="•"/>
                      </a:pPr>
                      <a:r>
                        <a:rPr lang="en-US" sz="2400" kern="1200" baseline="0" dirty="0" smtClean="0">
                          <a:effectLst/>
                        </a:rPr>
                        <a:t>Lenten soup suppers</a:t>
                      </a:r>
                      <a:endParaRPr lang="en-US" sz="2400" dirty="0">
                        <a:latin typeface="Tw Cen M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Fasting</a:t>
                      </a:r>
                    </a:p>
                    <a:p>
                      <a:pPr marL="342900" indent="-342900">
                        <a:buFont typeface="Arial"/>
                        <a:buChar char="•"/>
                      </a:pPr>
                      <a:r>
                        <a:rPr lang="en-US" sz="2400" kern="1200" dirty="0" smtClean="0">
                          <a:effectLst/>
                        </a:rPr>
                        <a:t>Praying</a:t>
                      </a:r>
                    </a:p>
                    <a:p>
                      <a:pPr marL="342900" indent="-342900">
                        <a:buFont typeface="Arial"/>
                        <a:buChar char="•"/>
                      </a:pPr>
                      <a:r>
                        <a:rPr lang="en-US" sz="2400" kern="1200" baseline="0" dirty="0" smtClean="0">
                          <a:effectLst/>
                        </a:rPr>
                        <a:t>Service/Almsgiving</a:t>
                      </a:r>
                    </a:p>
                    <a:p>
                      <a:pPr marL="342900" indent="-342900">
                        <a:buFont typeface="Arial"/>
                        <a:buChar char="•"/>
                      </a:pPr>
                      <a:r>
                        <a:rPr lang="en-US" sz="2400" kern="1200" baseline="0" dirty="0" smtClean="0">
                          <a:effectLst/>
                        </a:rPr>
                        <a:t>Lectionary reflection</a:t>
                      </a:r>
                    </a:p>
                    <a:p>
                      <a:pPr marL="342900" indent="-342900">
                        <a:buFont typeface="Arial"/>
                        <a:buChar char="•"/>
                      </a:pPr>
                      <a:r>
                        <a:rPr lang="en-US" sz="2400" kern="1200" baseline="0" dirty="0" smtClean="0">
                          <a:effectLst/>
                        </a:rPr>
                        <a:t>Family activities </a:t>
                      </a:r>
                      <a:endParaRPr lang="en-US" sz="2400" kern="1200" dirty="0" smtClean="0">
                        <a:effectLst/>
                      </a:endParaRPr>
                    </a:p>
                    <a:p>
                      <a:pPr marL="342900" indent="-342900">
                        <a:buFont typeface="Arial"/>
                        <a:buChar char="•"/>
                      </a:pPr>
                      <a:endParaRPr lang="en-US" sz="2400" kern="1200" dirty="0" smtClean="0">
                        <a:effectLst/>
                      </a:endParaRPr>
                    </a:p>
                    <a:p>
                      <a:r>
                        <a:rPr lang="en-US" sz="2400" kern="1200" dirty="0" smtClean="0">
                          <a:effectLst/>
                        </a:rPr>
                        <a:t> </a:t>
                      </a:r>
                      <a:endParaRPr lang="en-US" sz="2400" kern="1200" dirty="0" smtClean="0">
                        <a:effectLst/>
                        <a:latin typeface="Tw Cen M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smtClean="0">
                          <a:effectLst/>
                        </a:rPr>
                        <a:t>Lenten learning resources</a:t>
                      </a:r>
                    </a:p>
                    <a:p>
                      <a:pPr marL="342900" indent="-342900">
                        <a:buFont typeface="Arial"/>
                        <a:buChar char="•"/>
                      </a:pPr>
                      <a:r>
                        <a:rPr lang="en-US" sz="2400" kern="1200" dirty="0" smtClean="0">
                          <a:effectLst/>
                        </a:rPr>
                        <a:t>Lenten calendar</a:t>
                      </a:r>
                    </a:p>
                    <a:p>
                      <a:pPr marL="342900" indent="-342900">
                        <a:buFont typeface="Arial"/>
                        <a:buChar char="•"/>
                      </a:pPr>
                      <a:r>
                        <a:rPr lang="en-US" sz="2400" kern="1200" dirty="0" smtClean="0">
                          <a:effectLst/>
                        </a:rPr>
                        <a:t>Daily Lenten prayer</a:t>
                      </a:r>
                    </a:p>
                    <a:p>
                      <a:pPr marL="342900" indent="-342900">
                        <a:buFont typeface="Arial"/>
                        <a:buChar char="•"/>
                      </a:pPr>
                      <a:r>
                        <a:rPr lang="en-US" sz="2400" kern="1200" dirty="0" smtClean="0">
                          <a:effectLst/>
                        </a:rPr>
                        <a:t>Weekly table prayer</a:t>
                      </a:r>
                    </a:p>
                    <a:p>
                      <a:pPr marL="342900" indent="-342900">
                        <a:buFont typeface="Arial"/>
                        <a:buChar char="•"/>
                      </a:pPr>
                      <a:r>
                        <a:rPr lang="en-US" sz="2400" kern="1200" dirty="0" smtClean="0">
                          <a:effectLst/>
                        </a:rPr>
                        <a:t>Video resources</a:t>
                      </a:r>
                    </a:p>
                    <a:p>
                      <a:pPr marL="342900" indent="-342900">
                        <a:buFont typeface="Arial"/>
                        <a:buChar char="•"/>
                      </a:pPr>
                      <a:r>
                        <a:rPr lang="en-US" sz="2400" kern="1200" dirty="0" smtClean="0">
                          <a:effectLst/>
                        </a:rPr>
                        <a:t>Online retreat experience</a:t>
                      </a:r>
                      <a:r>
                        <a:rPr lang="en-US" sz="2400" dirty="0" smtClean="0">
                          <a:effectLst/>
                        </a:rPr>
                        <a:t> </a:t>
                      </a:r>
                      <a:endParaRPr lang="en-US" sz="2400" dirty="0">
                        <a:latin typeface="Tw Cen M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742686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Earth Day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26731"/>
              </p:ext>
            </p:extLst>
          </p:nvPr>
        </p:nvGraphicFramePr>
        <p:xfrm>
          <a:off x="-1" y="1320800"/>
          <a:ext cx="9144000" cy="4586957"/>
        </p:xfrm>
        <a:graphic>
          <a:graphicData uri="http://schemas.openxmlformats.org/drawingml/2006/table">
            <a:tbl>
              <a:tblPr firstRow="1" bandRow="1">
                <a:tableStyleId>{6E25E649-3F16-4E02-A733-19D2CDBF48F0}</a:tableStyleId>
              </a:tblPr>
              <a:tblGrid>
                <a:gridCol w="3098801"/>
                <a:gridCol w="2781300"/>
                <a:gridCol w="3263899"/>
              </a:tblGrid>
              <a:tr h="472157">
                <a:tc>
                  <a:txBody>
                    <a:bodyPr/>
                    <a:lstStyle/>
                    <a:p>
                      <a:pPr algn="ctr"/>
                      <a:r>
                        <a:rPr lang="en-US" sz="2400" dirty="0" smtClean="0">
                          <a:latin typeface="+mn-lt"/>
                        </a:rPr>
                        <a:t>Community</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008000"/>
                    </a:solidFill>
                  </a:tcPr>
                </a:tc>
                <a:tc>
                  <a:txBody>
                    <a:bodyPr/>
                    <a:lstStyle/>
                    <a:p>
                      <a:pPr algn="ctr"/>
                      <a:r>
                        <a:rPr lang="en-US" sz="2400" dirty="0" smtClean="0">
                          <a:latin typeface="+mn-lt"/>
                        </a:rPr>
                        <a:t>Church</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008000"/>
                    </a:solidFill>
                  </a:tcPr>
                </a:tc>
                <a:tc>
                  <a:txBody>
                    <a:bodyPr/>
                    <a:lstStyle/>
                    <a:p>
                      <a:pPr algn="ctr"/>
                      <a:r>
                        <a:rPr lang="en-US" sz="2400" dirty="0" smtClean="0">
                          <a:latin typeface="+mn-lt"/>
                          <a:sym typeface="Wingdings"/>
                        </a:rPr>
                        <a:t>Home</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008000"/>
                    </a:solidFill>
                  </a:tcPr>
                </a:tc>
              </a:tr>
              <a:tr h="3871383">
                <a:tc>
                  <a:txBody>
                    <a:bodyPr/>
                    <a:lstStyle/>
                    <a:p>
                      <a:pPr marL="342900" indent="-342900">
                        <a:buFont typeface="Arial"/>
                        <a:buChar char="•"/>
                      </a:pPr>
                      <a:r>
                        <a:rPr lang="en-US" sz="2400" kern="1200" dirty="0" smtClean="0">
                          <a:effectLst/>
                          <a:latin typeface="+mn-lt"/>
                          <a:cs typeface="+mn-cs"/>
                        </a:rPr>
                        <a:t>Community</a:t>
                      </a:r>
                      <a:r>
                        <a:rPr lang="en-US" sz="2400" kern="1200" baseline="0" dirty="0" smtClean="0">
                          <a:effectLst/>
                          <a:latin typeface="+mn-lt"/>
                          <a:cs typeface="+mn-cs"/>
                        </a:rPr>
                        <a:t> cleanup </a:t>
                      </a:r>
                    </a:p>
                    <a:p>
                      <a:pPr marL="342900" indent="-342900">
                        <a:buFont typeface="Arial"/>
                        <a:buChar char="•"/>
                      </a:pPr>
                      <a:r>
                        <a:rPr lang="en-US" sz="2400" kern="1200" baseline="0" dirty="0" smtClean="0">
                          <a:effectLst/>
                          <a:latin typeface="+mn-lt"/>
                          <a:cs typeface="+mn-cs"/>
                        </a:rPr>
                        <a:t>Planting a community garden</a:t>
                      </a:r>
                    </a:p>
                    <a:p>
                      <a:pPr marL="342900" indent="-342900">
                        <a:buFont typeface="Arial"/>
                        <a:buChar char="•"/>
                      </a:pPr>
                      <a:r>
                        <a:rPr lang="en-US" sz="2400" kern="1200" baseline="0" dirty="0" smtClean="0">
                          <a:effectLst/>
                          <a:latin typeface="+mn-lt"/>
                          <a:cs typeface="+mn-cs"/>
                        </a:rPr>
                        <a:t>All ages workshop on caring for creation</a:t>
                      </a:r>
                    </a:p>
                    <a:p>
                      <a:pPr marL="342900" indent="-342900">
                        <a:buFont typeface="Arial"/>
                        <a:buChar char="•"/>
                      </a:pPr>
                      <a:r>
                        <a:rPr lang="en-US" sz="2400" kern="1200" baseline="0" dirty="0" smtClean="0">
                          <a:effectLst/>
                          <a:latin typeface="+mn-lt"/>
                          <a:cs typeface="+mn-cs"/>
                        </a:rPr>
                        <a:t>Story time at the library on environmental awareness</a:t>
                      </a: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marL="342900" indent="-342900">
                        <a:buFont typeface="Arial"/>
                        <a:buChar char="•"/>
                      </a:pPr>
                      <a:r>
                        <a:rPr lang="en-US" sz="2400" kern="1200" dirty="0" smtClean="0">
                          <a:effectLst/>
                          <a:latin typeface="+mn-lt"/>
                        </a:rPr>
                        <a:t>Ecumenical prayer service</a:t>
                      </a:r>
                    </a:p>
                    <a:p>
                      <a:pPr marL="342900" indent="-342900">
                        <a:buFont typeface="Arial"/>
                        <a:buChar char="•"/>
                      </a:pPr>
                      <a:r>
                        <a:rPr lang="en-US" sz="2400" kern="1200" dirty="0" smtClean="0">
                          <a:effectLst/>
                          <a:latin typeface="+mn-lt"/>
                          <a:cs typeface="Tw Cen MT"/>
                        </a:rPr>
                        <a:t>Intergenerational program</a:t>
                      </a:r>
                      <a:r>
                        <a:rPr lang="en-US" sz="2400" kern="1200" baseline="0" dirty="0" smtClean="0">
                          <a:effectLst/>
                          <a:latin typeface="+mn-lt"/>
                          <a:cs typeface="Tw Cen MT"/>
                        </a:rPr>
                        <a:t> on theology of  caring for creation</a:t>
                      </a:r>
                    </a:p>
                    <a:p>
                      <a:pPr marL="342900" indent="-342900">
                        <a:buFont typeface="Arial"/>
                        <a:buChar char="•"/>
                      </a:pPr>
                      <a:r>
                        <a:rPr lang="en-US" sz="2400" kern="1200" baseline="0" dirty="0" smtClean="0">
                          <a:effectLst/>
                          <a:latin typeface="+mn-lt"/>
                          <a:cs typeface="Tw Cen MT"/>
                        </a:rPr>
                        <a:t>Church audit</a:t>
                      </a:r>
                    </a:p>
                    <a:p>
                      <a:pPr marL="342900" indent="-342900">
                        <a:buFont typeface="Arial"/>
                        <a:buChar char="•"/>
                      </a:pPr>
                      <a:r>
                        <a:rPr lang="en-US" sz="2400" kern="1200" baseline="0" dirty="0" smtClean="0">
                          <a:effectLst/>
                          <a:latin typeface="+mn-lt"/>
                          <a:cs typeface="Tw Cen MT"/>
                        </a:rPr>
                        <a:t>Global project for whole community</a:t>
                      </a:r>
                      <a:endParaRPr lang="en-US" sz="2400" kern="1200" dirty="0" smtClean="0">
                        <a:effectLst/>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c>
                  <a:txBody>
                    <a:bodyPr/>
                    <a:lstStyle/>
                    <a:p>
                      <a:pPr marL="342900" indent="-342900">
                        <a:buFont typeface="Arial"/>
                        <a:buChar char="•"/>
                      </a:pPr>
                      <a:r>
                        <a:rPr lang="en-US" sz="2400" dirty="0" smtClean="0">
                          <a:latin typeface="+mn-lt"/>
                          <a:cs typeface="Tw Cen MT"/>
                        </a:rPr>
                        <a:t>Recycling</a:t>
                      </a:r>
                      <a:r>
                        <a:rPr lang="en-US" sz="2400" baseline="0" dirty="0" smtClean="0">
                          <a:latin typeface="+mn-lt"/>
                          <a:cs typeface="Tw Cen MT"/>
                        </a:rPr>
                        <a:t> activities</a:t>
                      </a:r>
                    </a:p>
                    <a:p>
                      <a:pPr marL="342900" indent="-342900">
                        <a:buFont typeface="Arial"/>
                        <a:buChar char="•"/>
                      </a:pPr>
                      <a:r>
                        <a:rPr lang="en-US" sz="2400" baseline="0" dirty="0" smtClean="0">
                          <a:latin typeface="+mn-lt"/>
                          <a:cs typeface="Tw Cen MT"/>
                        </a:rPr>
                        <a:t>Planting a family garden</a:t>
                      </a:r>
                    </a:p>
                    <a:p>
                      <a:pPr marL="342900" indent="-342900">
                        <a:buFont typeface="Arial"/>
                        <a:buChar char="•"/>
                      </a:pPr>
                      <a:r>
                        <a:rPr lang="en-US" sz="2400" baseline="0" dirty="0" smtClean="0">
                          <a:latin typeface="+mn-lt"/>
                          <a:cs typeface="Tw Cen MT"/>
                        </a:rPr>
                        <a:t>Meal time creation prayer</a:t>
                      </a:r>
                    </a:p>
                    <a:p>
                      <a:pPr marL="342900" indent="-342900">
                        <a:buFont typeface="Arial"/>
                        <a:buChar char="•"/>
                      </a:pPr>
                      <a:r>
                        <a:rPr lang="en-US" sz="2400" baseline="0" dirty="0" smtClean="0">
                          <a:latin typeface="+mn-lt"/>
                          <a:cs typeface="Tw Cen MT"/>
                        </a:rPr>
                        <a:t>Daily Bible verses for April</a:t>
                      </a:r>
                    </a:p>
                    <a:p>
                      <a:pPr marL="342900" indent="-342900">
                        <a:buFont typeface="Arial"/>
                        <a:buChar char="•"/>
                      </a:pPr>
                      <a:r>
                        <a:rPr lang="en-US" sz="2400" baseline="0" dirty="0" smtClean="0">
                          <a:latin typeface="+mn-lt"/>
                          <a:cs typeface="Tw Cen MT"/>
                        </a:rPr>
                        <a:t>Children’s activities</a:t>
                      </a:r>
                    </a:p>
                    <a:p>
                      <a:pPr marL="342900" indent="-342900">
                        <a:buFont typeface="Arial"/>
                        <a:buChar char="•"/>
                      </a:pPr>
                      <a:r>
                        <a:rPr lang="en-US" sz="2400" baseline="0" dirty="0" smtClean="0">
                          <a:latin typeface="+mn-lt"/>
                          <a:cs typeface="Tw Cen MT"/>
                        </a:rPr>
                        <a:t>Storybooks and videos</a:t>
                      </a:r>
                    </a:p>
                    <a:p>
                      <a:pPr marL="342900" indent="-342900">
                        <a:buFont typeface="Arial"/>
                        <a:buChar char="•"/>
                      </a:pPr>
                      <a:r>
                        <a:rPr lang="en-US" sz="2400" baseline="0" dirty="0" smtClean="0">
                          <a:latin typeface="+mn-lt"/>
                          <a:cs typeface="Tw Cen MT"/>
                        </a:rPr>
                        <a:t>Home audit</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4079699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7637"/>
            <a:ext cx="7937500" cy="1325563"/>
          </a:xfrm>
        </p:spPr>
        <p:txBody>
          <a:bodyPr>
            <a:normAutofit/>
          </a:bodyPr>
          <a:lstStyle/>
          <a:p>
            <a:r>
              <a:rPr lang="en-US" dirty="0" smtClean="0"/>
              <a:t>#5. Encountering God in the Bible through the year</a:t>
            </a:r>
            <a:endParaRPr lang="en-US" dirty="0"/>
          </a:p>
        </p:txBody>
      </p:sp>
      <p:sp>
        <p:nvSpPr>
          <p:cNvPr id="3" name="Content Placeholder 2"/>
          <p:cNvSpPr>
            <a:spLocks noGrp="1"/>
          </p:cNvSpPr>
          <p:nvPr>
            <p:ph idx="1"/>
          </p:nvPr>
        </p:nvSpPr>
        <p:spPr>
          <a:xfrm>
            <a:off x="685800" y="1676400"/>
            <a:ext cx="8089900" cy="4267199"/>
          </a:xfrm>
        </p:spPr>
        <p:txBody>
          <a:bodyPr>
            <a:normAutofit lnSpcReduction="10000"/>
          </a:bodyPr>
          <a:lstStyle/>
          <a:p>
            <a:pPr marL="582930" indent="-514350">
              <a:buFont typeface="+mj-lt"/>
              <a:buAutoNum type="arabicPeriod"/>
            </a:pPr>
            <a:r>
              <a:rPr lang="en-US" sz="2600" dirty="0" smtClean="0"/>
              <a:t>Scripture in Sunday Worship</a:t>
            </a:r>
          </a:p>
          <a:p>
            <a:pPr lvl="2"/>
            <a:r>
              <a:rPr lang="en-US" sz="2600" dirty="0" smtClean="0"/>
              <a:t>Lectionary</a:t>
            </a:r>
          </a:p>
          <a:p>
            <a:pPr lvl="2"/>
            <a:r>
              <a:rPr lang="en-US" sz="2600" dirty="0" smtClean="0"/>
              <a:t>Sermon Series</a:t>
            </a:r>
          </a:p>
          <a:p>
            <a:pPr marL="582930" indent="-514350">
              <a:buFont typeface="+mj-lt"/>
              <a:buAutoNum type="arabicPeriod"/>
            </a:pPr>
            <a:r>
              <a:rPr lang="en-US" sz="2600" dirty="0" smtClean="0"/>
              <a:t>Exploring the Bible—Family or Intergenerational Programs </a:t>
            </a:r>
          </a:p>
          <a:p>
            <a:pPr lvl="2"/>
            <a:r>
              <a:rPr lang="en-US" sz="2600" dirty="0" smtClean="0"/>
              <a:t>A Tour of the Old Testament</a:t>
            </a:r>
          </a:p>
          <a:p>
            <a:pPr lvl="2"/>
            <a:r>
              <a:rPr lang="en-US" sz="2600" dirty="0" smtClean="0"/>
              <a:t>A Tour of the Gospels</a:t>
            </a:r>
          </a:p>
          <a:p>
            <a:pPr lvl="2"/>
            <a:r>
              <a:rPr lang="en-US" sz="2600" dirty="0" smtClean="0"/>
              <a:t>Walking with Jesus</a:t>
            </a:r>
          </a:p>
          <a:p>
            <a:pPr lvl="2"/>
            <a:r>
              <a:rPr lang="en-US" sz="2600" dirty="0" smtClean="0"/>
              <a:t>Journeys of Paul</a:t>
            </a:r>
          </a:p>
        </p:txBody>
      </p:sp>
    </p:spTree>
    <p:extLst>
      <p:ext uri="{BB962C8B-B14F-4D97-AF65-F5344CB8AC3E}">
        <p14:creationId xmlns:p14="http://schemas.microsoft.com/office/powerpoint/2010/main" val="2941477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74638"/>
            <a:ext cx="7912100" cy="1143000"/>
          </a:xfrm>
        </p:spPr>
        <p:txBody>
          <a:bodyPr>
            <a:normAutofit/>
          </a:bodyPr>
          <a:lstStyle/>
          <a:p>
            <a:r>
              <a:rPr lang="en-US" dirty="0"/>
              <a:t>#5. Encountering God in the Bible</a:t>
            </a:r>
          </a:p>
        </p:txBody>
      </p:sp>
      <p:sp>
        <p:nvSpPr>
          <p:cNvPr id="425987" name="Rectangle 3"/>
          <p:cNvSpPr>
            <a:spLocks noGrp="1" noChangeArrowheads="1"/>
          </p:cNvSpPr>
          <p:nvPr>
            <p:ph idx="1"/>
          </p:nvPr>
        </p:nvSpPr>
        <p:spPr>
          <a:xfrm>
            <a:off x="685800" y="1417638"/>
            <a:ext cx="7772400" cy="4398962"/>
          </a:xfrm>
        </p:spPr>
        <p:txBody>
          <a:bodyPr>
            <a:normAutofit lnSpcReduction="10000"/>
          </a:bodyPr>
          <a:lstStyle/>
          <a:p>
            <a:pPr marL="0" indent="0" algn="ctr">
              <a:lnSpc>
                <a:spcPct val="90000"/>
              </a:lnSpc>
              <a:spcBef>
                <a:spcPts val="0"/>
              </a:spcBef>
              <a:buClr>
                <a:schemeClr val="accent5"/>
              </a:buClr>
              <a:buNone/>
            </a:pPr>
            <a:r>
              <a:rPr lang="en-US" sz="2800" b="1" dirty="0" smtClean="0">
                <a:solidFill>
                  <a:schemeClr val="accent1"/>
                </a:solidFill>
                <a:effectLst/>
              </a:rPr>
              <a:t>Scripture in Sunday Worship</a:t>
            </a:r>
          </a:p>
          <a:p>
            <a:pPr marL="0" indent="0" algn="ctr">
              <a:lnSpc>
                <a:spcPct val="90000"/>
              </a:lnSpc>
              <a:spcBef>
                <a:spcPts val="0"/>
              </a:spcBef>
              <a:buClr>
                <a:schemeClr val="accent5"/>
              </a:buClr>
              <a:buNone/>
            </a:pPr>
            <a:r>
              <a:rPr lang="en-US" sz="2800" b="1" dirty="0" smtClean="0">
                <a:solidFill>
                  <a:schemeClr val="accent1"/>
                </a:solidFill>
              </a:rPr>
              <a:t>Intergenerational &amp; Home Faith Formation</a:t>
            </a:r>
            <a:endParaRPr lang="en-US" sz="2800" b="1" dirty="0" smtClean="0">
              <a:solidFill>
                <a:schemeClr val="accent1"/>
              </a:solidFill>
              <a:effectLst/>
            </a:endParaRPr>
          </a:p>
          <a:p>
            <a:pPr marL="0" indent="0" algn="ctr">
              <a:lnSpc>
                <a:spcPct val="90000"/>
              </a:lnSpc>
              <a:spcBef>
                <a:spcPts val="0"/>
              </a:spcBef>
              <a:buClr>
                <a:schemeClr val="accent5"/>
              </a:buClr>
              <a:buNone/>
            </a:pPr>
            <a:endParaRPr lang="en-US" sz="1200" b="1" dirty="0" smtClean="0">
              <a:solidFill>
                <a:schemeClr val="accent1"/>
              </a:solidFill>
              <a:effectLst/>
            </a:endParaRPr>
          </a:p>
          <a:p>
            <a:pPr marL="0" indent="0" algn="ctr">
              <a:lnSpc>
                <a:spcPct val="90000"/>
              </a:lnSpc>
              <a:spcBef>
                <a:spcPts val="0"/>
              </a:spcBef>
              <a:buClr>
                <a:schemeClr val="accent5"/>
              </a:buClr>
              <a:buNone/>
            </a:pPr>
            <a:endParaRPr lang="en-US" sz="1200" b="1" dirty="0" smtClean="0">
              <a:solidFill>
                <a:schemeClr val="accent1"/>
              </a:solidFill>
              <a:effectLst/>
            </a:endParaRPr>
          </a:p>
          <a:p>
            <a:pPr marL="0" indent="0">
              <a:lnSpc>
                <a:spcPct val="90000"/>
              </a:lnSpc>
              <a:spcBef>
                <a:spcPts val="0"/>
              </a:spcBef>
              <a:buClr>
                <a:schemeClr val="accent5"/>
              </a:buClr>
              <a:buNone/>
            </a:pPr>
            <a:r>
              <a:rPr lang="en-US" sz="2800" dirty="0" smtClean="0">
                <a:solidFill>
                  <a:schemeClr val="tx1"/>
                </a:solidFill>
                <a:effectLst/>
              </a:rPr>
              <a:t>September</a:t>
            </a:r>
            <a:r>
              <a:rPr lang="en-US" sz="2800" dirty="0">
                <a:solidFill>
                  <a:schemeClr val="tx1"/>
                </a:solidFill>
                <a:effectLst/>
              </a:rPr>
              <a:t>: </a:t>
            </a:r>
            <a:r>
              <a:rPr lang="en-US" sz="2800" dirty="0" smtClean="0">
                <a:solidFill>
                  <a:schemeClr val="tx1"/>
                </a:solidFill>
                <a:effectLst/>
              </a:rPr>
              <a:t>	24</a:t>
            </a:r>
            <a:r>
              <a:rPr lang="en-US" sz="2800" baseline="30000" dirty="0" smtClean="0">
                <a:solidFill>
                  <a:schemeClr val="tx1"/>
                </a:solidFill>
                <a:effectLst/>
              </a:rPr>
              <a:t>th</a:t>
            </a:r>
            <a:r>
              <a:rPr lang="en-US" sz="2800" dirty="0" smtClean="0">
                <a:solidFill>
                  <a:schemeClr val="tx1"/>
                </a:solidFill>
                <a:effectLst/>
              </a:rPr>
              <a:t> Sunday </a:t>
            </a:r>
            <a:r>
              <a:rPr lang="en-US" sz="2800" dirty="0">
                <a:solidFill>
                  <a:schemeClr val="tx1"/>
                </a:solidFill>
                <a:effectLst/>
              </a:rPr>
              <a:t>in </a:t>
            </a:r>
            <a:r>
              <a:rPr lang="en-US" sz="2800" dirty="0" smtClean="0">
                <a:solidFill>
                  <a:schemeClr val="tx1"/>
                </a:solidFill>
                <a:effectLst/>
              </a:rPr>
              <a:t>Ordinary </a:t>
            </a:r>
            <a:r>
              <a:rPr lang="en-US" sz="2800" dirty="0">
                <a:solidFill>
                  <a:schemeClr val="tx1"/>
                </a:solidFill>
                <a:effectLst/>
              </a:rPr>
              <a:t>Time</a:t>
            </a:r>
          </a:p>
          <a:p>
            <a:pPr marL="0" indent="0">
              <a:lnSpc>
                <a:spcPct val="90000"/>
              </a:lnSpc>
              <a:spcBef>
                <a:spcPts val="0"/>
              </a:spcBef>
              <a:buClr>
                <a:schemeClr val="accent5"/>
              </a:buClr>
              <a:buNone/>
            </a:pPr>
            <a:r>
              <a:rPr lang="en-US" sz="2800" dirty="0">
                <a:solidFill>
                  <a:schemeClr val="tx1"/>
                </a:solidFill>
                <a:effectLst/>
              </a:rPr>
              <a:t>October: </a:t>
            </a:r>
            <a:r>
              <a:rPr lang="en-US" sz="2800" dirty="0" smtClean="0">
                <a:solidFill>
                  <a:schemeClr val="tx1"/>
                </a:solidFill>
                <a:effectLst/>
              </a:rPr>
              <a:t>	28</a:t>
            </a:r>
            <a:r>
              <a:rPr lang="en-US" sz="2800" baseline="30000" dirty="0" smtClean="0">
                <a:solidFill>
                  <a:schemeClr val="tx1"/>
                </a:solidFill>
                <a:effectLst/>
              </a:rPr>
              <a:t>th</a:t>
            </a:r>
            <a:r>
              <a:rPr lang="en-US" sz="2800" dirty="0" smtClean="0">
                <a:solidFill>
                  <a:schemeClr val="tx1"/>
                </a:solidFill>
                <a:effectLst/>
              </a:rPr>
              <a:t> Sunday </a:t>
            </a:r>
            <a:r>
              <a:rPr lang="en-US" sz="2800" dirty="0">
                <a:solidFill>
                  <a:schemeClr val="tx1"/>
                </a:solidFill>
                <a:effectLst/>
              </a:rPr>
              <a:t>in </a:t>
            </a:r>
            <a:r>
              <a:rPr lang="en-US" sz="2800" dirty="0" smtClean="0">
                <a:solidFill>
                  <a:schemeClr val="tx1"/>
                </a:solidFill>
                <a:effectLst/>
              </a:rPr>
              <a:t>Ordinary Time</a:t>
            </a:r>
            <a:endParaRPr lang="en-US" sz="2800" dirty="0">
              <a:solidFill>
                <a:schemeClr val="tx1"/>
              </a:solidFill>
              <a:effectLst/>
            </a:endParaRPr>
          </a:p>
          <a:p>
            <a:pPr marL="0" indent="0">
              <a:lnSpc>
                <a:spcPct val="90000"/>
              </a:lnSpc>
              <a:spcBef>
                <a:spcPts val="0"/>
              </a:spcBef>
              <a:buClr>
                <a:schemeClr val="accent5"/>
              </a:buClr>
              <a:buNone/>
            </a:pPr>
            <a:r>
              <a:rPr lang="en-US" sz="2800" dirty="0">
                <a:solidFill>
                  <a:schemeClr val="tx1"/>
                </a:solidFill>
                <a:effectLst/>
              </a:rPr>
              <a:t>November: </a:t>
            </a:r>
            <a:r>
              <a:rPr lang="en-US" sz="2800" dirty="0" smtClean="0">
                <a:solidFill>
                  <a:schemeClr val="tx1"/>
                </a:solidFill>
                <a:effectLst/>
              </a:rPr>
              <a:t>	32</a:t>
            </a:r>
            <a:r>
              <a:rPr lang="en-US" sz="2800" baseline="30000" dirty="0" smtClean="0">
                <a:solidFill>
                  <a:schemeClr val="tx1"/>
                </a:solidFill>
                <a:effectLst/>
              </a:rPr>
              <a:t>nd</a:t>
            </a:r>
            <a:r>
              <a:rPr lang="en-US" sz="2800" dirty="0" smtClean="0">
                <a:solidFill>
                  <a:schemeClr val="tx1"/>
                </a:solidFill>
                <a:effectLst/>
              </a:rPr>
              <a:t> Sunday </a:t>
            </a:r>
            <a:r>
              <a:rPr lang="en-US" sz="2800" dirty="0">
                <a:solidFill>
                  <a:schemeClr val="tx1"/>
                </a:solidFill>
                <a:effectLst/>
              </a:rPr>
              <a:t>in </a:t>
            </a:r>
            <a:r>
              <a:rPr lang="en-US" sz="2800" dirty="0" smtClean="0">
                <a:solidFill>
                  <a:schemeClr val="tx1"/>
                </a:solidFill>
                <a:effectLst/>
              </a:rPr>
              <a:t>Ordinary </a:t>
            </a:r>
            <a:r>
              <a:rPr lang="en-US" sz="2800" dirty="0">
                <a:solidFill>
                  <a:schemeClr val="tx1"/>
                </a:solidFill>
                <a:effectLst/>
              </a:rPr>
              <a:t>Time</a:t>
            </a:r>
          </a:p>
          <a:p>
            <a:pPr marL="0" indent="0">
              <a:lnSpc>
                <a:spcPct val="90000"/>
              </a:lnSpc>
              <a:spcBef>
                <a:spcPts val="0"/>
              </a:spcBef>
              <a:buClr>
                <a:schemeClr val="accent5"/>
              </a:buClr>
              <a:buNone/>
            </a:pPr>
            <a:r>
              <a:rPr lang="en-US" sz="2800" dirty="0">
                <a:solidFill>
                  <a:schemeClr val="tx1"/>
                </a:solidFill>
                <a:effectLst/>
              </a:rPr>
              <a:t>December: </a:t>
            </a:r>
            <a:r>
              <a:rPr lang="en-US" sz="2800" dirty="0" smtClean="0">
                <a:solidFill>
                  <a:schemeClr val="tx1"/>
                </a:solidFill>
                <a:effectLst/>
              </a:rPr>
              <a:t>	2</a:t>
            </a:r>
            <a:r>
              <a:rPr lang="en-US" sz="2800" baseline="30000" dirty="0" smtClean="0">
                <a:solidFill>
                  <a:schemeClr val="tx1"/>
                </a:solidFill>
                <a:effectLst/>
              </a:rPr>
              <a:t>nd</a:t>
            </a:r>
            <a:r>
              <a:rPr lang="en-US" sz="2800" dirty="0" smtClean="0">
                <a:solidFill>
                  <a:schemeClr val="tx1"/>
                </a:solidFill>
                <a:effectLst/>
              </a:rPr>
              <a:t> Sunday </a:t>
            </a:r>
            <a:r>
              <a:rPr lang="en-US" sz="2800" dirty="0">
                <a:solidFill>
                  <a:schemeClr val="tx1"/>
                </a:solidFill>
                <a:effectLst/>
              </a:rPr>
              <a:t>of Advent</a:t>
            </a:r>
          </a:p>
          <a:p>
            <a:pPr marL="0" indent="0">
              <a:lnSpc>
                <a:spcPct val="90000"/>
              </a:lnSpc>
              <a:spcBef>
                <a:spcPts val="0"/>
              </a:spcBef>
              <a:buClr>
                <a:schemeClr val="accent5"/>
              </a:buClr>
              <a:buNone/>
            </a:pPr>
            <a:r>
              <a:rPr lang="en-US" sz="2800" dirty="0">
                <a:solidFill>
                  <a:schemeClr val="tx1"/>
                </a:solidFill>
                <a:effectLst/>
              </a:rPr>
              <a:t>January: </a:t>
            </a:r>
            <a:r>
              <a:rPr lang="en-US" sz="2800" dirty="0" smtClean="0">
                <a:solidFill>
                  <a:schemeClr val="tx1"/>
                </a:solidFill>
                <a:effectLst/>
              </a:rPr>
              <a:t>	Baptism </a:t>
            </a:r>
            <a:r>
              <a:rPr lang="en-US" sz="2800" dirty="0">
                <a:solidFill>
                  <a:schemeClr val="tx1"/>
                </a:solidFill>
                <a:effectLst/>
              </a:rPr>
              <a:t>of the </a:t>
            </a:r>
            <a:r>
              <a:rPr lang="en-US" sz="2800" dirty="0" smtClean="0">
                <a:solidFill>
                  <a:schemeClr val="tx1"/>
                </a:solidFill>
                <a:effectLst/>
              </a:rPr>
              <a:t>Lord Sunday</a:t>
            </a:r>
            <a:endParaRPr lang="en-US" sz="2800" dirty="0">
              <a:solidFill>
                <a:schemeClr val="tx1"/>
              </a:solidFill>
              <a:effectLst/>
            </a:endParaRPr>
          </a:p>
          <a:p>
            <a:pPr marL="0" indent="0">
              <a:lnSpc>
                <a:spcPct val="90000"/>
              </a:lnSpc>
              <a:spcBef>
                <a:spcPts val="0"/>
              </a:spcBef>
              <a:buClr>
                <a:schemeClr val="accent5"/>
              </a:buClr>
              <a:buNone/>
            </a:pPr>
            <a:r>
              <a:rPr lang="en-US" sz="2800" dirty="0">
                <a:solidFill>
                  <a:schemeClr val="tx1"/>
                </a:solidFill>
                <a:effectLst/>
              </a:rPr>
              <a:t>February: </a:t>
            </a:r>
            <a:r>
              <a:rPr lang="en-US" sz="2800" dirty="0" smtClean="0">
                <a:solidFill>
                  <a:schemeClr val="tx1"/>
                </a:solidFill>
                <a:effectLst/>
              </a:rPr>
              <a:t>	1</a:t>
            </a:r>
            <a:r>
              <a:rPr lang="en-US" sz="2800" baseline="30000" dirty="0" smtClean="0">
                <a:solidFill>
                  <a:schemeClr val="tx1"/>
                </a:solidFill>
                <a:effectLst/>
              </a:rPr>
              <a:t>st</a:t>
            </a:r>
            <a:r>
              <a:rPr lang="en-US" sz="2800" dirty="0" smtClean="0">
                <a:solidFill>
                  <a:schemeClr val="tx1"/>
                </a:solidFill>
                <a:effectLst/>
              </a:rPr>
              <a:t> Sunday </a:t>
            </a:r>
            <a:r>
              <a:rPr lang="en-US" sz="2800" dirty="0">
                <a:solidFill>
                  <a:schemeClr val="tx1"/>
                </a:solidFill>
                <a:effectLst/>
              </a:rPr>
              <a:t>of Lent</a:t>
            </a:r>
          </a:p>
          <a:p>
            <a:pPr marL="0" indent="0">
              <a:lnSpc>
                <a:spcPct val="90000"/>
              </a:lnSpc>
              <a:spcBef>
                <a:spcPts val="0"/>
              </a:spcBef>
              <a:buClr>
                <a:schemeClr val="accent5"/>
              </a:buClr>
              <a:buNone/>
            </a:pPr>
            <a:r>
              <a:rPr lang="en-US" sz="2800" dirty="0">
                <a:solidFill>
                  <a:schemeClr val="tx1"/>
                </a:solidFill>
                <a:effectLst/>
              </a:rPr>
              <a:t>March</a:t>
            </a:r>
            <a:r>
              <a:rPr lang="en-US" sz="2800" dirty="0" smtClean="0">
                <a:solidFill>
                  <a:schemeClr val="tx1"/>
                </a:solidFill>
                <a:effectLst/>
              </a:rPr>
              <a:t>:	Palm Sunday</a:t>
            </a:r>
            <a:endParaRPr lang="en-US" sz="2800" dirty="0">
              <a:solidFill>
                <a:schemeClr val="tx1"/>
              </a:solidFill>
              <a:effectLst/>
            </a:endParaRPr>
          </a:p>
          <a:p>
            <a:pPr marL="0" indent="0">
              <a:lnSpc>
                <a:spcPct val="90000"/>
              </a:lnSpc>
              <a:spcBef>
                <a:spcPts val="0"/>
              </a:spcBef>
              <a:buClr>
                <a:schemeClr val="accent5"/>
              </a:buClr>
              <a:buNone/>
            </a:pPr>
            <a:r>
              <a:rPr lang="en-US" sz="2800" dirty="0">
                <a:solidFill>
                  <a:schemeClr val="tx1"/>
                </a:solidFill>
                <a:effectLst/>
              </a:rPr>
              <a:t>April: </a:t>
            </a:r>
            <a:r>
              <a:rPr lang="en-US" sz="2800" dirty="0" smtClean="0">
                <a:solidFill>
                  <a:schemeClr val="tx1"/>
                </a:solidFill>
                <a:effectLst/>
              </a:rPr>
              <a:t>		4</a:t>
            </a:r>
            <a:r>
              <a:rPr lang="en-US" sz="2800" baseline="30000" dirty="0" smtClean="0">
                <a:solidFill>
                  <a:schemeClr val="tx1"/>
                </a:solidFill>
                <a:effectLst/>
              </a:rPr>
              <a:t>th</a:t>
            </a:r>
            <a:r>
              <a:rPr lang="en-US" sz="2800" dirty="0"/>
              <a:t> </a:t>
            </a:r>
            <a:r>
              <a:rPr lang="en-US" sz="2800" dirty="0" smtClean="0">
                <a:solidFill>
                  <a:schemeClr val="tx1"/>
                </a:solidFill>
                <a:effectLst/>
              </a:rPr>
              <a:t>Sunday </a:t>
            </a:r>
            <a:r>
              <a:rPr lang="en-US" sz="2800" dirty="0">
                <a:solidFill>
                  <a:schemeClr val="tx1"/>
                </a:solidFill>
                <a:effectLst/>
              </a:rPr>
              <a:t>of Easter</a:t>
            </a:r>
          </a:p>
          <a:p>
            <a:pPr marL="0" indent="0">
              <a:lnSpc>
                <a:spcPct val="90000"/>
              </a:lnSpc>
              <a:spcBef>
                <a:spcPts val="0"/>
              </a:spcBef>
              <a:buClr>
                <a:schemeClr val="accent5"/>
              </a:buClr>
              <a:buNone/>
            </a:pPr>
            <a:r>
              <a:rPr lang="en-US" sz="2800" dirty="0">
                <a:solidFill>
                  <a:schemeClr val="tx1"/>
                </a:solidFill>
                <a:effectLst/>
              </a:rPr>
              <a:t>May: </a:t>
            </a:r>
            <a:r>
              <a:rPr lang="en-US" sz="2800" dirty="0" smtClean="0">
                <a:solidFill>
                  <a:schemeClr val="tx1"/>
                </a:solidFill>
                <a:effectLst/>
              </a:rPr>
              <a:t>		Holy </a:t>
            </a:r>
            <a:r>
              <a:rPr lang="en-US" sz="2800" dirty="0">
                <a:solidFill>
                  <a:schemeClr val="tx1"/>
                </a:solidFill>
                <a:effectLst/>
              </a:rPr>
              <a:t>Trinity Sunday</a:t>
            </a:r>
          </a:p>
        </p:txBody>
      </p:sp>
    </p:spTree>
    <p:extLst>
      <p:ext uri="{BB962C8B-B14F-4D97-AF65-F5344CB8AC3E}">
        <p14:creationId xmlns:p14="http://schemas.microsoft.com/office/powerpoint/2010/main" val="25242340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924800" cy="1143000"/>
          </a:xfrm>
        </p:spPr>
        <p:txBody>
          <a:bodyPr>
            <a:normAutofit/>
          </a:bodyPr>
          <a:lstStyle/>
          <a:p>
            <a:r>
              <a:rPr lang="en-US" dirty="0"/>
              <a:t>#5. Encountering God in the Bible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4872695"/>
              </p:ext>
            </p:extLst>
          </p:nvPr>
        </p:nvGraphicFramePr>
        <p:xfrm>
          <a:off x="241300" y="1244600"/>
          <a:ext cx="8648700" cy="485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4996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7"/>
            <a:ext cx="7772400" cy="1325563"/>
          </a:xfrm>
        </p:spPr>
        <p:txBody>
          <a:bodyPr>
            <a:normAutofit/>
          </a:bodyPr>
          <a:lstStyle/>
          <a:p>
            <a:r>
              <a:rPr lang="en-US" dirty="0" smtClean="0"/>
              <a:t>#6. Connecting Families intergenerationally </a:t>
            </a:r>
            <a:endParaRPr lang="en-US" dirty="0"/>
          </a:p>
        </p:txBody>
      </p:sp>
      <p:sp>
        <p:nvSpPr>
          <p:cNvPr id="3" name="Content Placeholder 2"/>
          <p:cNvSpPr>
            <a:spLocks noGrp="1"/>
          </p:cNvSpPr>
          <p:nvPr>
            <p:ph idx="1"/>
          </p:nvPr>
        </p:nvSpPr>
        <p:spPr>
          <a:xfrm>
            <a:off x="685800" y="1910579"/>
            <a:ext cx="8216900" cy="3423422"/>
          </a:xfrm>
        </p:spPr>
        <p:txBody>
          <a:bodyPr>
            <a:normAutofit/>
          </a:bodyPr>
          <a:lstStyle/>
          <a:p>
            <a:pPr marL="582930" indent="-514350">
              <a:buFont typeface="+mj-lt"/>
              <a:buAutoNum type="arabicPeriod"/>
            </a:pPr>
            <a:r>
              <a:rPr lang="en-US" sz="2800" dirty="0" smtClean="0"/>
              <a:t>Becoming Intentionally Intergenerational</a:t>
            </a:r>
          </a:p>
          <a:p>
            <a:pPr lvl="2"/>
            <a:r>
              <a:rPr lang="en-US" sz="2200" dirty="0" smtClean="0"/>
              <a:t>Identify ways families are current connected and engaged intergenerationally in the faith community</a:t>
            </a:r>
          </a:p>
          <a:p>
            <a:pPr lvl="2"/>
            <a:r>
              <a:rPr lang="en-US" sz="2200" dirty="0" smtClean="0"/>
              <a:t>Develop ways to strengthen IG connection and engagement</a:t>
            </a:r>
          </a:p>
          <a:p>
            <a:pPr lvl="2"/>
            <a:r>
              <a:rPr lang="en-US" sz="2200" dirty="0" smtClean="0"/>
              <a:t>Create new ways to connect and engage families</a:t>
            </a:r>
          </a:p>
          <a:p>
            <a:pPr marL="582930" indent="-514350">
              <a:buFont typeface="+mj-lt"/>
              <a:buAutoNum type="arabicPeriod"/>
            </a:pPr>
            <a:r>
              <a:rPr lang="en-US" sz="2800" dirty="0" smtClean="0"/>
              <a:t>Intergenerational and Family Learning </a:t>
            </a:r>
          </a:p>
          <a:p>
            <a:pPr marL="582930" indent="-514350">
              <a:buFont typeface="+mj-lt"/>
              <a:buAutoNum type="arabicPeriod"/>
            </a:pPr>
            <a:r>
              <a:rPr lang="en-US" sz="2800" dirty="0" smtClean="0"/>
              <a:t>Intergenerational Family Service </a:t>
            </a:r>
            <a:endParaRPr lang="en-US" sz="2800" dirty="0"/>
          </a:p>
        </p:txBody>
      </p:sp>
    </p:spTree>
    <p:extLst>
      <p:ext uri="{BB962C8B-B14F-4D97-AF65-F5344CB8AC3E}">
        <p14:creationId xmlns:p14="http://schemas.microsoft.com/office/powerpoint/2010/main" val="3773347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Life Faith Formation_Page_1.jpg"/>
          <p:cNvPicPr>
            <a:picLocks noChangeAspect="1"/>
          </p:cNvPicPr>
          <p:nvPr/>
        </p:nvPicPr>
        <p:blipFill rotWithShape="1">
          <a:blip r:embed="rId2">
            <a:extLst>
              <a:ext uri="{28A0092B-C50C-407E-A947-70E740481C1C}">
                <a14:useLocalDpi xmlns:a14="http://schemas.microsoft.com/office/drawing/2010/main" val="0"/>
              </a:ext>
            </a:extLst>
          </a:blip>
          <a:srcRect l="1824" t="10537" r="2528" b="6127"/>
          <a:stretch/>
        </p:blipFill>
        <p:spPr>
          <a:xfrm>
            <a:off x="342901" y="1455738"/>
            <a:ext cx="3911599" cy="4410494"/>
          </a:xfrm>
          <a:prstGeom prst="rect">
            <a:avLst/>
          </a:prstGeom>
          <a:ln>
            <a:noFill/>
          </a:ln>
          <a:effectLst>
            <a:outerShdw blurRad="292100" dist="139700" dir="2700000" algn="tl" rotWithShape="0">
              <a:srgbClr val="333333">
                <a:alpha val="65000"/>
              </a:srgbClr>
            </a:outerShdw>
          </a:effectLst>
        </p:spPr>
      </p:pic>
      <p:pic>
        <p:nvPicPr>
          <p:cNvPr id="4" name="Picture 3" descr="HiLife Faith Formation_Page_2.jpg"/>
          <p:cNvPicPr>
            <a:picLocks noChangeAspect="1"/>
          </p:cNvPicPr>
          <p:nvPr/>
        </p:nvPicPr>
        <p:blipFill rotWithShape="1">
          <a:blip r:embed="rId3">
            <a:extLst>
              <a:ext uri="{28A0092B-C50C-407E-A947-70E740481C1C}">
                <a14:useLocalDpi xmlns:a14="http://schemas.microsoft.com/office/drawing/2010/main" val="0"/>
              </a:ext>
            </a:extLst>
          </a:blip>
          <a:srcRect l="4300" r="4244" b="18224"/>
          <a:stretch/>
        </p:blipFill>
        <p:spPr>
          <a:xfrm>
            <a:off x="4825999" y="1417638"/>
            <a:ext cx="3937001" cy="4554959"/>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685800" y="0"/>
            <a:ext cx="7772400" cy="1417638"/>
          </a:xfrm>
        </p:spPr>
        <p:txBody>
          <a:bodyPr>
            <a:normAutofit/>
          </a:bodyPr>
          <a:lstStyle/>
          <a:p>
            <a:r>
              <a:rPr lang="en-US" dirty="0"/>
              <a:t>#6. Connecting Families intergenerationally: Learning</a:t>
            </a:r>
          </a:p>
        </p:txBody>
      </p:sp>
    </p:spTree>
    <p:extLst>
      <p:ext uri="{BB962C8B-B14F-4D97-AF65-F5344CB8AC3E}">
        <p14:creationId xmlns:p14="http://schemas.microsoft.com/office/powerpoint/2010/main" val="41729082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7001"/>
            <a:ext cx="7772400" cy="1473200"/>
          </a:xfrm>
        </p:spPr>
        <p:txBody>
          <a:bodyPr>
            <a:normAutofit/>
          </a:bodyPr>
          <a:lstStyle/>
          <a:p>
            <a:r>
              <a:rPr lang="en-US" dirty="0"/>
              <a:t>#6. Connecting Families intergenerationally: Learning</a:t>
            </a:r>
          </a:p>
        </p:txBody>
      </p:sp>
      <p:sp>
        <p:nvSpPr>
          <p:cNvPr id="5" name="Content Placeholder 4"/>
          <p:cNvSpPr>
            <a:spLocks noGrp="1"/>
          </p:cNvSpPr>
          <p:nvPr>
            <p:ph idx="1"/>
          </p:nvPr>
        </p:nvSpPr>
        <p:spPr>
          <a:xfrm>
            <a:off x="495300" y="1714501"/>
            <a:ext cx="3340100" cy="3733800"/>
          </a:xfrm>
        </p:spPr>
        <p:txBody>
          <a:bodyPr>
            <a:noAutofit/>
          </a:bodyPr>
          <a:lstStyle/>
          <a:p>
            <a:pPr marL="514350" indent="-514350">
              <a:buClr>
                <a:schemeClr val="accent5"/>
              </a:buClr>
              <a:buFont typeface="+mj-lt"/>
              <a:buAutoNum type="arabicPeriod"/>
            </a:pPr>
            <a:r>
              <a:rPr lang="en-US" sz="2400" dirty="0" smtClean="0"/>
              <a:t>Bible Study</a:t>
            </a:r>
          </a:p>
          <a:p>
            <a:pPr marL="514350" indent="-514350">
              <a:buClr>
                <a:schemeClr val="accent5"/>
              </a:buClr>
              <a:buFont typeface="+mj-lt"/>
              <a:buAutoNum type="arabicPeriod"/>
            </a:pPr>
            <a:r>
              <a:rPr lang="en-US" sz="2400" dirty="0" smtClean="0"/>
              <a:t>Family Time</a:t>
            </a:r>
          </a:p>
          <a:p>
            <a:pPr marL="514350" indent="-514350">
              <a:buClr>
                <a:schemeClr val="accent5"/>
              </a:buClr>
              <a:buFont typeface="+mj-lt"/>
              <a:buAutoNum type="arabicPeriod"/>
            </a:pPr>
            <a:r>
              <a:rPr lang="en-US" sz="2400" dirty="0" smtClean="0"/>
              <a:t>Worship Skills</a:t>
            </a:r>
          </a:p>
          <a:p>
            <a:pPr marL="514350" indent="-514350">
              <a:buClr>
                <a:schemeClr val="accent5"/>
              </a:buClr>
              <a:buFont typeface="+mj-lt"/>
              <a:buAutoNum type="arabicPeriod"/>
            </a:pPr>
            <a:r>
              <a:rPr lang="en-US" sz="2400" dirty="0" smtClean="0"/>
              <a:t>Recreation</a:t>
            </a:r>
          </a:p>
          <a:p>
            <a:pPr marL="0" indent="0">
              <a:buNone/>
            </a:pPr>
            <a:endParaRPr lang="en-US" sz="2400" dirty="0" smtClean="0"/>
          </a:p>
          <a:p>
            <a:pPr marL="0" indent="0" algn="ctr">
              <a:buNone/>
            </a:pPr>
            <a:r>
              <a:rPr lang="en-US" sz="2400" dirty="0" smtClean="0"/>
              <a:t>GenOn Ministries</a:t>
            </a:r>
          </a:p>
          <a:p>
            <a:pPr marL="0" indent="0" algn="ctr">
              <a:buNone/>
            </a:pPr>
            <a:r>
              <a:rPr lang="en-US" sz="2400" dirty="0"/>
              <a:t>www.genonministries.org</a:t>
            </a:r>
          </a:p>
          <a:p>
            <a:pPr marL="0" indent="0">
              <a:buNone/>
            </a:pPr>
            <a:endParaRPr lang="en-US" sz="2400" dirty="0"/>
          </a:p>
        </p:txBody>
      </p:sp>
      <p:pic>
        <p:nvPicPr>
          <p:cNvPr id="4" name="Picture 3" descr="GenOn Ministries.jpg"/>
          <p:cNvPicPr>
            <a:picLocks noChangeAspect="1"/>
          </p:cNvPicPr>
          <p:nvPr/>
        </p:nvPicPr>
        <p:blipFill rotWithShape="1">
          <a:blip r:embed="rId2">
            <a:extLst>
              <a:ext uri="{28A0092B-C50C-407E-A947-70E740481C1C}">
                <a14:useLocalDpi xmlns:a14="http://schemas.microsoft.com/office/drawing/2010/main" val="0"/>
              </a:ext>
            </a:extLst>
          </a:blip>
          <a:srcRect l="12980" t="10697" r="10377" b="23528"/>
          <a:stretch/>
        </p:blipFill>
        <p:spPr>
          <a:xfrm>
            <a:off x="4406900" y="1600201"/>
            <a:ext cx="4495800" cy="5074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576995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7000"/>
            <a:ext cx="7772400" cy="1290638"/>
          </a:xfrm>
        </p:spPr>
        <p:txBody>
          <a:bodyPr>
            <a:normAutofit/>
          </a:bodyPr>
          <a:lstStyle/>
          <a:p>
            <a:r>
              <a:rPr lang="en-US" dirty="0"/>
              <a:t>#6. Connecting Families intergenerationally: Learning</a:t>
            </a:r>
          </a:p>
        </p:txBody>
      </p:sp>
      <p:sp>
        <p:nvSpPr>
          <p:cNvPr id="3" name="Content Placeholder 2"/>
          <p:cNvSpPr>
            <a:spLocks noGrp="1"/>
          </p:cNvSpPr>
          <p:nvPr>
            <p:ph idx="1"/>
          </p:nvPr>
        </p:nvSpPr>
        <p:spPr>
          <a:xfrm>
            <a:off x="4527549" y="1438276"/>
            <a:ext cx="4425951" cy="4632324"/>
          </a:xfrm>
        </p:spPr>
        <p:txBody>
          <a:bodyPr>
            <a:normAutofit lnSpcReduction="10000"/>
          </a:bodyPr>
          <a:lstStyle/>
          <a:p>
            <a:pPr marL="457200" lvl="0" indent="-457200">
              <a:lnSpc>
                <a:spcPct val="110000"/>
              </a:lnSpc>
              <a:spcBef>
                <a:spcPts val="0"/>
              </a:spcBef>
            </a:pPr>
            <a:r>
              <a:rPr lang="en-US" dirty="0"/>
              <a:t>A flexible, relaxed arrival time with drinks and snacks</a:t>
            </a:r>
          </a:p>
          <a:p>
            <a:pPr marL="457200" lvl="0" indent="-457200" hangingPunct="0">
              <a:lnSpc>
                <a:spcPct val="110000"/>
              </a:lnSpc>
              <a:spcBef>
                <a:spcPts val="0"/>
              </a:spcBef>
            </a:pPr>
            <a:r>
              <a:rPr lang="en-US" dirty="0"/>
              <a:t>Creative exploration of a Bible </a:t>
            </a:r>
            <a:r>
              <a:rPr lang="en-US" dirty="0" smtClean="0"/>
              <a:t>story/theme </a:t>
            </a:r>
            <a:r>
              <a:rPr lang="en-US" dirty="0"/>
              <a:t>through </a:t>
            </a:r>
            <a:r>
              <a:rPr lang="en-US" dirty="0" smtClean="0"/>
              <a:t>creative </a:t>
            </a:r>
            <a:r>
              <a:rPr lang="en-US" dirty="0"/>
              <a:t>experiences for people of different learning styles and of all ages. Children and adults are not separated and are encouraged to explore the </a:t>
            </a:r>
            <a:r>
              <a:rPr lang="en-US" dirty="0" smtClean="0"/>
              <a:t>story/theme </a:t>
            </a:r>
            <a:r>
              <a:rPr lang="en-US" dirty="0"/>
              <a:t>together</a:t>
            </a:r>
          </a:p>
          <a:p>
            <a:pPr marL="457200" lvl="0" indent="-457200">
              <a:lnSpc>
                <a:spcPct val="110000"/>
              </a:lnSpc>
              <a:spcBef>
                <a:spcPts val="0"/>
              </a:spcBef>
            </a:pPr>
            <a:r>
              <a:rPr lang="en-US" dirty="0"/>
              <a:t>A short but explicit time of worship with story, music and prayers that builds on the creative </a:t>
            </a:r>
            <a:r>
              <a:rPr lang="en-US" dirty="0" smtClean="0"/>
              <a:t>exploration. </a:t>
            </a:r>
            <a:endParaRPr lang="en-US" dirty="0"/>
          </a:p>
          <a:p>
            <a:pPr marL="457200" lvl="0" indent="-457200">
              <a:lnSpc>
                <a:spcPct val="110000"/>
              </a:lnSpc>
              <a:spcBef>
                <a:spcPts val="0"/>
              </a:spcBef>
            </a:pPr>
            <a:r>
              <a:rPr lang="en-US" dirty="0"/>
              <a:t>A generous welcome and hospitality is expressed through </a:t>
            </a:r>
            <a:r>
              <a:rPr lang="en-US" dirty="0" smtClean="0"/>
              <a:t>a </a:t>
            </a:r>
            <a:r>
              <a:rPr lang="en-US" dirty="0"/>
              <a:t>delicious home-cooked, sit-down meal with </a:t>
            </a:r>
            <a:r>
              <a:rPr lang="en-US" dirty="0" smtClean="0"/>
              <a:t>others</a:t>
            </a:r>
            <a:endParaRPr lang="en-US" dirty="0"/>
          </a:p>
          <a:p>
            <a:pPr marL="457200" indent="-457200">
              <a:lnSpc>
                <a:spcPct val="110000"/>
              </a:lnSpc>
              <a:spcBef>
                <a:spcPts val="0"/>
              </a:spcBef>
              <a:buNone/>
            </a:pPr>
            <a:endParaRPr lang="en-US" dirty="0"/>
          </a:p>
        </p:txBody>
      </p:sp>
      <p:pic>
        <p:nvPicPr>
          <p:cNvPr id="4" name="Picture 3" descr="Messy-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2192338"/>
            <a:ext cx="4038601" cy="2243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175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924800" cy="1417638"/>
          </a:xfrm>
        </p:spPr>
        <p:txBody>
          <a:bodyPr>
            <a:normAutofit/>
          </a:bodyPr>
          <a:lstStyle/>
          <a:p>
            <a:r>
              <a:rPr lang="en-US" dirty="0"/>
              <a:t>#6. Connecting Families intergenerationally: </a:t>
            </a:r>
            <a:r>
              <a:rPr lang="en-US" dirty="0" smtClean="0"/>
              <a:t>@ Home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1544783"/>
              </p:ext>
            </p:extLst>
          </p:nvPr>
        </p:nvGraphicFramePr>
        <p:xfrm>
          <a:off x="241300" y="1244600"/>
          <a:ext cx="8648700" cy="485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405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Parenting Styles </a:t>
            </a:r>
            <a:endParaRPr lang="en-US" dirty="0"/>
          </a:p>
        </p:txBody>
      </p:sp>
      <p:sp>
        <p:nvSpPr>
          <p:cNvPr id="3" name="Content Placeholder 2"/>
          <p:cNvSpPr>
            <a:spLocks noGrp="1"/>
          </p:cNvSpPr>
          <p:nvPr>
            <p:ph idx="1"/>
          </p:nvPr>
        </p:nvSpPr>
        <p:spPr/>
        <p:txBody>
          <a:bodyPr>
            <a:normAutofit fontScale="92500" lnSpcReduction="10000"/>
          </a:bodyPr>
          <a:lstStyle/>
          <a:p>
            <a:pPr marL="0" lvl="0" indent="0">
              <a:spcBef>
                <a:spcPts val="0"/>
              </a:spcBef>
              <a:buNone/>
            </a:pPr>
            <a:r>
              <a:rPr lang="en-US" sz="2800" b="1" dirty="0" smtClean="0">
                <a:solidFill>
                  <a:srgbClr val="2C7C9F"/>
                </a:solidFill>
              </a:rPr>
              <a:t>Parents Have Generational Parenting Styles </a:t>
            </a:r>
          </a:p>
          <a:p>
            <a:pPr marL="457200" lvl="0" indent="-457200">
              <a:spcBef>
                <a:spcPts val="0"/>
              </a:spcBef>
              <a:buFont typeface="Wingdings" charset="2"/>
              <a:buChar char="Ø"/>
            </a:pPr>
            <a:r>
              <a:rPr lang="en-US" sz="2800" dirty="0" smtClean="0">
                <a:solidFill>
                  <a:srgbClr val="000000"/>
                </a:solidFill>
              </a:rPr>
              <a:t>In </a:t>
            </a:r>
            <a:r>
              <a:rPr lang="en-US" sz="2800" dirty="0">
                <a:solidFill>
                  <a:srgbClr val="000000"/>
                </a:solidFill>
              </a:rPr>
              <a:t>general, Millennial parents, reflecting their values of individuality and self-expression, focus more on a democratic approach to family management, encouraging their children to be open-minded, empathetic, and questioning—and teaching them to be themselves and try new things. They are moving away from the overscheduled days of their youth, preferring a more responsive, less directorial approach to activities</a:t>
            </a:r>
            <a:r>
              <a:rPr lang="en-US" sz="2800" dirty="0" smtClean="0">
                <a:solidFill>
                  <a:srgbClr val="000000"/>
                </a:solidFill>
              </a:rPr>
              <a:t>. (</a:t>
            </a:r>
            <a:r>
              <a:rPr lang="en-US" sz="2800" i="1" dirty="0" smtClean="0">
                <a:solidFill>
                  <a:srgbClr val="000000"/>
                </a:solidFill>
              </a:rPr>
              <a:t>Responsive Parenting</a:t>
            </a:r>
            <a:r>
              <a:rPr lang="en-US" sz="2800" dirty="0" smtClean="0">
                <a:solidFill>
                  <a:srgbClr val="000000"/>
                </a:solidFill>
              </a:rPr>
              <a:t>)</a:t>
            </a:r>
          </a:p>
        </p:txBody>
      </p:sp>
    </p:spTree>
    <p:extLst>
      <p:ext uri="{BB962C8B-B14F-4D97-AF65-F5344CB8AC3E}">
        <p14:creationId xmlns:p14="http://schemas.microsoft.com/office/powerpoint/2010/main" val="40604714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74638"/>
            <a:ext cx="8229601" cy="1143000"/>
          </a:xfrm>
        </p:spPr>
        <p:txBody>
          <a:bodyPr>
            <a:normAutofit/>
          </a:bodyPr>
          <a:lstStyle/>
          <a:p>
            <a:r>
              <a:rPr lang="en-US" dirty="0" smtClean="0"/>
              <a:t>#7. Developing a strong family life</a:t>
            </a:r>
            <a:endParaRPr lang="en-US" dirty="0"/>
          </a:p>
        </p:txBody>
      </p:sp>
      <p:sp>
        <p:nvSpPr>
          <p:cNvPr id="3" name="Content Placeholder 2"/>
          <p:cNvSpPr>
            <a:spLocks noGrp="1"/>
          </p:cNvSpPr>
          <p:nvPr>
            <p:ph idx="1"/>
          </p:nvPr>
        </p:nvSpPr>
        <p:spPr>
          <a:xfrm>
            <a:off x="685800" y="1600200"/>
            <a:ext cx="7772400" cy="3975099"/>
          </a:xfrm>
        </p:spPr>
        <p:txBody>
          <a:bodyPr>
            <a:noAutofit/>
          </a:bodyPr>
          <a:lstStyle/>
          <a:p>
            <a:pPr marL="68580" indent="0">
              <a:buNone/>
            </a:pPr>
            <a:r>
              <a:rPr lang="en-US" sz="2600" dirty="0"/>
              <a:t>Family faith formation strengthens </a:t>
            </a:r>
            <a:r>
              <a:rPr lang="en-US" sz="2600" i="1" dirty="0"/>
              <a:t>family life</a:t>
            </a:r>
            <a:r>
              <a:rPr lang="en-US" sz="2600" dirty="0"/>
              <a:t> by developing the assets/strengths and skills for healthy family life and providing a supportive context for forming faith, living the Christian faith, and promoting positive development in children and youth</a:t>
            </a:r>
            <a:r>
              <a:rPr lang="en-US" sz="2600" dirty="0" smtClean="0"/>
              <a:t>. </a:t>
            </a:r>
          </a:p>
          <a:p>
            <a:r>
              <a:rPr lang="en-US" sz="2600" dirty="0" smtClean="0"/>
              <a:t>Developing family assets or strengths</a:t>
            </a:r>
          </a:p>
          <a:p>
            <a:r>
              <a:rPr lang="en-US" sz="2600" dirty="0" smtClean="0"/>
              <a:t>Promoting </a:t>
            </a:r>
            <a:r>
              <a:rPr lang="en-US" sz="2600" dirty="0"/>
              <a:t>character strengths in young people through developmental relationships</a:t>
            </a:r>
            <a:r>
              <a:rPr lang="en-US" sz="2600" dirty="0" smtClean="0"/>
              <a:t>.</a:t>
            </a:r>
            <a:endParaRPr lang="en-US" sz="2600" dirty="0"/>
          </a:p>
        </p:txBody>
      </p:sp>
    </p:spTree>
    <p:extLst>
      <p:ext uri="{BB962C8B-B14F-4D97-AF65-F5344CB8AC3E}">
        <p14:creationId xmlns:p14="http://schemas.microsoft.com/office/powerpoint/2010/main" val="3564557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a:extLst>
              <a:ext uri="{28A0092B-C50C-407E-A947-70E740481C1C}">
                <a14:useLocalDpi xmlns:a14="http://schemas.microsoft.com/office/drawing/2010/main" val="0"/>
              </a:ext>
            </a:extLst>
          </a:blip>
          <a:srcRect l="3952" t="30076" r="3435" b="26703"/>
          <a:stretch/>
        </p:blipFill>
        <p:spPr>
          <a:xfrm>
            <a:off x="-69056" y="2082800"/>
            <a:ext cx="9321800" cy="40640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685800" y="274638"/>
            <a:ext cx="8343900" cy="1143000"/>
          </a:xfrm>
        </p:spPr>
        <p:txBody>
          <a:bodyPr>
            <a:normAutofit/>
          </a:bodyPr>
          <a:lstStyle/>
          <a:p>
            <a:r>
              <a:rPr lang="en-US" dirty="0"/>
              <a:t>#7. Developing a strong family life</a:t>
            </a:r>
          </a:p>
        </p:txBody>
      </p:sp>
      <p:sp>
        <p:nvSpPr>
          <p:cNvPr id="4" name="Content Placeholder 3"/>
          <p:cNvSpPr>
            <a:spLocks noGrp="1"/>
          </p:cNvSpPr>
          <p:nvPr>
            <p:ph idx="1"/>
          </p:nvPr>
        </p:nvSpPr>
        <p:spPr>
          <a:xfrm>
            <a:off x="685800" y="1481139"/>
            <a:ext cx="7772400" cy="482599"/>
          </a:xfrm>
        </p:spPr>
        <p:txBody>
          <a:bodyPr>
            <a:noAutofit/>
          </a:bodyPr>
          <a:lstStyle/>
          <a:p>
            <a:pPr marL="68580" indent="0" algn="ctr">
              <a:buNone/>
            </a:pPr>
            <a:r>
              <a:rPr lang="en-US" sz="2800" dirty="0" smtClean="0"/>
              <a:t>Family Assets – Search Institute</a:t>
            </a:r>
            <a:endParaRPr lang="en-US" sz="2800" dirty="0"/>
          </a:p>
        </p:txBody>
      </p:sp>
    </p:spTree>
    <p:extLst>
      <p:ext uri="{BB962C8B-B14F-4D97-AF65-F5344CB8AC3E}">
        <p14:creationId xmlns:p14="http://schemas.microsoft.com/office/powerpoint/2010/main" val="56381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173"/>
            <a:ext cx="8267700" cy="1143000"/>
          </a:xfrm>
        </p:spPr>
        <p:txBody>
          <a:bodyPr>
            <a:normAutofit/>
          </a:bodyPr>
          <a:lstStyle/>
          <a:p>
            <a:r>
              <a:rPr lang="en-US" dirty="0"/>
              <a:t>#7. Developing a strong family life</a:t>
            </a:r>
          </a:p>
        </p:txBody>
      </p:sp>
      <p:pic>
        <p:nvPicPr>
          <p:cNvPr id="4" name="Picture 3" descr="Dev Relationships Chart.pdf"/>
          <p:cNvPicPr>
            <a:picLocks noChangeAspect="1"/>
          </p:cNvPicPr>
          <p:nvPr/>
        </p:nvPicPr>
        <p:blipFill rotWithShape="1">
          <a:blip r:embed="rId2">
            <a:extLst>
              <a:ext uri="{28A0092B-C50C-407E-A947-70E740481C1C}">
                <a14:useLocalDpi xmlns:a14="http://schemas.microsoft.com/office/drawing/2010/main" val="0"/>
              </a:ext>
            </a:extLst>
          </a:blip>
          <a:srcRect l="9586" t="24814" r="8932" b="10370"/>
          <a:stretch/>
        </p:blipFill>
        <p:spPr>
          <a:xfrm>
            <a:off x="2222500" y="1119935"/>
            <a:ext cx="4940300" cy="5085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022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191500" cy="1143000"/>
          </a:xfrm>
        </p:spPr>
        <p:txBody>
          <a:bodyPr>
            <a:normAutofit/>
          </a:bodyPr>
          <a:lstStyle/>
          <a:p>
            <a:pPr hangingPunct="0"/>
            <a:r>
              <a:rPr lang="en-US" dirty="0"/>
              <a:t>#7. Developing a strong family life</a:t>
            </a:r>
          </a:p>
        </p:txBody>
      </p:sp>
      <p:sp>
        <p:nvSpPr>
          <p:cNvPr id="3" name="Content Placeholder 2"/>
          <p:cNvSpPr>
            <a:spLocks noGrp="1"/>
          </p:cNvSpPr>
          <p:nvPr>
            <p:ph idx="1"/>
          </p:nvPr>
        </p:nvSpPr>
        <p:spPr>
          <a:xfrm>
            <a:off x="685800" y="1295400"/>
            <a:ext cx="8001000" cy="4457700"/>
          </a:xfrm>
        </p:spPr>
        <p:txBody>
          <a:bodyPr>
            <a:normAutofit/>
          </a:bodyPr>
          <a:lstStyle/>
          <a:p>
            <a:pPr marL="68580" indent="0" algn="ctr" hangingPunct="0">
              <a:buNone/>
            </a:pPr>
            <a:r>
              <a:rPr lang="en-US" sz="2800" b="1" dirty="0">
                <a:solidFill>
                  <a:schemeClr val="accent1"/>
                </a:solidFill>
              </a:rPr>
              <a:t>Create a Family Life Plan for Each Life Cycle Stage </a:t>
            </a:r>
            <a:endParaRPr lang="en-US" sz="2800" b="1" dirty="0" smtClean="0">
              <a:solidFill>
                <a:schemeClr val="accent1"/>
              </a:solidFill>
            </a:endParaRPr>
          </a:p>
          <a:p>
            <a:pPr marL="68580" indent="0" hangingPunct="0">
              <a:buNone/>
            </a:pPr>
            <a:r>
              <a:rPr lang="en-US" sz="2600" dirty="0" smtClean="0"/>
              <a:t>Using </a:t>
            </a:r>
            <a:r>
              <a:rPr lang="en-US" sz="2600" dirty="0"/>
              <a:t>the </a:t>
            </a:r>
            <a:r>
              <a:rPr lang="en-US" sz="2600" dirty="0" smtClean="0"/>
              <a:t>Family </a:t>
            </a:r>
            <a:r>
              <a:rPr lang="en-US" sz="2600" dirty="0"/>
              <a:t>Assets and Developmental Relationships, </a:t>
            </a:r>
            <a:r>
              <a:rPr lang="en-US" sz="2600" dirty="0" smtClean="0"/>
              <a:t>curate </a:t>
            </a:r>
            <a:r>
              <a:rPr lang="en-US" sz="2600" dirty="0"/>
              <a:t>and create developmentally-appropriate programs, activities, and resources for </a:t>
            </a:r>
            <a:r>
              <a:rPr lang="en-US" sz="2600" dirty="0" smtClean="0"/>
              <a:t>families at each stage. </a:t>
            </a:r>
          </a:p>
          <a:p>
            <a:pPr marL="525780" indent="-457200" hangingPunct="0">
              <a:buFont typeface="+mj-lt"/>
              <a:buAutoNum type="arabicPeriod"/>
            </a:pPr>
            <a:r>
              <a:rPr lang="en-US" sz="2600" dirty="0" smtClean="0"/>
              <a:t>Family website</a:t>
            </a:r>
          </a:p>
          <a:p>
            <a:pPr marL="525780" indent="-457200" hangingPunct="0">
              <a:buFont typeface="+mj-lt"/>
              <a:buAutoNum type="arabicPeriod"/>
            </a:pPr>
            <a:r>
              <a:rPr lang="en-US" sz="2600" dirty="0" smtClean="0"/>
              <a:t>Parent programs</a:t>
            </a:r>
          </a:p>
          <a:p>
            <a:pPr marL="525780" indent="-457200" hangingPunct="0">
              <a:buFont typeface="+mj-lt"/>
              <a:buAutoNum type="arabicPeriod"/>
            </a:pPr>
            <a:r>
              <a:rPr lang="en-US" sz="2600" dirty="0" smtClean="0"/>
              <a:t>Family programs</a:t>
            </a:r>
          </a:p>
          <a:p>
            <a:pPr marL="525780" indent="-457200" hangingPunct="0">
              <a:buFont typeface="+mj-lt"/>
              <a:buAutoNum type="arabicPeriod"/>
            </a:pPr>
            <a:r>
              <a:rPr lang="en-US" sz="2600" dirty="0" smtClean="0"/>
              <a:t>Family mentors</a:t>
            </a:r>
          </a:p>
          <a:p>
            <a:pPr marL="525780" indent="-457200" hangingPunct="0">
              <a:buFont typeface="+mj-lt"/>
              <a:buAutoNum type="arabicPeriod"/>
            </a:pPr>
            <a:r>
              <a:rPr lang="en-US" sz="2600" dirty="0" smtClean="0"/>
              <a:t>Life </a:t>
            </a:r>
            <a:r>
              <a:rPr lang="en-US" sz="2600" dirty="0"/>
              <a:t>cycle support groups for </a:t>
            </a:r>
            <a:r>
              <a:rPr lang="en-US" sz="2600" dirty="0" smtClean="0"/>
              <a:t>parents</a:t>
            </a:r>
            <a:endParaRPr lang="en-US" sz="2600" dirty="0"/>
          </a:p>
        </p:txBody>
      </p:sp>
    </p:spTree>
    <p:extLst>
      <p:ext uri="{BB962C8B-B14F-4D97-AF65-F5344CB8AC3E}">
        <p14:creationId xmlns:p14="http://schemas.microsoft.com/office/powerpoint/2010/main" val="2268867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normAutofit/>
          </a:bodyPr>
          <a:lstStyle/>
          <a:p>
            <a:r>
              <a:rPr lang="en-US" dirty="0"/>
              <a:t>#7. Developing a strong family life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243" t="17874" r="8734"/>
          <a:stretch/>
        </p:blipFill>
        <p:spPr>
          <a:xfrm>
            <a:off x="1028699" y="1435100"/>
            <a:ext cx="7279081"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44338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#7. Developing a strong family life</a:t>
            </a:r>
          </a:p>
        </p:txBody>
      </p:sp>
      <p:sp>
        <p:nvSpPr>
          <p:cNvPr id="10" name="Content Placeholder 9"/>
          <p:cNvSpPr>
            <a:spLocks noGrp="1"/>
          </p:cNvSpPr>
          <p:nvPr>
            <p:ph idx="1"/>
          </p:nvPr>
        </p:nvSpPr>
        <p:spPr>
          <a:xfrm>
            <a:off x="469900" y="1265238"/>
            <a:ext cx="6532880" cy="4576762"/>
          </a:xfrm>
        </p:spPr>
        <p:txBody>
          <a:bodyPr>
            <a:normAutofit lnSpcReduction="10000"/>
          </a:bodyPr>
          <a:lstStyle/>
          <a:p>
            <a:pPr marL="457200" indent="-457200">
              <a:spcBef>
                <a:spcPts val="0"/>
              </a:spcBef>
            </a:pPr>
            <a:r>
              <a:rPr lang="en-US" sz="2800" dirty="0" smtClean="0"/>
              <a:t>Parent Program (</a:t>
            </a:r>
            <a:r>
              <a:rPr lang="en-US" sz="2800" i="1" dirty="0" smtClean="0"/>
              <a:t>Keep Connected</a:t>
            </a:r>
            <a:r>
              <a:rPr lang="en-US" sz="2800" dirty="0" smtClean="0"/>
              <a:t>)</a:t>
            </a:r>
          </a:p>
          <a:p>
            <a:pPr marL="457200" indent="-457200">
              <a:spcBef>
                <a:spcPts val="0"/>
              </a:spcBef>
            </a:pPr>
            <a:r>
              <a:rPr lang="en-US" sz="2800" dirty="0" smtClean="0"/>
              <a:t>Family Programming</a:t>
            </a:r>
          </a:p>
          <a:p>
            <a:pPr marL="811530" lvl="1" indent="-342900">
              <a:spcBef>
                <a:spcPts val="0"/>
              </a:spcBef>
              <a:buFont typeface="+mj-lt"/>
              <a:buAutoNum type="arabicPeriod"/>
            </a:pPr>
            <a:r>
              <a:rPr lang="en-US" sz="2000" dirty="0"/>
              <a:t>Communicating effectively</a:t>
            </a:r>
          </a:p>
          <a:p>
            <a:pPr marL="811530" lvl="1" indent="-342900">
              <a:spcBef>
                <a:spcPts val="0"/>
              </a:spcBef>
              <a:buFont typeface="+mj-lt"/>
              <a:buAutoNum type="arabicPeriod"/>
            </a:pPr>
            <a:r>
              <a:rPr lang="en-US" sz="2000" dirty="0"/>
              <a:t>Establishing family routines: family meals, shared activities, daily commitments</a:t>
            </a:r>
          </a:p>
          <a:p>
            <a:pPr marL="811530" lvl="1" indent="-342900">
              <a:spcBef>
                <a:spcPts val="0"/>
              </a:spcBef>
              <a:buFont typeface="+mj-lt"/>
              <a:buAutoNum type="arabicPeriod"/>
            </a:pPr>
            <a:r>
              <a:rPr lang="en-US" sz="2000" dirty="0"/>
              <a:t>Celebrating meaningful traditions and rituals </a:t>
            </a:r>
          </a:p>
          <a:p>
            <a:pPr marL="811530" lvl="1" indent="-342900">
              <a:spcBef>
                <a:spcPts val="0"/>
              </a:spcBef>
              <a:buFont typeface="+mj-lt"/>
              <a:buAutoNum type="arabicPeriod"/>
            </a:pPr>
            <a:r>
              <a:rPr lang="en-US" sz="2000" dirty="0"/>
              <a:t>Discussing tough topics </a:t>
            </a:r>
          </a:p>
          <a:p>
            <a:pPr marL="811530" lvl="1" indent="-342900">
              <a:spcBef>
                <a:spcPts val="0"/>
              </a:spcBef>
              <a:buFont typeface="+mj-lt"/>
              <a:buAutoNum type="arabicPeriod"/>
            </a:pPr>
            <a:r>
              <a:rPr lang="en-US" sz="2000" dirty="0"/>
              <a:t>Making decisions and solving problems as a family</a:t>
            </a:r>
          </a:p>
          <a:p>
            <a:pPr marL="811530" lvl="1" indent="-342900">
              <a:spcBef>
                <a:spcPts val="0"/>
              </a:spcBef>
              <a:buFont typeface="+mj-lt"/>
              <a:buAutoNum type="arabicPeriod"/>
            </a:pPr>
            <a:r>
              <a:rPr lang="en-US" sz="2000" dirty="0"/>
              <a:t>Learning how to build strong relationships and express care for each other </a:t>
            </a:r>
          </a:p>
          <a:p>
            <a:pPr marL="811530" lvl="1" indent="-342900">
              <a:spcBef>
                <a:spcPts val="0"/>
              </a:spcBef>
              <a:buFont typeface="+mj-lt"/>
              <a:buAutoNum type="arabicPeriod"/>
            </a:pPr>
            <a:r>
              <a:rPr lang="en-US" sz="2000" dirty="0"/>
              <a:t>Developing the </a:t>
            </a:r>
            <a:r>
              <a:rPr lang="en-US" sz="2000" dirty="0" smtClean="0"/>
              <a:t>strengths &amp; potential </a:t>
            </a:r>
            <a:r>
              <a:rPr lang="en-US" sz="2000" dirty="0"/>
              <a:t>of children </a:t>
            </a:r>
            <a:r>
              <a:rPr lang="en-US" sz="2000" dirty="0" smtClean="0"/>
              <a:t>&amp; youth</a:t>
            </a:r>
            <a:endParaRPr lang="en-US" sz="2000" dirty="0"/>
          </a:p>
          <a:p>
            <a:pPr marL="811530" lvl="1" indent="-342900">
              <a:spcBef>
                <a:spcPts val="0"/>
              </a:spcBef>
              <a:buFont typeface="+mj-lt"/>
              <a:buAutoNum type="arabicPeriod"/>
            </a:pPr>
            <a:r>
              <a:rPr lang="en-US" sz="2000" dirty="0"/>
              <a:t>Supporting each other: encouraging and praising, giving feedback, standing up for each other</a:t>
            </a:r>
          </a:p>
          <a:p>
            <a:pPr marL="811530" lvl="1" indent="-342900">
              <a:spcBef>
                <a:spcPts val="0"/>
              </a:spcBef>
              <a:buFont typeface="+mj-lt"/>
              <a:buAutoNum type="arabicPeriod"/>
            </a:pPr>
            <a:r>
              <a:rPr lang="en-US" sz="2000" dirty="0"/>
              <a:t>Treating each with respect and </a:t>
            </a:r>
            <a:r>
              <a:rPr lang="en-US" sz="2000" dirty="0" smtClean="0"/>
              <a:t>dignity</a:t>
            </a:r>
            <a:endParaRPr lang="en-US" sz="2000" dirty="0"/>
          </a:p>
        </p:txBody>
      </p:sp>
      <p:pic>
        <p:nvPicPr>
          <p:cNvPr id="4" name="Picture 3" descr="Keep-Connected-diagram-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580" y="1176338"/>
            <a:ext cx="1620520" cy="5151903"/>
          </a:xfrm>
          <a:prstGeom prst="rect">
            <a:avLst/>
          </a:prstGeom>
        </p:spPr>
      </p:pic>
    </p:spTree>
    <p:extLst>
      <p:ext uri="{BB962C8B-B14F-4D97-AF65-F5344CB8AC3E}">
        <p14:creationId xmlns:p14="http://schemas.microsoft.com/office/powerpoint/2010/main" val="41558262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2833"/>
            <a:ext cx="8166100" cy="1254805"/>
          </a:xfrm>
        </p:spPr>
        <p:txBody>
          <a:bodyPr>
            <a:normAutofit/>
          </a:bodyPr>
          <a:lstStyle/>
          <a:p>
            <a:r>
              <a:rPr lang="en-US" dirty="0" smtClean="0"/>
              <a:t>#8</a:t>
            </a:r>
            <a:r>
              <a:rPr lang="en-US" dirty="0"/>
              <a:t>. Empowering </a:t>
            </a:r>
            <a:r>
              <a:rPr lang="en-US" dirty="0" smtClean="0"/>
              <a:t>Parents &amp; Grandparents </a:t>
            </a:r>
            <a:endParaRPr lang="en-US" dirty="0"/>
          </a:p>
        </p:txBody>
      </p:sp>
      <p:sp>
        <p:nvSpPr>
          <p:cNvPr id="3" name="Content Placeholder 2"/>
          <p:cNvSpPr>
            <a:spLocks noGrp="1"/>
          </p:cNvSpPr>
          <p:nvPr>
            <p:ph idx="1"/>
          </p:nvPr>
        </p:nvSpPr>
        <p:spPr>
          <a:xfrm>
            <a:off x="685800" y="1600200"/>
            <a:ext cx="7772400" cy="4178300"/>
          </a:xfrm>
        </p:spPr>
        <p:txBody>
          <a:bodyPr>
            <a:normAutofit/>
          </a:bodyPr>
          <a:lstStyle/>
          <a:p>
            <a:pPr marL="0" indent="0">
              <a:buNone/>
            </a:pPr>
            <a:r>
              <a:rPr lang="en-US" sz="2800" b="1" dirty="0" smtClean="0">
                <a:solidFill>
                  <a:srgbClr val="0C5986"/>
                </a:solidFill>
              </a:rPr>
              <a:t>Twin Tasks</a:t>
            </a:r>
          </a:p>
          <a:p>
            <a:pPr marL="514350" indent="-514350">
              <a:buFont typeface="+mj-lt"/>
              <a:buAutoNum type="arabicPeriod"/>
            </a:pPr>
            <a:r>
              <a:rPr lang="en-US" sz="2800" dirty="0" smtClean="0"/>
              <a:t>Promoting the faith growth of parents</a:t>
            </a:r>
          </a:p>
          <a:p>
            <a:pPr marL="514350" indent="-514350">
              <a:buFont typeface="+mj-lt"/>
              <a:buAutoNum type="arabicPeriod"/>
            </a:pPr>
            <a:r>
              <a:rPr lang="en-US" sz="2800" dirty="0" smtClean="0"/>
              <a:t>Developing the faith forming skills of parents </a:t>
            </a:r>
          </a:p>
          <a:p>
            <a:pPr marL="0" indent="0">
              <a:buNone/>
            </a:pPr>
            <a:endParaRPr lang="en-US" sz="1200" dirty="0" smtClean="0"/>
          </a:p>
          <a:p>
            <a:pPr marL="0" indent="0">
              <a:buNone/>
            </a:pPr>
            <a:r>
              <a:rPr lang="en-US" sz="2800" b="1" dirty="0" smtClean="0">
                <a:solidFill>
                  <a:srgbClr val="0C5986"/>
                </a:solidFill>
              </a:rPr>
              <a:t>Content</a:t>
            </a:r>
          </a:p>
          <a:p>
            <a:pPr marL="457200" indent="-457200"/>
            <a:r>
              <a:rPr lang="en-US" sz="2800" dirty="0" smtClean="0"/>
              <a:t>Theological and spiritual formation of parents</a:t>
            </a:r>
          </a:p>
          <a:p>
            <a:pPr marL="457200" indent="-457200"/>
            <a:r>
              <a:rPr lang="en-US" sz="2800" dirty="0" smtClean="0"/>
              <a:t>Skills </a:t>
            </a:r>
            <a:r>
              <a:rPr lang="en-US" sz="2800" dirty="0"/>
              <a:t>for parenting for faith </a:t>
            </a:r>
            <a:r>
              <a:rPr lang="en-US" sz="2800" dirty="0" smtClean="0"/>
              <a:t>growth</a:t>
            </a:r>
          </a:p>
          <a:p>
            <a:pPr marL="457200" indent="-457200"/>
            <a:r>
              <a:rPr lang="en-US" sz="2800" dirty="0" smtClean="0"/>
              <a:t>Knowledge and skills for parenting</a:t>
            </a:r>
            <a:endParaRPr lang="en-US" sz="2800" dirty="0"/>
          </a:p>
        </p:txBody>
      </p:sp>
    </p:spTree>
    <p:extLst>
      <p:ext uri="{BB962C8B-B14F-4D97-AF65-F5344CB8AC3E}">
        <p14:creationId xmlns:p14="http://schemas.microsoft.com/office/powerpoint/2010/main" val="3847336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2833"/>
            <a:ext cx="7772400" cy="1254805"/>
          </a:xfrm>
        </p:spPr>
        <p:txBody>
          <a:bodyPr>
            <a:normAutofit/>
          </a:bodyPr>
          <a:lstStyle/>
          <a:p>
            <a:r>
              <a:rPr lang="en-US" dirty="0"/>
              <a:t>#8. Empowering Parents &amp; Grandparents </a:t>
            </a:r>
          </a:p>
        </p:txBody>
      </p:sp>
      <p:sp>
        <p:nvSpPr>
          <p:cNvPr id="3" name="Content Placeholder 2"/>
          <p:cNvSpPr>
            <a:spLocks noGrp="1"/>
          </p:cNvSpPr>
          <p:nvPr>
            <p:ph idx="1"/>
          </p:nvPr>
        </p:nvSpPr>
        <p:spPr>
          <a:xfrm>
            <a:off x="685800" y="1600200"/>
            <a:ext cx="7772400" cy="4368800"/>
          </a:xfrm>
        </p:spPr>
        <p:txBody>
          <a:bodyPr>
            <a:normAutofit/>
          </a:bodyPr>
          <a:lstStyle/>
          <a:p>
            <a:pPr marL="68580" indent="0" algn="ctr">
              <a:spcBef>
                <a:spcPts val="100"/>
              </a:spcBef>
              <a:buNone/>
            </a:pPr>
            <a:r>
              <a:rPr lang="en-US" sz="2800" b="1" dirty="0" smtClean="0">
                <a:solidFill>
                  <a:srgbClr val="0C5986"/>
                </a:solidFill>
              </a:rPr>
              <a:t>Guides for Developing Parent Programming</a:t>
            </a:r>
          </a:p>
          <a:p>
            <a:pPr marL="582930" indent="-514350">
              <a:spcBef>
                <a:spcPts val="100"/>
              </a:spcBef>
              <a:buFont typeface="+mj-lt"/>
              <a:buAutoNum type="arabicPeriod"/>
            </a:pPr>
            <a:r>
              <a:rPr lang="en-US" sz="2800" dirty="0" smtClean="0"/>
              <a:t>Address diverse spiritual-religious identities of parents.</a:t>
            </a:r>
          </a:p>
          <a:p>
            <a:pPr marL="582930" indent="-514350">
              <a:spcBef>
                <a:spcPts val="100"/>
              </a:spcBef>
              <a:buFont typeface="+mj-lt"/>
              <a:buAutoNum type="arabicPeriod"/>
            </a:pPr>
            <a:r>
              <a:rPr lang="en-US" sz="2800" dirty="0" smtClean="0"/>
              <a:t>Have parents practice new skills with their own children during program sessions.</a:t>
            </a:r>
          </a:p>
          <a:p>
            <a:pPr marL="582930" indent="-514350">
              <a:spcBef>
                <a:spcPts val="100"/>
              </a:spcBef>
              <a:buFont typeface="+mj-lt"/>
              <a:buAutoNum type="arabicPeriod"/>
            </a:pPr>
            <a:r>
              <a:rPr lang="en-US" sz="2800" dirty="0" smtClean="0"/>
              <a:t>Give parents a plan for parenting. </a:t>
            </a:r>
          </a:p>
          <a:p>
            <a:pPr lvl="2">
              <a:spcBef>
                <a:spcPts val="100"/>
              </a:spcBef>
            </a:pPr>
            <a:r>
              <a:rPr lang="en-US" sz="2400" dirty="0" smtClean="0"/>
              <a:t>Give them a plan for parenting proactively.</a:t>
            </a:r>
          </a:p>
          <a:p>
            <a:pPr lvl="2">
              <a:spcBef>
                <a:spcPts val="100"/>
              </a:spcBef>
            </a:pPr>
            <a:r>
              <a:rPr lang="en-US" sz="2400" dirty="0" smtClean="0"/>
              <a:t>Show them how it works.</a:t>
            </a:r>
          </a:p>
          <a:p>
            <a:pPr lvl="2">
              <a:spcBef>
                <a:spcPts val="100"/>
              </a:spcBef>
            </a:pPr>
            <a:r>
              <a:rPr lang="en-US" sz="2400" dirty="0" smtClean="0"/>
              <a:t>Tell them what to do today. </a:t>
            </a:r>
            <a:endParaRPr lang="en-US" sz="2400" dirty="0"/>
          </a:p>
        </p:txBody>
      </p:sp>
    </p:spTree>
    <p:extLst>
      <p:ext uri="{BB962C8B-B14F-4D97-AF65-F5344CB8AC3E}">
        <p14:creationId xmlns:p14="http://schemas.microsoft.com/office/powerpoint/2010/main" val="1264465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2833"/>
            <a:ext cx="7772400" cy="1254805"/>
          </a:xfrm>
        </p:spPr>
        <p:txBody>
          <a:bodyPr>
            <a:normAutofit/>
          </a:bodyPr>
          <a:lstStyle/>
          <a:p>
            <a:r>
              <a:rPr lang="en-US" dirty="0"/>
              <a:t>#8. Empowering Parents &amp; Grandparents </a:t>
            </a:r>
          </a:p>
        </p:txBody>
      </p:sp>
      <p:sp>
        <p:nvSpPr>
          <p:cNvPr id="3" name="Content Placeholder 2"/>
          <p:cNvSpPr>
            <a:spLocks noGrp="1"/>
          </p:cNvSpPr>
          <p:nvPr>
            <p:ph idx="1"/>
          </p:nvPr>
        </p:nvSpPr>
        <p:spPr>
          <a:xfrm>
            <a:off x="685800" y="1328738"/>
            <a:ext cx="8178800" cy="4368800"/>
          </a:xfrm>
        </p:spPr>
        <p:txBody>
          <a:bodyPr>
            <a:normAutofit fontScale="92500"/>
          </a:bodyPr>
          <a:lstStyle/>
          <a:p>
            <a:pPr marL="68580" indent="0" algn="ctr">
              <a:spcBef>
                <a:spcPts val="100"/>
              </a:spcBef>
              <a:buNone/>
            </a:pPr>
            <a:r>
              <a:rPr lang="en-US" sz="2800" b="1" dirty="0" smtClean="0">
                <a:solidFill>
                  <a:srgbClr val="0C5986"/>
                </a:solidFill>
              </a:rPr>
              <a:t>Guides for Developing Parent Programming</a:t>
            </a:r>
          </a:p>
          <a:p>
            <a:pPr marL="582930" indent="-514350">
              <a:spcBef>
                <a:spcPts val="100"/>
              </a:spcBef>
              <a:buFont typeface="+mj-lt"/>
              <a:buAutoNum type="arabicPeriod" startAt="4"/>
            </a:pPr>
            <a:r>
              <a:rPr lang="en-US" sz="2800" dirty="0" smtClean="0">
                <a:solidFill>
                  <a:srgbClr val="000000"/>
                </a:solidFill>
              </a:rPr>
              <a:t>Address the levels of partnership with parents.</a:t>
            </a:r>
          </a:p>
          <a:p>
            <a:pPr lvl="2">
              <a:spcBef>
                <a:spcPts val="100"/>
              </a:spcBef>
            </a:pPr>
            <a:r>
              <a:rPr lang="en-US" sz="2400" dirty="0" smtClean="0">
                <a:solidFill>
                  <a:srgbClr val="000000"/>
                </a:solidFill>
              </a:rPr>
              <a:t>Aware</a:t>
            </a:r>
          </a:p>
          <a:p>
            <a:pPr lvl="2">
              <a:spcBef>
                <a:spcPts val="100"/>
              </a:spcBef>
            </a:pPr>
            <a:r>
              <a:rPr lang="en-US" sz="2400" dirty="0" smtClean="0">
                <a:solidFill>
                  <a:srgbClr val="000000"/>
                </a:solidFill>
              </a:rPr>
              <a:t>Involved</a:t>
            </a:r>
          </a:p>
          <a:p>
            <a:pPr lvl="2">
              <a:spcBef>
                <a:spcPts val="100"/>
              </a:spcBef>
            </a:pPr>
            <a:r>
              <a:rPr lang="en-US" sz="2400" dirty="0" smtClean="0">
                <a:solidFill>
                  <a:srgbClr val="000000"/>
                </a:solidFill>
              </a:rPr>
              <a:t>Engaged</a:t>
            </a:r>
          </a:p>
          <a:p>
            <a:pPr lvl="2">
              <a:spcBef>
                <a:spcPts val="100"/>
              </a:spcBef>
            </a:pPr>
            <a:r>
              <a:rPr lang="en-US" sz="2400" dirty="0" smtClean="0">
                <a:solidFill>
                  <a:srgbClr val="000000"/>
                </a:solidFill>
              </a:rPr>
              <a:t>Invested</a:t>
            </a:r>
          </a:p>
          <a:p>
            <a:pPr marL="582930" indent="-514350">
              <a:spcBef>
                <a:spcPts val="100"/>
              </a:spcBef>
              <a:buFont typeface="+mj-lt"/>
              <a:buAutoNum type="arabicPeriod" startAt="4"/>
            </a:pPr>
            <a:r>
              <a:rPr lang="en-US" sz="2800" dirty="0" smtClean="0">
                <a:solidFill>
                  <a:srgbClr val="000000"/>
                </a:solidFill>
              </a:rPr>
              <a:t>Design programs that engage parents in the learning experience. </a:t>
            </a:r>
          </a:p>
          <a:p>
            <a:pPr marL="582930" indent="-514350">
              <a:spcBef>
                <a:spcPts val="100"/>
              </a:spcBef>
              <a:buFont typeface="+mj-lt"/>
              <a:buAutoNum type="arabicPeriod" startAt="4"/>
            </a:pPr>
            <a:r>
              <a:rPr lang="en-US" sz="2800" dirty="0" smtClean="0">
                <a:solidFill>
                  <a:srgbClr val="000000"/>
                </a:solidFill>
              </a:rPr>
              <a:t>Use a variety of environments &amp; methods to engage </a:t>
            </a:r>
            <a:r>
              <a:rPr lang="en-US" sz="2800" u="sng" dirty="0" smtClean="0">
                <a:solidFill>
                  <a:srgbClr val="000000"/>
                </a:solidFill>
              </a:rPr>
              <a:t>all</a:t>
            </a:r>
            <a:r>
              <a:rPr lang="en-US" sz="2800" dirty="0" smtClean="0">
                <a:solidFill>
                  <a:srgbClr val="000000"/>
                </a:solidFill>
              </a:rPr>
              <a:t> parents.</a:t>
            </a:r>
          </a:p>
          <a:p>
            <a:pPr marL="582930" indent="-514350">
              <a:spcBef>
                <a:spcPts val="100"/>
              </a:spcBef>
              <a:buFont typeface="+mj-lt"/>
              <a:buAutoNum type="arabicPeriod" startAt="4"/>
            </a:pPr>
            <a:r>
              <a:rPr lang="en-US" sz="2800" dirty="0" smtClean="0">
                <a:solidFill>
                  <a:srgbClr val="000000"/>
                </a:solidFill>
              </a:rPr>
              <a:t>Use online platforms and digitally enabled strategies. </a:t>
            </a:r>
          </a:p>
        </p:txBody>
      </p:sp>
    </p:spTree>
    <p:extLst>
      <p:ext uri="{BB962C8B-B14F-4D97-AF65-F5344CB8AC3E}">
        <p14:creationId xmlns:p14="http://schemas.microsoft.com/office/powerpoint/2010/main" val="1501114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8437"/>
            <a:ext cx="7772400" cy="1325563"/>
          </a:xfrm>
        </p:spPr>
        <p:txBody>
          <a:bodyPr>
            <a:normAutofit/>
          </a:bodyPr>
          <a:lstStyle/>
          <a:p>
            <a:r>
              <a:rPr lang="en-US" dirty="0"/>
              <a:t>#8. Empowering Parents &amp; Grandparents </a:t>
            </a:r>
          </a:p>
        </p:txBody>
      </p:sp>
      <p:sp>
        <p:nvSpPr>
          <p:cNvPr id="3" name="Content Placeholder 2"/>
          <p:cNvSpPr>
            <a:spLocks noGrp="1"/>
          </p:cNvSpPr>
          <p:nvPr>
            <p:ph idx="1"/>
          </p:nvPr>
        </p:nvSpPr>
        <p:spPr>
          <a:xfrm>
            <a:off x="685800" y="1536700"/>
            <a:ext cx="7772400" cy="4330700"/>
          </a:xfrm>
        </p:spPr>
        <p:txBody>
          <a:bodyPr>
            <a:normAutofit/>
          </a:bodyPr>
          <a:lstStyle/>
          <a:p>
            <a:pPr marL="68580" indent="0" algn="ctr">
              <a:buNone/>
            </a:pPr>
            <a:r>
              <a:rPr lang="en-US" sz="2800" b="1" dirty="0" smtClean="0">
                <a:solidFill>
                  <a:schemeClr val="accent1"/>
                </a:solidFill>
              </a:rPr>
              <a:t>Ideas for Parent Programming</a:t>
            </a:r>
          </a:p>
          <a:p>
            <a:pPr marL="457200" indent="-457200">
              <a:spcBef>
                <a:spcPts val="0"/>
              </a:spcBef>
              <a:buFont typeface="+mj-lt"/>
              <a:buAutoNum type="arabicPeriod"/>
            </a:pPr>
            <a:r>
              <a:rPr lang="en-US" sz="2400" dirty="0" smtClean="0"/>
              <a:t>Parent website</a:t>
            </a:r>
          </a:p>
          <a:p>
            <a:pPr marL="457200" indent="-457200">
              <a:spcBef>
                <a:spcPts val="0"/>
              </a:spcBef>
              <a:buFont typeface="+mj-lt"/>
              <a:buAutoNum type="arabicPeriod"/>
            </a:pPr>
            <a:r>
              <a:rPr lang="en-US" sz="2400" dirty="0" smtClean="0"/>
              <a:t>Parent programs—a progression of workshops, webinars, and/or courses for each stage of the lifecycle</a:t>
            </a:r>
          </a:p>
          <a:p>
            <a:pPr marL="457200" indent="-457200">
              <a:spcBef>
                <a:spcPts val="0"/>
              </a:spcBef>
              <a:buFont typeface="+mj-lt"/>
              <a:buAutoNum type="arabicPeriod"/>
            </a:pPr>
            <a:r>
              <a:rPr lang="en-US" sz="2400" dirty="0" smtClean="0"/>
              <a:t>Laboratory experiences—immersion/hands-on experiences through  church events or family/intergenerational programs</a:t>
            </a:r>
          </a:p>
          <a:p>
            <a:pPr marL="457200" indent="-457200">
              <a:spcBef>
                <a:spcPts val="0"/>
              </a:spcBef>
              <a:buFont typeface="+mj-lt"/>
              <a:buAutoNum type="arabicPeriod"/>
            </a:pPr>
            <a:r>
              <a:rPr lang="en-US" sz="2400" dirty="0" smtClean="0"/>
              <a:t>Parent mentors</a:t>
            </a:r>
          </a:p>
          <a:p>
            <a:pPr marL="457200" indent="-457200">
              <a:spcBef>
                <a:spcPts val="0"/>
              </a:spcBef>
              <a:buFont typeface="+mj-lt"/>
              <a:buAutoNum type="arabicPeriod"/>
            </a:pPr>
            <a:r>
              <a:rPr lang="en-US" sz="2400" dirty="0" smtClean="0"/>
              <a:t>Lifecycle support groups for parents</a:t>
            </a:r>
          </a:p>
          <a:p>
            <a:pPr marL="457200" indent="-457200">
              <a:spcBef>
                <a:spcPts val="0"/>
              </a:spcBef>
              <a:buFont typeface="+mj-lt"/>
              <a:buAutoNum type="arabicPeriod"/>
            </a:pPr>
            <a:r>
              <a:rPr lang="en-US" sz="2400" dirty="0" smtClean="0"/>
              <a:t>A parent catechumenate—around key milestone experiences and “moments of return”</a:t>
            </a:r>
          </a:p>
        </p:txBody>
      </p:sp>
    </p:spTree>
    <p:extLst>
      <p:ext uri="{BB962C8B-B14F-4D97-AF65-F5344CB8AC3E}">
        <p14:creationId xmlns:p14="http://schemas.microsoft.com/office/powerpoint/2010/main" val="135599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Parental religiosity </a:t>
            </a:r>
            <a:endParaRPr lang="en-US" dirty="0"/>
          </a:p>
        </p:txBody>
      </p:sp>
      <p:sp>
        <p:nvSpPr>
          <p:cNvPr id="3" name="Content Placeholder 2"/>
          <p:cNvSpPr>
            <a:spLocks noGrp="1"/>
          </p:cNvSpPr>
          <p:nvPr>
            <p:ph idx="1"/>
          </p:nvPr>
        </p:nvSpPr>
        <p:spPr/>
        <p:txBody>
          <a:bodyPr>
            <a:normAutofit fontScale="92500" lnSpcReduction="10000"/>
          </a:bodyPr>
          <a:lstStyle/>
          <a:p>
            <a:pPr marL="0" lvl="0" indent="0">
              <a:spcBef>
                <a:spcPts val="0"/>
              </a:spcBef>
              <a:buNone/>
            </a:pPr>
            <a:r>
              <a:rPr lang="en-US" sz="2800" b="1" dirty="0" smtClean="0">
                <a:solidFill>
                  <a:srgbClr val="2C7C9F"/>
                </a:solidFill>
              </a:rPr>
              <a:t>Parents Have a Diversity  of Spiritual-Religious Identities </a:t>
            </a:r>
          </a:p>
          <a:p>
            <a:pPr marL="457200" lvl="0" indent="-457200">
              <a:spcBef>
                <a:spcPts val="0"/>
              </a:spcBef>
              <a:buFont typeface="Wingdings" charset="2"/>
              <a:buChar char="Ø"/>
            </a:pPr>
            <a:r>
              <a:rPr lang="en-US" sz="2800" dirty="0" smtClean="0">
                <a:solidFill>
                  <a:srgbClr val="000000"/>
                </a:solidFill>
              </a:rPr>
              <a:t>Parents </a:t>
            </a:r>
            <a:r>
              <a:rPr lang="en-US" sz="2800" dirty="0">
                <a:solidFill>
                  <a:srgbClr val="000000"/>
                </a:solidFill>
              </a:rPr>
              <a:t>reflect an increasing diversity in religious beliefs, practices, and affiliation. </a:t>
            </a:r>
            <a:endParaRPr lang="en-US" sz="2800" dirty="0" smtClean="0">
              <a:solidFill>
                <a:srgbClr val="000000"/>
              </a:solidFill>
            </a:endParaRPr>
          </a:p>
          <a:p>
            <a:pPr marL="457200" lvl="0" indent="-457200">
              <a:spcBef>
                <a:spcPts val="0"/>
              </a:spcBef>
              <a:buFont typeface="Wingdings" charset="2"/>
              <a:buChar char="Ø"/>
            </a:pPr>
            <a:r>
              <a:rPr lang="en-US" sz="2800" dirty="0" smtClean="0">
                <a:solidFill>
                  <a:srgbClr val="000000"/>
                </a:solidFill>
              </a:rPr>
              <a:t>Increasing numbers are </a:t>
            </a:r>
            <a:r>
              <a:rPr lang="en-US" sz="2800" dirty="0">
                <a:solidFill>
                  <a:srgbClr val="000000"/>
                </a:solidFill>
              </a:rPr>
              <a:t>not </a:t>
            </a:r>
            <a:r>
              <a:rPr lang="en-US" sz="2800" dirty="0" smtClean="0">
                <a:solidFill>
                  <a:srgbClr val="000000"/>
                </a:solidFill>
              </a:rPr>
              <a:t>religiously </a:t>
            </a:r>
            <a:r>
              <a:rPr lang="en-US" sz="2800" dirty="0">
                <a:solidFill>
                  <a:srgbClr val="000000"/>
                </a:solidFill>
              </a:rPr>
              <a:t>affiliated and the number of unaffiliated Millennials is </a:t>
            </a:r>
            <a:r>
              <a:rPr lang="en-US" sz="2800" dirty="0" smtClean="0">
                <a:solidFill>
                  <a:srgbClr val="000000"/>
                </a:solidFill>
              </a:rPr>
              <a:t>growing.</a:t>
            </a:r>
          </a:p>
          <a:p>
            <a:pPr marL="457200" lvl="0" indent="-457200">
              <a:spcBef>
                <a:spcPts val="0"/>
              </a:spcBef>
              <a:buFont typeface="Wingdings" charset="2"/>
              <a:buChar char="Ø"/>
            </a:pPr>
            <a:r>
              <a:rPr lang="en-US" sz="2800" dirty="0" smtClean="0">
                <a:solidFill>
                  <a:srgbClr val="000000"/>
                </a:solidFill>
              </a:rPr>
              <a:t>Families </a:t>
            </a:r>
            <a:r>
              <a:rPr lang="en-US" sz="2800" dirty="0">
                <a:solidFill>
                  <a:srgbClr val="000000"/>
                </a:solidFill>
              </a:rPr>
              <a:t>of Generation X and Millennial parents are participating less in church life and Sunday worship. </a:t>
            </a:r>
            <a:r>
              <a:rPr lang="en-US" sz="2800" dirty="0" smtClean="0">
                <a:solidFill>
                  <a:srgbClr val="000000"/>
                </a:solidFill>
              </a:rPr>
              <a:t>Religion </a:t>
            </a:r>
            <a:r>
              <a:rPr lang="en-US" sz="2800" dirty="0">
                <a:solidFill>
                  <a:srgbClr val="000000"/>
                </a:solidFill>
              </a:rPr>
              <a:t>and spirituality may be important to families today, but for many it is not usually expressed by participation in churches. </a:t>
            </a:r>
          </a:p>
        </p:txBody>
      </p:sp>
    </p:spTree>
    <p:extLst>
      <p:ext uri="{BB962C8B-B14F-4D97-AF65-F5344CB8AC3E}">
        <p14:creationId xmlns:p14="http://schemas.microsoft.com/office/powerpoint/2010/main" val="747351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Changing family religiosity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34632281"/>
              </p:ext>
            </p:extLst>
          </p:nvPr>
        </p:nvGraphicFramePr>
        <p:xfrm>
          <a:off x="711835" y="1432560"/>
          <a:ext cx="75565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39201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RELIGIOUS TRANSMISSION</a:t>
            </a:r>
            <a:endParaRPr lang="en-US" dirty="0"/>
          </a:p>
        </p:txBody>
      </p:sp>
      <p:sp>
        <p:nvSpPr>
          <p:cNvPr id="3" name="Content Placeholder 2"/>
          <p:cNvSpPr>
            <a:spLocks noGrp="1"/>
          </p:cNvSpPr>
          <p:nvPr>
            <p:ph idx="1"/>
          </p:nvPr>
        </p:nvSpPr>
        <p:spPr/>
        <p:txBody>
          <a:bodyPr>
            <a:normAutofit fontScale="92500" lnSpcReduction="10000"/>
          </a:bodyPr>
          <a:lstStyle/>
          <a:p>
            <a:pPr marL="0" lvl="0" indent="0">
              <a:spcBef>
                <a:spcPts val="0"/>
              </a:spcBef>
              <a:buNone/>
            </a:pPr>
            <a:r>
              <a:rPr lang="en-US" sz="2800" b="1" dirty="0" smtClean="0">
                <a:solidFill>
                  <a:srgbClr val="2C7C9F"/>
                </a:solidFill>
              </a:rPr>
              <a:t>Religious Socialization &amp; Transmission </a:t>
            </a:r>
            <a:r>
              <a:rPr lang="en-US" sz="2800" b="1" dirty="0">
                <a:solidFill>
                  <a:srgbClr val="2C7C9F"/>
                </a:solidFill>
              </a:rPr>
              <a:t>Is More Complex</a:t>
            </a:r>
            <a:r>
              <a:rPr lang="en-US" sz="2800" b="1" dirty="0" smtClean="0">
                <a:solidFill>
                  <a:srgbClr val="2C7C9F"/>
                </a:solidFill>
              </a:rPr>
              <a:t>. </a:t>
            </a:r>
          </a:p>
          <a:p>
            <a:pPr marL="457200" lvl="0" indent="-457200">
              <a:spcBef>
                <a:spcPts val="0"/>
              </a:spcBef>
              <a:buFont typeface="Wingdings" charset="2"/>
              <a:buChar char="Ø"/>
            </a:pPr>
            <a:r>
              <a:rPr lang="en-US" sz="2800" dirty="0" smtClean="0">
                <a:solidFill>
                  <a:srgbClr val="000000"/>
                </a:solidFill>
              </a:rPr>
              <a:t>Significant </a:t>
            </a:r>
            <a:r>
              <a:rPr lang="en-US" sz="2800" dirty="0">
                <a:solidFill>
                  <a:srgbClr val="000000"/>
                </a:solidFill>
              </a:rPr>
              <a:t>indicators, such as religious identification as a Christian, worship attendance, marriages and baptisms in the church, and changing generational patterns, point to a decline in family religious socialization across all denominations. </a:t>
            </a:r>
            <a:endParaRPr lang="en-US" sz="2800" dirty="0" smtClean="0">
              <a:solidFill>
                <a:srgbClr val="000000"/>
              </a:solidFill>
            </a:endParaRPr>
          </a:p>
          <a:p>
            <a:pPr marL="457200" lvl="0" indent="-457200">
              <a:spcBef>
                <a:spcPts val="0"/>
              </a:spcBef>
              <a:buFont typeface="Wingdings" charset="2"/>
              <a:buChar char="Ø"/>
            </a:pPr>
            <a:r>
              <a:rPr lang="en-US" sz="2800" dirty="0" smtClean="0">
                <a:solidFill>
                  <a:srgbClr val="000000"/>
                </a:solidFill>
              </a:rPr>
              <a:t>There </a:t>
            </a:r>
            <a:r>
              <a:rPr lang="en-US" sz="2800" dirty="0">
                <a:solidFill>
                  <a:srgbClr val="000000"/>
                </a:solidFill>
              </a:rPr>
              <a:t>is also a decline in religious traditions and practices at home. </a:t>
            </a:r>
            <a:r>
              <a:rPr lang="en-US" sz="2800" dirty="0" smtClean="0">
                <a:solidFill>
                  <a:srgbClr val="000000"/>
                </a:solidFill>
              </a:rPr>
              <a:t>Younger parents </a:t>
            </a:r>
            <a:r>
              <a:rPr lang="en-US" sz="2800" dirty="0">
                <a:solidFill>
                  <a:srgbClr val="000000"/>
                </a:solidFill>
              </a:rPr>
              <a:t>often lack the religious literacy and religious experiences necessary for faith transmission. </a:t>
            </a:r>
            <a:endParaRPr lang="en-US" sz="2800" dirty="0" smtClean="0">
              <a:solidFill>
                <a:srgbClr val="000000"/>
              </a:solidFill>
            </a:endParaRPr>
          </a:p>
        </p:txBody>
      </p:sp>
    </p:spTree>
    <p:extLst>
      <p:ext uri="{BB962C8B-B14F-4D97-AF65-F5344CB8AC3E}">
        <p14:creationId xmlns:p14="http://schemas.microsoft.com/office/powerpoint/2010/main" val="1161363334"/>
      </p:ext>
    </p:extLst>
  </p:cSld>
  <p:clrMapOvr>
    <a:masterClrMapping/>
  </p:clrMapOvr>
</p:sld>
</file>

<file path=ppt/theme/theme1.xml><?xml version="1.0" encoding="utf-8"?>
<a:theme xmlns:a="http://schemas.openxmlformats.org/drawingml/2006/main" name="Urban Pop">
  <a:themeElements>
    <a:clrScheme name="Custom 38">
      <a:dk1>
        <a:sysClr val="windowText" lastClr="000000"/>
      </a:dk1>
      <a:lt1>
        <a:sysClr val="window" lastClr="FFFFFF"/>
      </a:lt1>
      <a:dk2>
        <a:srgbClr val="1B3861"/>
      </a:dk2>
      <a:lt2>
        <a:srgbClr val="38ABED"/>
      </a:lt2>
      <a:accent1>
        <a:srgbClr val="0C5986"/>
      </a:accent1>
      <a:accent2>
        <a:srgbClr val="DDF53D"/>
      </a:accent2>
      <a:accent3>
        <a:srgbClr val="000000"/>
      </a:accent3>
      <a:accent4>
        <a:srgbClr val="BF5E00"/>
      </a:accent4>
      <a:accent5>
        <a:srgbClr val="9C0001"/>
      </a:accent5>
      <a:accent6>
        <a:srgbClr val="660075"/>
      </a:accent6>
      <a:hlink>
        <a:srgbClr val="ABF24D"/>
      </a:hlink>
      <a:folHlink>
        <a:srgbClr val="A0E7FB"/>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11480</TotalTime>
  <Words>4076</Words>
  <Application>Microsoft Macintosh PowerPoint</Application>
  <PresentationFormat>On-screen Show (4:3)</PresentationFormat>
  <Paragraphs>452</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Urban Pop</vt:lpstr>
      <vt:lpstr>Reimaging faith formation for the 21st Century</vt:lpstr>
      <vt:lpstr>FamiliesAtTheCenter.com</vt:lpstr>
      <vt:lpstr>The Changing family</vt:lpstr>
      <vt:lpstr>The Changing Family</vt:lpstr>
      <vt:lpstr>Changing Parenting Styles</vt:lpstr>
      <vt:lpstr>Changing Parenting Styles </vt:lpstr>
      <vt:lpstr>Changing Parental religiosity </vt:lpstr>
      <vt:lpstr>Changing family religiosity</vt:lpstr>
      <vt:lpstr>CHANGING RELIGIOUS TRANSMISSION</vt:lpstr>
      <vt:lpstr>Changing religious transmission</vt:lpstr>
      <vt:lpstr>Changing religious transmission</vt:lpstr>
      <vt:lpstr>Changing religious transmission</vt:lpstr>
      <vt:lpstr>Faith &amp; Families</vt:lpstr>
      <vt:lpstr>What are the practices that make a difference in faith transmission?</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What are the practices that make a difference?</vt:lpstr>
      <vt:lpstr>Families at the Center</vt:lpstr>
      <vt:lpstr>Transforming Our Narrative </vt:lpstr>
      <vt:lpstr>Transforming our narrative</vt:lpstr>
      <vt:lpstr>Transforming Our Narrative:  Families at the Center</vt:lpstr>
      <vt:lpstr>Transforming Our Narrative:  Families at the Center</vt:lpstr>
      <vt:lpstr>Transforming Our Narrative:  Families at the Center</vt:lpstr>
      <vt:lpstr>Transforming Our Narrative:  Families at the Center</vt:lpstr>
      <vt:lpstr>Transforming Our Narrative:  Families at the Center</vt:lpstr>
      <vt:lpstr>Transforming Our Narrative:  The Family as School of Discipleship</vt:lpstr>
      <vt:lpstr>Families at the Center: Eight Strategies</vt:lpstr>
      <vt:lpstr>Families at the Center:  Contextualizing our Strategies</vt:lpstr>
      <vt:lpstr>FamiliesAtTheCenter.com</vt:lpstr>
      <vt:lpstr>#1. Discovering God in Everyday Life</vt:lpstr>
      <vt:lpstr>#1. Discovering God in Everyday Life</vt:lpstr>
      <vt:lpstr># 1. Discovering God in Everyday Life</vt:lpstr>
      <vt:lpstr># 1. Discovering God in Everyday Life</vt:lpstr>
      <vt:lpstr>Discovering God in Everyday Life</vt:lpstr>
      <vt:lpstr>#2. Forming Faith at Home</vt:lpstr>
      <vt:lpstr>2. Faith Forming at Home</vt:lpstr>
      <vt:lpstr>2. Faith Forming at Home</vt:lpstr>
      <vt:lpstr>#3. Forming Faith thru Milestones</vt:lpstr>
      <vt:lpstr>#3. Milestones Faith Formation</vt:lpstr>
      <vt:lpstr>#3. Family Milestones: Baptism</vt:lpstr>
      <vt:lpstr>#4. Celebrating Seasons</vt:lpstr>
      <vt:lpstr>Example: 40-Day Lent Curriculum</vt:lpstr>
      <vt:lpstr>Example: Earth Day</vt:lpstr>
      <vt:lpstr>#5. Encountering God in the Bible through the year</vt:lpstr>
      <vt:lpstr>#5. Encountering God in the Bible</vt:lpstr>
      <vt:lpstr>#5. Encountering God in the Bible</vt:lpstr>
      <vt:lpstr>#6. Connecting Families intergenerationally </vt:lpstr>
      <vt:lpstr>#6. Connecting Families intergenerationally: Learning</vt:lpstr>
      <vt:lpstr>#6. Connecting Families intergenerationally: Learning</vt:lpstr>
      <vt:lpstr>#6. Connecting Families intergenerationally: Learning</vt:lpstr>
      <vt:lpstr>#6. Connecting Families intergenerationally: @ Home</vt:lpstr>
      <vt:lpstr>#7. Developing a strong family life</vt:lpstr>
      <vt:lpstr>#7. Developing a strong family life</vt:lpstr>
      <vt:lpstr>#7. Developing a strong family life</vt:lpstr>
      <vt:lpstr>#7. Developing a strong family life</vt:lpstr>
      <vt:lpstr>#7. Developing a strong family life</vt:lpstr>
      <vt:lpstr>#7. Developing a strong family life</vt:lpstr>
      <vt:lpstr>#8. Empowering Parents &amp; Grandparents </vt:lpstr>
      <vt:lpstr>#8. Empowering Parents &amp; Grandparents </vt:lpstr>
      <vt:lpstr>#8. Empowering Parents &amp; Grandparents </vt:lpstr>
      <vt:lpstr>#8. Empowering Parents &amp; Grandparents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dc:title>
  <dc:creator>Leif Kehrwald</dc:creator>
  <cp:lastModifiedBy>John Roberto</cp:lastModifiedBy>
  <cp:revision>1077</cp:revision>
  <cp:lastPrinted>2016-05-25T11:08:20Z</cp:lastPrinted>
  <dcterms:created xsi:type="dcterms:W3CDTF">2014-10-08T21:48:25Z</dcterms:created>
  <dcterms:modified xsi:type="dcterms:W3CDTF">2016-08-20T01:33:15Z</dcterms:modified>
</cp:coreProperties>
</file>